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sldIdLst>
    <p:sldId id="310" r:id="rId2"/>
    <p:sldId id="311" r:id="rId3"/>
    <p:sldId id="313" r:id="rId4"/>
    <p:sldId id="314" r:id="rId5"/>
    <p:sldId id="315" r:id="rId6"/>
    <p:sldId id="316" r:id="rId7"/>
    <p:sldId id="317" r:id="rId8"/>
    <p:sldId id="318" r:id="rId9"/>
    <p:sldId id="319" r:id="rId10"/>
    <p:sldId id="320" r:id="rId11"/>
    <p:sldId id="322" r:id="rId12"/>
    <p:sldId id="323" r:id="rId13"/>
    <p:sldId id="333" r:id="rId14"/>
    <p:sldId id="325" r:id="rId15"/>
    <p:sldId id="326" r:id="rId16"/>
    <p:sldId id="321" r:id="rId17"/>
    <p:sldId id="329" r:id="rId18"/>
    <p:sldId id="328" r:id="rId19"/>
    <p:sldId id="297" r:id="rId20"/>
    <p:sldId id="309" r:id="rId21"/>
    <p:sldId id="299" r:id="rId22"/>
    <p:sldId id="300" r:id="rId23"/>
    <p:sldId id="301" r:id="rId24"/>
    <p:sldId id="332"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Arial" charset="0"/>
      </a:defRPr>
    </a:lvl5pPr>
    <a:lvl6pPr marL="2286000" algn="l" defTabSz="914400" rtl="0" eaLnBrk="1" latinLnBrk="0" hangingPunct="1">
      <a:defRPr sz="2400" kern="1200">
        <a:solidFill>
          <a:schemeClr val="tx1"/>
        </a:solidFill>
        <a:latin typeface="Arial" charset="0"/>
        <a:ea typeface="ＭＳ Ｐゴシック" pitchFamily="34" charset="-128"/>
        <a:cs typeface="Arial" charset="0"/>
      </a:defRPr>
    </a:lvl6pPr>
    <a:lvl7pPr marL="2743200" algn="l" defTabSz="914400" rtl="0" eaLnBrk="1" latinLnBrk="0" hangingPunct="1">
      <a:defRPr sz="2400" kern="1200">
        <a:solidFill>
          <a:schemeClr val="tx1"/>
        </a:solidFill>
        <a:latin typeface="Arial" charset="0"/>
        <a:ea typeface="ＭＳ Ｐゴシック" pitchFamily="34" charset="-128"/>
        <a:cs typeface="Arial" charset="0"/>
      </a:defRPr>
    </a:lvl7pPr>
    <a:lvl8pPr marL="3200400" algn="l" defTabSz="914400" rtl="0" eaLnBrk="1" latinLnBrk="0" hangingPunct="1">
      <a:defRPr sz="2400" kern="1200">
        <a:solidFill>
          <a:schemeClr val="tx1"/>
        </a:solidFill>
        <a:latin typeface="Arial" charset="0"/>
        <a:ea typeface="ＭＳ Ｐゴシック" pitchFamily="34" charset="-128"/>
        <a:cs typeface="Arial" charset="0"/>
      </a:defRPr>
    </a:lvl8pPr>
    <a:lvl9pPr marL="3657600" algn="l" defTabSz="914400" rtl="0" eaLnBrk="1" latinLnBrk="0" hangingPunct="1">
      <a:defRPr sz="2400"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9D4"/>
    <a:srgbClr val="BFBFBF"/>
    <a:srgbClr val="F90B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6" autoAdjust="0"/>
    <p:restoredTop sz="94660"/>
  </p:normalViewPr>
  <p:slideViewPr>
    <p:cSldViewPr>
      <p:cViewPr>
        <p:scale>
          <a:sx n="60" d="100"/>
          <a:sy n="60" d="100"/>
        </p:scale>
        <p:origin x="-3832" y="-18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200">
                <a:latin typeface="Arial" charset="0"/>
                <a:ea typeface="ＭＳ Ｐゴシック" charset="-128"/>
                <a:cs typeface="ＭＳ Ｐゴシック" charset="-128"/>
              </a:defRPr>
            </a:lvl1pPr>
          </a:lstStyle>
          <a:p>
            <a:pPr>
              <a:defRPr/>
            </a:pPr>
            <a:endParaRPr lang="it-IT"/>
          </a:p>
        </p:txBody>
      </p:sp>
      <p:sp>
        <p:nvSpPr>
          <p:cNvPr id="143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it-IT"/>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143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eaLnBrk="0" hangingPunct="0">
              <a:defRPr sz="1200">
                <a:latin typeface="Arial" charset="0"/>
                <a:ea typeface="ＭＳ Ｐゴシック" charset="-128"/>
                <a:cs typeface="ＭＳ Ｐゴシック" charset="-128"/>
              </a:defRPr>
            </a:lvl1pPr>
          </a:lstStyle>
          <a:p>
            <a:pPr>
              <a:defRPr/>
            </a:pPr>
            <a:endParaRPr lang="it-IT"/>
          </a:p>
        </p:txBody>
      </p:sp>
      <p:sp>
        <p:nvSpPr>
          <p:cNvPr id="143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cs typeface="+mn-cs"/>
              </a:defRPr>
            </a:lvl1pPr>
          </a:lstStyle>
          <a:p>
            <a:pPr>
              <a:defRPr/>
            </a:pPr>
            <a:fld id="{C121C8CB-5D16-438F-BCA2-444037C4E16B}" type="slidenum">
              <a:rPr lang="it-IT"/>
              <a:pPr>
                <a:defRPr/>
              </a:pPr>
              <a:t>‹n.›</a:t>
            </a:fld>
            <a:endParaRPr lang="it-IT"/>
          </a:p>
        </p:txBody>
      </p:sp>
    </p:spTree>
    <p:extLst>
      <p:ext uri="{BB962C8B-B14F-4D97-AF65-F5344CB8AC3E}">
        <p14:creationId xmlns:p14="http://schemas.microsoft.com/office/powerpoint/2010/main" val="3745304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A9BE1D12-34C0-43DB-BA2A-091C296973EB}" type="slidenum">
              <a:rPr lang="it-IT" sz="1100"/>
              <a:pPr algn="r" eaLnBrk="0" hangingPunct="0"/>
              <a:t>1</a:t>
            </a:fld>
            <a:endParaRPr lang="it-IT" sz="1100"/>
          </a:p>
        </p:txBody>
      </p:sp>
      <p:sp>
        <p:nvSpPr>
          <p:cNvPr id="16386" name="Segnaposto immagine diapositiva 1"/>
          <p:cNvSpPr>
            <a:spLocks noGrp="1" noRot="1" noChangeAspect="1" noTextEdit="1"/>
          </p:cNvSpPr>
          <p:nvPr>
            <p:ph type="sldImg"/>
          </p:nvPr>
        </p:nvSpPr>
        <p:spPr>
          <a:xfrm>
            <a:off x="1144588" y="687388"/>
            <a:ext cx="4568825" cy="3427412"/>
          </a:xfrm>
          <a:ln/>
        </p:spPr>
      </p:sp>
      <p:sp>
        <p:nvSpPr>
          <p:cNvPr id="16387"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1638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CBC7A0E2-FC01-4D68-8E9F-C8245060C21A}" type="slidenum">
              <a:rPr lang="it-IT" sz="1000"/>
              <a:pPr algn="r" defTabSz="881063" eaLnBrk="0" hangingPunct="0"/>
              <a:t>1</a:t>
            </a:fld>
            <a:endParaRPr lang="it-IT" sz="10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0A41CC8B-9E22-4CD5-9B6B-E2E07DDFEB13}" type="slidenum">
              <a:rPr lang="it-IT" sz="1100"/>
              <a:pPr algn="r" eaLnBrk="0" hangingPunct="0"/>
              <a:t>10</a:t>
            </a:fld>
            <a:endParaRPr lang="it-IT" sz="1100"/>
          </a:p>
        </p:txBody>
      </p:sp>
      <p:sp>
        <p:nvSpPr>
          <p:cNvPr id="34818" name="Segnaposto immagine diapositiva 1"/>
          <p:cNvSpPr>
            <a:spLocks noGrp="1" noRot="1" noChangeAspect="1" noTextEdit="1"/>
          </p:cNvSpPr>
          <p:nvPr>
            <p:ph type="sldImg"/>
          </p:nvPr>
        </p:nvSpPr>
        <p:spPr>
          <a:xfrm>
            <a:off x="1144588" y="687388"/>
            <a:ext cx="4568825" cy="3427412"/>
          </a:xfrm>
          <a:ln/>
        </p:spPr>
      </p:sp>
      <p:sp>
        <p:nvSpPr>
          <p:cNvPr id="34819"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34820"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6211449A-B9BF-49FC-80C4-8CCEA344CAEE}" type="slidenum">
              <a:rPr lang="it-IT" sz="1000"/>
              <a:pPr algn="r" defTabSz="881063" eaLnBrk="0" hangingPunct="0"/>
              <a:t>10</a:t>
            </a:fld>
            <a:endParaRPr lang="it-IT" sz="10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DB045032-E2D5-4B57-A3B5-C0F350D6A3EF}" type="slidenum">
              <a:rPr lang="it-IT" sz="1100"/>
              <a:pPr algn="r" eaLnBrk="0" hangingPunct="0"/>
              <a:t>11</a:t>
            </a:fld>
            <a:endParaRPr lang="it-IT" sz="1100"/>
          </a:p>
        </p:txBody>
      </p:sp>
      <p:sp>
        <p:nvSpPr>
          <p:cNvPr id="36866" name="Segnaposto immagine diapositiva 1"/>
          <p:cNvSpPr>
            <a:spLocks noGrp="1" noRot="1" noChangeAspect="1" noTextEdit="1"/>
          </p:cNvSpPr>
          <p:nvPr>
            <p:ph type="sldImg"/>
          </p:nvPr>
        </p:nvSpPr>
        <p:spPr>
          <a:xfrm>
            <a:off x="1144588" y="687388"/>
            <a:ext cx="4568825" cy="3427412"/>
          </a:xfrm>
          <a:ln/>
        </p:spPr>
      </p:sp>
      <p:sp>
        <p:nvSpPr>
          <p:cNvPr id="36867"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3686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1D6D8641-86BC-45B8-A624-FFF012896095}" type="slidenum">
              <a:rPr lang="it-IT" sz="1000"/>
              <a:pPr algn="r" defTabSz="881063" eaLnBrk="0" hangingPunct="0"/>
              <a:t>11</a:t>
            </a:fld>
            <a:endParaRPr lang="it-IT" sz="10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CE8A78C3-0417-4FE9-AC49-00DE6DB438CA}" type="slidenum">
              <a:rPr lang="it-IT" sz="1100"/>
              <a:pPr algn="r" eaLnBrk="0" hangingPunct="0"/>
              <a:t>12</a:t>
            </a:fld>
            <a:endParaRPr lang="it-IT" sz="1100"/>
          </a:p>
        </p:txBody>
      </p:sp>
      <p:sp>
        <p:nvSpPr>
          <p:cNvPr id="38914" name="Segnaposto immagine diapositiva 1"/>
          <p:cNvSpPr>
            <a:spLocks noGrp="1" noRot="1" noChangeAspect="1" noTextEdit="1"/>
          </p:cNvSpPr>
          <p:nvPr>
            <p:ph type="sldImg"/>
          </p:nvPr>
        </p:nvSpPr>
        <p:spPr>
          <a:xfrm>
            <a:off x="1144588" y="687388"/>
            <a:ext cx="4568825" cy="3427412"/>
          </a:xfrm>
          <a:ln/>
        </p:spPr>
      </p:sp>
      <p:sp>
        <p:nvSpPr>
          <p:cNvPr id="38915"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38916"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9099EDE8-AF96-42DB-A7D1-8242798A29BE}" type="slidenum">
              <a:rPr lang="it-IT" sz="1000"/>
              <a:pPr algn="r" defTabSz="881063" eaLnBrk="0" hangingPunct="0"/>
              <a:t>12</a:t>
            </a:fld>
            <a:endParaRPr lang="it-IT" sz="10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4132263" y="9074150"/>
            <a:ext cx="3167062" cy="476250"/>
          </a:xfrm>
          <a:prstGeom prst="rect">
            <a:avLst/>
          </a:prstGeom>
          <a:noFill/>
          <a:ln w="9525">
            <a:noFill/>
            <a:miter lim="800000"/>
            <a:headEnd/>
            <a:tailEnd/>
          </a:ln>
        </p:spPr>
        <p:txBody>
          <a:bodyPr lIns="0" tIns="0" rIns="0" bIns="0" anchor="b"/>
          <a:lstStyle/>
          <a:p>
            <a:pPr algn="r" defTabSz="414338" hangingPunct="0">
              <a:lnSpc>
                <a:spcPct val="93000"/>
              </a:lnSpc>
              <a:buSzPct val="100000"/>
              <a:tabLst>
                <a:tab pos="0" algn="l"/>
                <a:tab pos="412750" algn="l"/>
                <a:tab pos="828675" algn="l"/>
                <a:tab pos="1243013" algn="l"/>
                <a:tab pos="1657350" algn="l"/>
                <a:tab pos="2071688" algn="l"/>
                <a:tab pos="2487613" algn="l"/>
                <a:tab pos="2901950" algn="l"/>
                <a:tab pos="3316288" algn="l"/>
                <a:tab pos="3730625" algn="l"/>
                <a:tab pos="4144963" algn="l"/>
                <a:tab pos="4560888" algn="l"/>
                <a:tab pos="4975225" algn="l"/>
                <a:tab pos="5389563" algn="l"/>
                <a:tab pos="5803900" algn="l"/>
                <a:tab pos="6219825" algn="l"/>
                <a:tab pos="6634163" algn="l"/>
                <a:tab pos="7048500" algn="l"/>
                <a:tab pos="7462838" algn="l"/>
                <a:tab pos="7878763" algn="l"/>
                <a:tab pos="8293100" algn="l"/>
              </a:tabLst>
            </a:pPr>
            <a:fld id="{E03BCE6E-3E28-4376-A638-44322FD5D757}" type="slidenum">
              <a:rPr lang="it-IT" sz="1300">
                <a:solidFill>
                  <a:srgbClr val="000000"/>
                </a:solidFill>
                <a:latin typeface="Times New Roman" pitchFamily="18" charset="0"/>
                <a:ea typeface="Arial Unicode MS" pitchFamily="34" charset="-128"/>
                <a:cs typeface="Arial Unicode MS" pitchFamily="34" charset="-128"/>
              </a:rPr>
              <a:pPr algn="r" defTabSz="414338" hangingPunct="0">
                <a:lnSpc>
                  <a:spcPct val="93000"/>
                </a:lnSpc>
                <a:buSzPct val="100000"/>
                <a:tabLst>
                  <a:tab pos="0" algn="l"/>
                  <a:tab pos="412750" algn="l"/>
                  <a:tab pos="828675" algn="l"/>
                  <a:tab pos="1243013" algn="l"/>
                  <a:tab pos="1657350" algn="l"/>
                  <a:tab pos="2071688" algn="l"/>
                  <a:tab pos="2487613" algn="l"/>
                  <a:tab pos="2901950" algn="l"/>
                  <a:tab pos="3316288" algn="l"/>
                  <a:tab pos="3730625" algn="l"/>
                  <a:tab pos="4144963" algn="l"/>
                  <a:tab pos="4560888" algn="l"/>
                  <a:tab pos="4975225" algn="l"/>
                  <a:tab pos="5389563" algn="l"/>
                  <a:tab pos="5803900" algn="l"/>
                  <a:tab pos="6219825" algn="l"/>
                  <a:tab pos="6634163" algn="l"/>
                  <a:tab pos="7048500" algn="l"/>
                  <a:tab pos="7462838" algn="l"/>
                  <a:tab pos="7878763" algn="l"/>
                  <a:tab pos="8293100" algn="l"/>
                </a:tabLst>
              </a:pPr>
              <a:t>14</a:t>
            </a:fld>
            <a:endParaRPr lang="it-IT" sz="1300">
              <a:solidFill>
                <a:srgbClr val="000000"/>
              </a:solidFill>
              <a:latin typeface="Times New Roman" pitchFamily="18" charset="0"/>
              <a:ea typeface="Arial Unicode MS" pitchFamily="34" charset="-128"/>
              <a:cs typeface="Arial Unicode MS" pitchFamily="34" charset="-128"/>
            </a:endParaRPr>
          </a:p>
        </p:txBody>
      </p:sp>
      <p:sp>
        <p:nvSpPr>
          <p:cNvPr id="40963" name="Text Box 1"/>
          <p:cNvSpPr>
            <a:spLocks noGrp="1" noRot="1" noChangeAspect="1" noChangeArrowheads="1" noTextEdit="1"/>
          </p:cNvSpPr>
          <p:nvPr>
            <p:ph type="sldImg"/>
          </p:nvPr>
        </p:nvSpPr>
        <p:spPr>
          <a:xfrm>
            <a:off x="0" y="0"/>
            <a:ext cx="1588" cy="1588"/>
          </a:xfrm>
          <a:solidFill>
            <a:srgbClr val="FFFFFF"/>
          </a:solidFill>
          <a:ln/>
        </p:spPr>
      </p:sp>
      <p:sp>
        <p:nvSpPr>
          <p:cNvPr id="40964" name="Text Box 2"/>
          <p:cNvSpPr>
            <a:spLocks noGrp="1" noChangeArrowheads="1"/>
          </p:cNvSpPr>
          <p:nvPr>
            <p:ph type="body" idx="1"/>
          </p:nvPr>
        </p:nvSpPr>
        <p:spPr>
          <a:xfrm>
            <a:off x="0" y="-1585913"/>
            <a:ext cx="1588" cy="7900988"/>
          </a:xfrm>
          <a:noFill/>
          <a:ln/>
        </p:spPr>
        <p:txBody>
          <a:bodyPr wrap="none" lIns="0" tIns="0" rIns="0" bIns="0" anchor="ctr"/>
          <a:lstStyle/>
          <a:p>
            <a:endParaRPr lang="it-IT" smtClean="0">
              <a:latin typeface="Arial" charset="0"/>
              <a:ea typeface="ＭＳ Ｐゴシック" pitchFamily="34" charset="-128"/>
            </a:endParaRPr>
          </a:p>
        </p:txBody>
      </p:sp>
      <p:sp>
        <p:nvSpPr>
          <p:cNvPr id="40965" name="Text Box 3"/>
          <p:cNvSpPr txBox="1">
            <a:spLocks noChangeArrowheads="1"/>
          </p:cNvSpPr>
          <p:nvPr/>
        </p:nvSpPr>
        <p:spPr bwMode="auto">
          <a:xfrm>
            <a:off x="0" y="0"/>
            <a:ext cx="1588" cy="1588"/>
          </a:xfrm>
          <a:prstGeom prst="rect">
            <a:avLst/>
          </a:prstGeom>
          <a:noFill/>
          <a:ln w="9525">
            <a:noFill/>
            <a:miter lim="800000"/>
            <a:headEnd/>
            <a:tailEnd/>
          </a:ln>
        </p:spPr>
        <p:txBody>
          <a:bodyPr lIns="83079" tIns="41540" rIns="83079" bIns="41540"/>
          <a:lstStyle/>
          <a:p>
            <a:pPr defTabSz="414338">
              <a:buSzPct val="100000"/>
              <a:tabLst>
                <a:tab pos="0" algn="l"/>
                <a:tab pos="412750" algn="l"/>
                <a:tab pos="828675" algn="l"/>
                <a:tab pos="1243013" algn="l"/>
                <a:tab pos="1657350" algn="l"/>
                <a:tab pos="2071688" algn="l"/>
                <a:tab pos="2487613" algn="l"/>
                <a:tab pos="2901950" algn="l"/>
                <a:tab pos="3316288" algn="l"/>
                <a:tab pos="3730625" algn="l"/>
                <a:tab pos="4144963" algn="l"/>
                <a:tab pos="4560888" algn="l"/>
                <a:tab pos="4975225" algn="l"/>
                <a:tab pos="5389563" algn="l"/>
                <a:tab pos="5803900" algn="l"/>
                <a:tab pos="6219825" algn="l"/>
                <a:tab pos="6634163" algn="l"/>
                <a:tab pos="7048500" algn="l"/>
                <a:tab pos="7462838" algn="l"/>
                <a:tab pos="7878763" algn="l"/>
                <a:tab pos="8293100" algn="l"/>
              </a:tabLst>
            </a:pPr>
            <a:fld id="{E2F2D678-F0CA-4B50-A6D7-D19C3988F7D9}" type="slidenum">
              <a:rPr lang="it-IT" sz="1700">
                <a:solidFill>
                  <a:srgbClr val="000000"/>
                </a:solidFill>
                <a:latin typeface="Calibri" pitchFamily="34" charset="0"/>
                <a:ea typeface="Arial Unicode MS" pitchFamily="34" charset="-128"/>
                <a:cs typeface="Arial Unicode MS" pitchFamily="34" charset="-128"/>
              </a:rPr>
              <a:pPr defTabSz="414338">
                <a:buSzPct val="100000"/>
                <a:tabLst>
                  <a:tab pos="0" algn="l"/>
                  <a:tab pos="412750" algn="l"/>
                  <a:tab pos="828675" algn="l"/>
                  <a:tab pos="1243013" algn="l"/>
                  <a:tab pos="1657350" algn="l"/>
                  <a:tab pos="2071688" algn="l"/>
                  <a:tab pos="2487613" algn="l"/>
                  <a:tab pos="2901950" algn="l"/>
                  <a:tab pos="3316288" algn="l"/>
                  <a:tab pos="3730625" algn="l"/>
                  <a:tab pos="4144963" algn="l"/>
                  <a:tab pos="4560888" algn="l"/>
                  <a:tab pos="4975225" algn="l"/>
                  <a:tab pos="5389563" algn="l"/>
                  <a:tab pos="5803900" algn="l"/>
                  <a:tab pos="6219825" algn="l"/>
                  <a:tab pos="6634163" algn="l"/>
                  <a:tab pos="7048500" algn="l"/>
                  <a:tab pos="7462838" algn="l"/>
                  <a:tab pos="7878763" algn="l"/>
                  <a:tab pos="8293100" algn="l"/>
                </a:tabLst>
              </a:pPr>
              <a:t>14</a:t>
            </a:fld>
            <a:endParaRPr lang="it-IT" sz="1700">
              <a:solidFill>
                <a:srgbClr val="000000"/>
              </a:solidFill>
              <a:latin typeface="Calibri" pitchFamily="34" charset="0"/>
              <a:ea typeface="Arial Unicode MS" pitchFamily="34" charset="-128"/>
              <a:cs typeface="Arial Unicode MS"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4132263" y="9074150"/>
            <a:ext cx="3167062" cy="476250"/>
          </a:xfrm>
          <a:prstGeom prst="rect">
            <a:avLst/>
          </a:prstGeom>
          <a:noFill/>
          <a:ln w="9525">
            <a:noFill/>
            <a:miter lim="800000"/>
            <a:headEnd/>
            <a:tailEnd/>
          </a:ln>
        </p:spPr>
        <p:txBody>
          <a:bodyPr lIns="0" tIns="0" rIns="0" bIns="0" anchor="b"/>
          <a:lstStyle/>
          <a:p>
            <a:pPr algn="r" defTabSz="414338" hangingPunct="0">
              <a:lnSpc>
                <a:spcPct val="93000"/>
              </a:lnSpc>
              <a:buSzPct val="100000"/>
              <a:tabLst>
                <a:tab pos="0" algn="l"/>
                <a:tab pos="412750" algn="l"/>
                <a:tab pos="828675" algn="l"/>
                <a:tab pos="1243013" algn="l"/>
                <a:tab pos="1657350" algn="l"/>
                <a:tab pos="2071688" algn="l"/>
                <a:tab pos="2487613" algn="l"/>
                <a:tab pos="2901950" algn="l"/>
                <a:tab pos="3316288" algn="l"/>
                <a:tab pos="3730625" algn="l"/>
                <a:tab pos="4144963" algn="l"/>
                <a:tab pos="4560888" algn="l"/>
                <a:tab pos="4975225" algn="l"/>
                <a:tab pos="5389563" algn="l"/>
                <a:tab pos="5803900" algn="l"/>
                <a:tab pos="6219825" algn="l"/>
                <a:tab pos="6634163" algn="l"/>
                <a:tab pos="7048500" algn="l"/>
                <a:tab pos="7462838" algn="l"/>
                <a:tab pos="7878763" algn="l"/>
                <a:tab pos="8293100" algn="l"/>
              </a:tabLst>
            </a:pPr>
            <a:fld id="{22C5ABFE-002B-4D29-A02D-F72B64A8DF91}" type="slidenum">
              <a:rPr lang="it-IT" sz="1300">
                <a:solidFill>
                  <a:srgbClr val="000000"/>
                </a:solidFill>
                <a:latin typeface="Times New Roman" pitchFamily="18" charset="0"/>
                <a:ea typeface="Arial Unicode MS" pitchFamily="34" charset="-128"/>
                <a:cs typeface="Arial Unicode MS" pitchFamily="34" charset="-128"/>
              </a:rPr>
              <a:pPr algn="r" defTabSz="414338" hangingPunct="0">
                <a:lnSpc>
                  <a:spcPct val="93000"/>
                </a:lnSpc>
                <a:buSzPct val="100000"/>
                <a:tabLst>
                  <a:tab pos="0" algn="l"/>
                  <a:tab pos="412750" algn="l"/>
                  <a:tab pos="828675" algn="l"/>
                  <a:tab pos="1243013" algn="l"/>
                  <a:tab pos="1657350" algn="l"/>
                  <a:tab pos="2071688" algn="l"/>
                  <a:tab pos="2487613" algn="l"/>
                  <a:tab pos="2901950" algn="l"/>
                  <a:tab pos="3316288" algn="l"/>
                  <a:tab pos="3730625" algn="l"/>
                  <a:tab pos="4144963" algn="l"/>
                  <a:tab pos="4560888" algn="l"/>
                  <a:tab pos="4975225" algn="l"/>
                  <a:tab pos="5389563" algn="l"/>
                  <a:tab pos="5803900" algn="l"/>
                  <a:tab pos="6219825" algn="l"/>
                  <a:tab pos="6634163" algn="l"/>
                  <a:tab pos="7048500" algn="l"/>
                  <a:tab pos="7462838" algn="l"/>
                  <a:tab pos="7878763" algn="l"/>
                  <a:tab pos="8293100" algn="l"/>
                </a:tabLst>
              </a:pPr>
              <a:t>15</a:t>
            </a:fld>
            <a:endParaRPr lang="it-IT" sz="1300">
              <a:solidFill>
                <a:srgbClr val="000000"/>
              </a:solidFill>
              <a:latin typeface="Times New Roman" pitchFamily="18" charset="0"/>
              <a:ea typeface="Arial Unicode MS" pitchFamily="34" charset="-128"/>
              <a:cs typeface="Arial Unicode MS" pitchFamily="34" charset="-128"/>
            </a:endParaRPr>
          </a:p>
        </p:txBody>
      </p:sp>
      <p:sp>
        <p:nvSpPr>
          <p:cNvPr id="45059" name="Text Box 1"/>
          <p:cNvSpPr>
            <a:spLocks noGrp="1" noRot="1" noChangeAspect="1" noChangeArrowheads="1" noTextEdit="1"/>
          </p:cNvSpPr>
          <p:nvPr>
            <p:ph type="sldImg"/>
          </p:nvPr>
        </p:nvSpPr>
        <p:spPr>
          <a:xfrm>
            <a:off x="0" y="0"/>
            <a:ext cx="1588" cy="1588"/>
          </a:xfrm>
          <a:solidFill>
            <a:srgbClr val="FFFFFF"/>
          </a:solidFill>
          <a:ln/>
        </p:spPr>
      </p:sp>
      <p:sp>
        <p:nvSpPr>
          <p:cNvPr id="45060" name="Text Box 2"/>
          <p:cNvSpPr>
            <a:spLocks noGrp="1" noChangeArrowheads="1"/>
          </p:cNvSpPr>
          <p:nvPr>
            <p:ph type="body" idx="1"/>
          </p:nvPr>
        </p:nvSpPr>
        <p:spPr>
          <a:xfrm>
            <a:off x="0" y="-1585913"/>
            <a:ext cx="1588" cy="7900988"/>
          </a:xfrm>
          <a:noFill/>
          <a:ln/>
        </p:spPr>
        <p:txBody>
          <a:bodyPr wrap="none" lIns="0" tIns="0" rIns="0" bIns="0" anchor="ctr"/>
          <a:lstStyle/>
          <a:p>
            <a:endParaRPr lang="it-IT" smtClean="0">
              <a:latin typeface="Arial" charset="0"/>
              <a:ea typeface="ＭＳ Ｐゴシック" pitchFamily="34" charset="-128"/>
            </a:endParaRPr>
          </a:p>
        </p:txBody>
      </p:sp>
      <p:sp>
        <p:nvSpPr>
          <p:cNvPr id="45061" name="Text Box 3"/>
          <p:cNvSpPr txBox="1">
            <a:spLocks noChangeArrowheads="1"/>
          </p:cNvSpPr>
          <p:nvPr/>
        </p:nvSpPr>
        <p:spPr bwMode="auto">
          <a:xfrm>
            <a:off x="0" y="0"/>
            <a:ext cx="1588" cy="1588"/>
          </a:xfrm>
          <a:prstGeom prst="rect">
            <a:avLst/>
          </a:prstGeom>
          <a:noFill/>
          <a:ln w="9525">
            <a:noFill/>
            <a:miter lim="800000"/>
            <a:headEnd/>
            <a:tailEnd/>
          </a:ln>
        </p:spPr>
        <p:txBody>
          <a:bodyPr lIns="83079" tIns="41540" rIns="83079" bIns="41540"/>
          <a:lstStyle/>
          <a:p>
            <a:pPr defTabSz="414338">
              <a:buSzPct val="100000"/>
              <a:tabLst>
                <a:tab pos="0" algn="l"/>
                <a:tab pos="412750" algn="l"/>
                <a:tab pos="828675" algn="l"/>
                <a:tab pos="1243013" algn="l"/>
                <a:tab pos="1657350" algn="l"/>
                <a:tab pos="2071688" algn="l"/>
                <a:tab pos="2487613" algn="l"/>
                <a:tab pos="2901950" algn="l"/>
                <a:tab pos="3316288" algn="l"/>
                <a:tab pos="3730625" algn="l"/>
                <a:tab pos="4144963" algn="l"/>
                <a:tab pos="4560888" algn="l"/>
                <a:tab pos="4975225" algn="l"/>
                <a:tab pos="5389563" algn="l"/>
                <a:tab pos="5803900" algn="l"/>
                <a:tab pos="6219825" algn="l"/>
                <a:tab pos="6634163" algn="l"/>
                <a:tab pos="7048500" algn="l"/>
                <a:tab pos="7462838" algn="l"/>
                <a:tab pos="7878763" algn="l"/>
                <a:tab pos="8293100" algn="l"/>
              </a:tabLst>
            </a:pPr>
            <a:fld id="{15249503-9467-49E0-ACFA-0067CF1DBE7E}" type="slidenum">
              <a:rPr lang="it-IT" sz="1700">
                <a:solidFill>
                  <a:srgbClr val="000000"/>
                </a:solidFill>
                <a:latin typeface="Calibri" pitchFamily="34" charset="0"/>
                <a:ea typeface="Arial Unicode MS" pitchFamily="34" charset="-128"/>
                <a:cs typeface="Arial Unicode MS" pitchFamily="34" charset="-128"/>
              </a:rPr>
              <a:pPr defTabSz="414338">
                <a:buSzPct val="100000"/>
                <a:tabLst>
                  <a:tab pos="0" algn="l"/>
                  <a:tab pos="412750" algn="l"/>
                  <a:tab pos="828675" algn="l"/>
                  <a:tab pos="1243013" algn="l"/>
                  <a:tab pos="1657350" algn="l"/>
                  <a:tab pos="2071688" algn="l"/>
                  <a:tab pos="2487613" algn="l"/>
                  <a:tab pos="2901950" algn="l"/>
                  <a:tab pos="3316288" algn="l"/>
                  <a:tab pos="3730625" algn="l"/>
                  <a:tab pos="4144963" algn="l"/>
                  <a:tab pos="4560888" algn="l"/>
                  <a:tab pos="4975225" algn="l"/>
                  <a:tab pos="5389563" algn="l"/>
                  <a:tab pos="5803900" algn="l"/>
                  <a:tab pos="6219825" algn="l"/>
                  <a:tab pos="6634163" algn="l"/>
                  <a:tab pos="7048500" algn="l"/>
                  <a:tab pos="7462838" algn="l"/>
                  <a:tab pos="7878763" algn="l"/>
                  <a:tab pos="8293100" algn="l"/>
                </a:tabLst>
              </a:pPr>
              <a:t>15</a:t>
            </a:fld>
            <a:endParaRPr lang="it-IT" sz="1700">
              <a:solidFill>
                <a:srgbClr val="000000"/>
              </a:solidFill>
              <a:latin typeface="Calibri" pitchFamily="34" charset="0"/>
              <a:ea typeface="Arial Unicode MS" pitchFamily="34" charset="-128"/>
              <a:cs typeface="Arial Unicode MS"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8DCD0F49-63F4-4237-B0FA-A01BEA31D370}" type="slidenum">
              <a:rPr lang="it-IT" sz="1100"/>
              <a:pPr algn="r" eaLnBrk="0" hangingPunct="0"/>
              <a:t>16</a:t>
            </a:fld>
            <a:endParaRPr lang="it-IT" sz="1100"/>
          </a:p>
        </p:txBody>
      </p:sp>
      <p:sp>
        <p:nvSpPr>
          <p:cNvPr id="47106" name="Segnaposto immagine diapositiva 1"/>
          <p:cNvSpPr>
            <a:spLocks noGrp="1" noRot="1" noChangeAspect="1" noTextEdit="1"/>
          </p:cNvSpPr>
          <p:nvPr>
            <p:ph type="sldImg"/>
          </p:nvPr>
        </p:nvSpPr>
        <p:spPr>
          <a:xfrm>
            <a:off x="1144588" y="687388"/>
            <a:ext cx="4568825" cy="3427412"/>
          </a:xfrm>
          <a:ln/>
        </p:spPr>
      </p:sp>
      <p:sp>
        <p:nvSpPr>
          <p:cNvPr id="47107"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4710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DC80D42E-A235-4B60-9BE3-4D7B25682B0A}" type="slidenum">
              <a:rPr lang="it-IT" sz="1000"/>
              <a:pPr algn="r" defTabSz="881063" eaLnBrk="0" hangingPunct="0"/>
              <a:t>16</a:t>
            </a:fld>
            <a:endParaRPr lang="it-IT" sz="10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B4434B40-D2B6-431D-B150-31641025A42B}" type="slidenum">
              <a:rPr lang="it-IT" sz="1100"/>
              <a:pPr algn="r" eaLnBrk="0" hangingPunct="0"/>
              <a:t>17</a:t>
            </a:fld>
            <a:endParaRPr lang="it-IT" sz="1100"/>
          </a:p>
        </p:txBody>
      </p:sp>
      <p:sp>
        <p:nvSpPr>
          <p:cNvPr id="49154" name="Segnaposto immagine diapositiva 1"/>
          <p:cNvSpPr>
            <a:spLocks noGrp="1" noRot="1" noChangeAspect="1" noTextEdit="1"/>
          </p:cNvSpPr>
          <p:nvPr>
            <p:ph type="sldImg"/>
          </p:nvPr>
        </p:nvSpPr>
        <p:spPr>
          <a:xfrm>
            <a:off x="1144588" y="687388"/>
            <a:ext cx="4568825" cy="3427412"/>
          </a:xfrm>
          <a:ln/>
        </p:spPr>
      </p:sp>
      <p:sp>
        <p:nvSpPr>
          <p:cNvPr id="49155"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49156"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692C8E4E-1E50-48F6-97AB-ACACBC8389C0}" type="slidenum">
              <a:rPr lang="it-IT" sz="1000"/>
              <a:pPr algn="r" defTabSz="881063" eaLnBrk="0" hangingPunct="0"/>
              <a:t>17</a:t>
            </a:fld>
            <a:endParaRPr lang="it-IT" sz="10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3D6A6DF3-4920-44AD-B680-3E8685DD6514}" type="slidenum">
              <a:rPr lang="it-IT" sz="1100"/>
              <a:pPr algn="r" eaLnBrk="0" hangingPunct="0"/>
              <a:t>19</a:t>
            </a:fld>
            <a:endParaRPr lang="it-IT" sz="1100"/>
          </a:p>
        </p:txBody>
      </p:sp>
      <p:sp>
        <p:nvSpPr>
          <p:cNvPr id="52226" name="Segnaposto immagine diapositiva 1"/>
          <p:cNvSpPr>
            <a:spLocks noGrp="1" noRot="1" noChangeAspect="1" noTextEdit="1"/>
          </p:cNvSpPr>
          <p:nvPr>
            <p:ph type="sldImg"/>
          </p:nvPr>
        </p:nvSpPr>
        <p:spPr>
          <a:xfrm>
            <a:off x="1144588" y="687388"/>
            <a:ext cx="4568825" cy="3427412"/>
          </a:xfrm>
          <a:ln/>
        </p:spPr>
      </p:sp>
      <p:sp>
        <p:nvSpPr>
          <p:cNvPr id="52227"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5222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57AAB6F4-20E1-4CD7-AB58-8587CF25F317}" type="slidenum">
              <a:rPr lang="it-IT" sz="1000"/>
              <a:pPr algn="r" defTabSz="881063" eaLnBrk="0" hangingPunct="0"/>
              <a:t>19</a:t>
            </a:fld>
            <a:endParaRPr lang="it-IT" sz="10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F4E746C6-0410-4F03-8A90-30BE7CCCC52B}" type="slidenum">
              <a:rPr lang="it-IT" sz="1100"/>
              <a:pPr algn="r" eaLnBrk="0" hangingPunct="0"/>
              <a:t>20</a:t>
            </a:fld>
            <a:endParaRPr lang="it-IT" sz="1100"/>
          </a:p>
        </p:txBody>
      </p:sp>
      <p:sp>
        <p:nvSpPr>
          <p:cNvPr id="54274" name="Segnaposto immagine diapositiva 1"/>
          <p:cNvSpPr>
            <a:spLocks noGrp="1" noRot="1" noChangeAspect="1" noTextEdit="1"/>
          </p:cNvSpPr>
          <p:nvPr>
            <p:ph type="sldImg"/>
          </p:nvPr>
        </p:nvSpPr>
        <p:spPr>
          <a:xfrm>
            <a:off x="1144588" y="687388"/>
            <a:ext cx="4568825" cy="3427412"/>
          </a:xfrm>
          <a:ln/>
        </p:spPr>
      </p:sp>
      <p:sp>
        <p:nvSpPr>
          <p:cNvPr id="54275"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54276"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6069933C-D269-4D32-9C2D-CFC1532C3961}" type="slidenum">
              <a:rPr lang="it-IT" sz="1000"/>
              <a:pPr algn="r" defTabSz="881063" eaLnBrk="0" hangingPunct="0"/>
              <a:t>20</a:t>
            </a:fld>
            <a:endParaRPr lang="it-IT" sz="10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4AFA407C-F903-43B7-9102-32F228AE57C1}" type="slidenum">
              <a:rPr lang="it-IT" sz="1100"/>
              <a:pPr algn="r" eaLnBrk="0" hangingPunct="0"/>
              <a:t>21</a:t>
            </a:fld>
            <a:endParaRPr lang="it-IT" sz="1100"/>
          </a:p>
        </p:txBody>
      </p:sp>
      <p:sp>
        <p:nvSpPr>
          <p:cNvPr id="56322" name="Segnaposto immagine diapositiva 1"/>
          <p:cNvSpPr>
            <a:spLocks noGrp="1" noRot="1" noChangeAspect="1" noTextEdit="1"/>
          </p:cNvSpPr>
          <p:nvPr>
            <p:ph type="sldImg"/>
          </p:nvPr>
        </p:nvSpPr>
        <p:spPr>
          <a:xfrm>
            <a:off x="1144588" y="687388"/>
            <a:ext cx="4568825" cy="3427412"/>
          </a:xfrm>
          <a:ln/>
        </p:spPr>
      </p:sp>
      <p:sp>
        <p:nvSpPr>
          <p:cNvPr id="56323"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56324"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5FD74491-6EF3-441C-A9C3-4E6CE5183CE5}" type="slidenum">
              <a:rPr lang="it-IT" sz="1000"/>
              <a:pPr algn="r" defTabSz="881063" eaLnBrk="0" hangingPunct="0"/>
              <a:t>21</a:t>
            </a:fld>
            <a:endParaRPr lang="it-IT"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6728D4BC-2964-474B-806F-AFBEDA0051C9}" type="slidenum">
              <a:rPr lang="it-IT" sz="1100"/>
              <a:pPr algn="r" eaLnBrk="0" hangingPunct="0"/>
              <a:t>2</a:t>
            </a:fld>
            <a:endParaRPr lang="it-IT" sz="1100"/>
          </a:p>
        </p:txBody>
      </p:sp>
      <p:sp>
        <p:nvSpPr>
          <p:cNvPr id="18434" name="Segnaposto immagine diapositiva 1"/>
          <p:cNvSpPr>
            <a:spLocks noGrp="1" noRot="1" noChangeAspect="1" noTextEdit="1"/>
          </p:cNvSpPr>
          <p:nvPr>
            <p:ph type="sldImg"/>
          </p:nvPr>
        </p:nvSpPr>
        <p:spPr>
          <a:xfrm>
            <a:off x="1144588" y="687388"/>
            <a:ext cx="4568825" cy="3427412"/>
          </a:xfrm>
          <a:ln/>
        </p:spPr>
      </p:sp>
      <p:sp>
        <p:nvSpPr>
          <p:cNvPr id="18435"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18436"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E88BA25B-2553-4753-8E59-23A44969CA25}" type="slidenum">
              <a:rPr lang="it-IT" sz="1000"/>
              <a:pPr algn="r" defTabSz="881063" eaLnBrk="0" hangingPunct="0"/>
              <a:t>2</a:t>
            </a:fld>
            <a:endParaRPr lang="it-IT" sz="10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75E659B5-E7FB-4007-B5EE-6A2451FE4CDB}" type="slidenum">
              <a:rPr lang="it-IT" sz="1100"/>
              <a:pPr algn="r" eaLnBrk="0" hangingPunct="0"/>
              <a:t>22</a:t>
            </a:fld>
            <a:endParaRPr lang="it-IT" sz="1100"/>
          </a:p>
        </p:txBody>
      </p:sp>
      <p:sp>
        <p:nvSpPr>
          <p:cNvPr id="58370" name="Segnaposto immagine diapositiva 1"/>
          <p:cNvSpPr>
            <a:spLocks noGrp="1" noRot="1" noChangeAspect="1" noTextEdit="1"/>
          </p:cNvSpPr>
          <p:nvPr>
            <p:ph type="sldImg"/>
          </p:nvPr>
        </p:nvSpPr>
        <p:spPr>
          <a:xfrm>
            <a:off x="1144588" y="687388"/>
            <a:ext cx="4568825" cy="3427412"/>
          </a:xfrm>
          <a:ln/>
        </p:spPr>
      </p:sp>
      <p:sp>
        <p:nvSpPr>
          <p:cNvPr id="58371"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58372"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B38C0D50-BCCD-40B9-943D-3FF73C52D8F1}" type="slidenum">
              <a:rPr lang="it-IT" sz="1000"/>
              <a:pPr algn="r" defTabSz="881063" eaLnBrk="0" hangingPunct="0"/>
              <a:t>22</a:t>
            </a:fld>
            <a:endParaRPr lang="it-IT" sz="10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C97BFDC3-3B7E-4E28-B270-1EA5DA679D99}" type="slidenum">
              <a:rPr lang="it-IT" sz="1100"/>
              <a:pPr algn="r" eaLnBrk="0" hangingPunct="0"/>
              <a:t>23</a:t>
            </a:fld>
            <a:endParaRPr lang="it-IT" sz="1100"/>
          </a:p>
        </p:txBody>
      </p:sp>
      <p:sp>
        <p:nvSpPr>
          <p:cNvPr id="60418" name="Segnaposto immagine diapositiva 1"/>
          <p:cNvSpPr>
            <a:spLocks noGrp="1" noRot="1" noChangeAspect="1" noTextEdit="1"/>
          </p:cNvSpPr>
          <p:nvPr>
            <p:ph type="sldImg"/>
          </p:nvPr>
        </p:nvSpPr>
        <p:spPr>
          <a:xfrm>
            <a:off x="1144588" y="687388"/>
            <a:ext cx="4568825" cy="3427412"/>
          </a:xfrm>
          <a:ln/>
        </p:spPr>
      </p:sp>
      <p:sp>
        <p:nvSpPr>
          <p:cNvPr id="60419"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60420"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4DF133F9-027C-4C74-82CD-5D5A801520BD}" type="slidenum">
              <a:rPr lang="it-IT" sz="1000"/>
              <a:pPr algn="r" defTabSz="881063" eaLnBrk="0" hangingPunct="0"/>
              <a:t>23</a:t>
            </a:fld>
            <a:endParaRPr lang="it-IT" sz="10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24437D05-2872-4B09-8C5F-6A7E13A37531}" type="slidenum">
              <a:rPr lang="it-IT" sz="1100"/>
              <a:pPr algn="r" eaLnBrk="0" hangingPunct="0"/>
              <a:t>24</a:t>
            </a:fld>
            <a:endParaRPr lang="it-IT" sz="1100"/>
          </a:p>
        </p:txBody>
      </p:sp>
      <p:sp>
        <p:nvSpPr>
          <p:cNvPr id="64514" name="Segnaposto immagine diapositiva 1"/>
          <p:cNvSpPr>
            <a:spLocks noGrp="1" noRot="1" noChangeAspect="1" noTextEdit="1"/>
          </p:cNvSpPr>
          <p:nvPr>
            <p:ph type="sldImg"/>
          </p:nvPr>
        </p:nvSpPr>
        <p:spPr>
          <a:xfrm>
            <a:off x="1144588" y="687388"/>
            <a:ext cx="4568825" cy="3427412"/>
          </a:xfrm>
          <a:ln/>
        </p:spPr>
      </p:sp>
      <p:sp>
        <p:nvSpPr>
          <p:cNvPr id="64515"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64516"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55B52F33-4A8B-44D5-BA6E-A443B3B45B84}" type="slidenum">
              <a:rPr lang="it-IT" sz="1000"/>
              <a:pPr algn="r" defTabSz="881063" eaLnBrk="0" hangingPunct="0"/>
              <a:t>24</a:t>
            </a:fld>
            <a:endParaRPr lang="it-IT"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A3A904E6-FFAF-4A4F-85E0-008DCE57802B}" type="slidenum">
              <a:rPr lang="it-IT" sz="1100"/>
              <a:pPr algn="r" eaLnBrk="0" hangingPunct="0"/>
              <a:t>3</a:t>
            </a:fld>
            <a:endParaRPr lang="it-IT" sz="1100"/>
          </a:p>
        </p:txBody>
      </p:sp>
      <p:sp>
        <p:nvSpPr>
          <p:cNvPr id="20482" name="Segnaposto immagine diapositiva 1"/>
          <p:cNvSpPr>
            <a:spLocks noGrp="1" noRot="1" noChangeAspect="1" noTextEdit="1"/>
          </p:cNvSpPr>
          <p:nvPr>
            <p:ph type="sldImg"/>
          </p:nvPr>
        </p:nvSpPr>
        <p:spPr>
          <a:xfrm>
            <a:off x="1144588" y="687388"/>
            <a:ext cx="4568825" cy="3427412"/>
          </a:xfrm>
          <a:ln/>
        </p:spPr>
      </p:sp>
      <p:sp>
        <p:nvSpPr>
          <p:cNvPr id="20483"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20484"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D00E7D0E-AA62-4DAA-892C-03FC9C54FB09}" type="slidenum">
              <a:rPr lang="it-IT" sz="1000"/>
              <a:pPr algn="r" defTabSz="881063" eaLnBrk="0" hangingPunct="0"/>
              <a:t>3</a:t>
            </a:fld>
            <a:endParaRPr lang="it-IT"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DF702F65-FF04-4554-AFEC-86010D1A3E12}" type="slidenum">
              <a:rPr lang="it-IT" sz="1100"/>
              <a:pPr algn="r" eaLnBrk="0" hangingPunct="0"/>
              <a:t>4</a:t>
            </a:fld>
            <a:endParaRPr lang="it-IT" sz="1100"/>
          </a:p>
        </p:txBody>
      </p:sp>
      <p:sp>
        <p:nvSpPr>
          <p:cNvPr id="22530" name="Segnaposto immagine diapositiva 1"/>
          <p:cNvSpPr>
            <a:spLocks noGrp="1" noRot="1" noChangeAspect="1" noTextEdit="1"/>
          </p:cNvSpPr>
          <p:nvPr>
            <p:ph type="sldImg"/>
          </p:nvPr>
        </p:nvSpPr>
        <p:spPr>
          <a:xfrm>
            <a:off x="1144588" y="687388"/>
            <a:ext cx="4568825" cy="3427412"/>
          </a:xfrm>
          <a:ln/>
        </p:spPr>
      </p:sp>
      <p:sp>
        <p:nvSpPr>
          <p:cNvPr id="22531"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22532"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2B4B4F87-F3C9-4405-9197-7FD1205E9C37}" type="slidenum">
              <a:rPr lang="it-IT" sz="1000"/>
              <a:pPr algn="r" defTabSz="881063" eaLnBrk="0" hangingPunct="0"/>
              <a:t>4</a:t>
            </a:fld>
            <a:endParaRPr lang="it-IT"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3271D773-C594-499B-BAB7-69A283B0CBBF}" type="slidenum">
              <a:rPr lang="it-IT" sz="1100"/>
              <a:pPr algn="r" eaLnBrk="0" hangingPunct="0"/>
              <a:t>5</a:t>
            </a:fld>
            <a:endParaRPr lang="it-IT" sz="1100"/>
          </a:p>
        </p:txBody>
      </p:sp>
      <p:sp>
        <p:nvSpPr>
          <p:cNvPr id="24578" name="Segnaposto immagine diapositiva 1"/>
          <p:cNvSpPr>
            <a:spLocks noGrp="1" noRot="1" noChangeAspect="1" noTextEdit="1"/>
          </p:cNvSpPr>
          <p:nvPr>
            <p:ph type="sldImg"/>
          </p:nvPr>
        </p:nvSpPr>
        <p:spPr>
          <a:xfrm>
            <a:off x="1144588" y="687388"/>
            <a:ext cx="4568825" cy="3427412"/>
          </a:xfrm>
          <a:ln/>
        </p:spPr>
      </p:sp>
      <p:sp>
        <p:nvSpPr>
          <p:cNvPr id="24579"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24580"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A6FE09E6-DECA-403F-9725-EB29036BC9D7}" type="slidenum">
              <a:rPr lang="it-IT" sz="1000"/>
              <a:pPr algn="r" defTabSz="881063" eaLnBrk="0" hangingPunct="0"/>
              <a:t>5</a:t>
            </a:fld>
            <a:endParaRPr lang="it-IT" sz="10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400C20AB-A636-490C-B4A1-DEA04B2C0021}" type="slidenum">
              <a:rPr lang="it-IT" sz="1100"/>
              <a:pPr algn="r" eaLnBrk="0" hangingPunct="0"/>
              <a:t>6</a:t>
            </a:fld>
            <a:endParaRPr lang="it-IT" sz="1100"/>
          </a:p>
        </p:txBody>
      </p:sp>
      <p:sp>
        <p:nvSpPr>
          <p:cNvPr id="26626" name="Segnaposto immagine diapositiva 1"/>
          <p:cNvSpPr>
            <a:spLocks noGrp="1" noRot="1" noChangeAspect="1" noTextEdit="1"/>
          </p:cNvSpPr>
          <p:nvPr>
            <p:ph type="sldImg"/>
          </p:nvPr>
        </p:nvSpPr>
        <p:spPr>
          <a:xfrm>
            <a:off x="1144588" y="687388"/>
            <a:ext cx="4568825" cy="3427412"/>
          </a:xfrm>
          <a:ln/>
        </p:spPr>
      </p:sp>
      <p:sp>
        <p:nvSpPr>
          <p:cNvPr id="26627"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26628"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3BAFE164-CE3A-42C4-A571-91B65EEBB6F6}" type="slidenum">
              <a:rPr lang="it-IT" sz="1000"/>
              <a:pPr algn="r" defTabSz="881063" eaLnBrk="0" hangingPunct="0"/>
              <a:t>6</a:t>
            </a:fld>
            <a:endParaRPr lang="it-IT" sz="10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C4C30CA9-E281-4432-B4F9-1AE32B672FA1}" type="slidenum">
              <a:rPr lang="it-IT" sz="1100"/>
              <a:pPr algn="r" eaLnBrk="0" hangingPunct="0"/>
              <a:t>7</a:t>
            </a:fld>
            <a:endParaRPr lang="it-IT" sz="1100"/>
          </a:p>
        </p:txBody>
      </p:sp>
      <p:sp>
        <p:nvSpPr>
          <p:cNvPr id="28674" name="Segnaposto immagine diapositiva 1"/>
          <p:cNvSpPr>
            <a:spLocks noGrp="1" noRot="1" noChangeAspect="1" noTextEdit="1"/>
          </p:cNvSpPr>
          <p:nvPr>
            <p:ph type="sldImg"/>
          </p:nvPr>
        </p:nvSpPr>
        <p:spPr>
          <a:xfrm>
            <a:off x="1144588" y="687388"/>
            <a:ext cx="4568825" cy="3427412"/>
          </a:xfrm>
          <a:ln/>
        </p:spPr>
      </p:sp>
      <p:sp>
        <p:nvSpPr>
          <p:cNvPr id="28675"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28676"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CA52BE51-3A3E-4A37-A4B9-C9E14D232A8A}" type="slidenum">
              <a:rPr lang="it-IT" sz="1000"/>
              <a:pPr algn="r" defTabSz="881063" eaLnBrk="0" hangingPunct="0"/>
              <a:t>7</a:t>
            </a:fld>
            <a:endParaRPr lang="it-IT" sz="10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AB43DF6E-D33A-447E-8276-1CF2E627FF5C}" type="slidenum">
              <a:rPr lang="it-IT" sz="1100"/>
              <a:pPr algn="r" eaLnBrk="0" hangingPunct="0"/>
              <a:t>8</a:t>
            </a:fld>
            <a:endParaRPr lang="it-IT" sz="1100"/>
          </a:p>
        </p:txBody>
      </p:sp>
      <p:sp>
        <p:nvSpPr>
          <p:cNvPr id="30722" name="Segnaposto immagine diapositiva 1"/>
          <p:cNvSpPr>
            <a:spLocks noGrp="1" noRot="1" noChangeAspect="1" noTextEdit="1"/>
          </p:cNvSpPr>
          <p:nvPr>
            <p:ph type="sldImg"/>
          </p:nvPr>
        </p:nvSpPr>
        <p:spPr>
          <a:xfrm>
            <a:off x="1144588" y="687388"/>
            <a:ext cx="4568825" cy="3427412"/>
          </a:xfrm>
          <a:ln/>
        </p:spPr>
      </p:sp>
      <p:sp>
        <p:nvSpPr>
          <p:cNvPr id="30723"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30724"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7F35CF0E-0463-4DA5-8322-AB72F3F59C53}" type="slidenum">
              <a:rPr lang="it-IT" sz="1000"/>
              <a:pPr algn="r" defTabSz="881063" eaLnBrk="0" hangingPunct="0"/>
              <a:t>8</a:t>
            </a:fld>
            <a:endParaRPr lang="it-IT" sz="1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4408" tIns="42204" rIns="84408" bIns="42204" anchor="b"/>
          <a:lstStyle/>
          <a:p>
            <a:pPr algn="r" eaLnBrk="0" hangingPunct="0"/>
            <a:fld id="{81576930-261E-4909-922C-28AFBCA4156A}" type="slidenum">
              <a:rPr lang="it-IT" sz="1100"/>
              <a:pPr algn="r" eaLnBrk="0" hangingPunct="0"/>
              <a:t>9</a:t>
            </a:fld>
            <a:endParaRPr lang="it-IT" sz="1100"/>
          </a:p>
        </p:txBody>
      </p:sp>
      <p:sp>
        <p:nvSpPr>
          <p:cNvPr id="32770" name="Segnaposto immagine diapositiva 1"/>
          <p:cNvSpPr>
            <a:spLocks noGrp="1" noRot="1" noChangeAspect="1" noTextEdit="1"/>
          </p:cNvSpPr>
          <p:nvPr>
            <p:ph type="sldImg"/>
          </p:nvPr>
        </p:nvSpPr>
        <p:spPr>
          <a:xfrm>
            <a:off x="1144588" y="687388"/>
            <a:ext cx="4568825" cy="3427412"/>
          </a:xfrm>
          <a:ln/>
        </p:spPr>
      </p:sp>
      <p:sp>
        <p:nvSpPr>
          <p:cNvPr id="32771" name="Segnaposto note 2"/>
          <p:cNvSpPr>
            <a:spLocks noGrp="1"/>
          </p:cNvSpPr>
          <p:nvPr>
            <p:ph type="body" idx="1"/>
          </p:nvPr>
        </p:nvSpPr>
        <p:spPr>
          <a:xfrm>
            <a:off x="685800" y="4343400"/>
            <a:ext cx="5486400" cy="4113213"/>
          </a:xfrm>
          <a:noFill/>
          <a:ln/>
        </p:spPr>
        <p:txBody>
          <a:bodyPr lIns="84401" tIns="42200" rIns="84401" bIns="42200"/>
          <a:lstStyle/>
          <a:p>
            <a:pPr eaLnBrk="1" hangingPunct="1">
              <a:spcBef>
                <a:spcPct val="0"/>
              </a:spcBef>
            </a:pPr>
            <a:endParaRPr lang="it-IT" smtClean="0">
              <a:latin typeface="Arial" charset="0"/>
              <a:ea typeface="ＭＳ Ｐゴシック" pitchFamily="34" charset="-128"/>
            </a:endParaRPr>
          </a:p>
        </p:txBody>
      </p:sp>
      <p:sp>
        <p:nvSpPr>
          <p:cNvPr id="32772" name="Segnaposto numero diapositiva 3"/>
          <p:cNvSpPr txBox="1">
            <a:spLocks noGrp="1"/>
          </p:cNvSpPr>
          <p:nvPr/>
        </p:nvSpPr>
        <p:spPr bwMode="auto">
          <a:xfrm>
            <a:off x="3884613" y="8685213"/>
            <a:ext cx="2971800" cy="457200"/>
          </a:xfrm>
          <a:prstGeom prst="rect">
            <a:avLst/>
          </a:prstGeom>
          <a:noFill/>
          <a:ln w="9525">
            <a:noFill/>
            <a:miter lim="800000"/>
            <a:headEnd/>
            <a:tailEnd/>
          </a:ln>
        </p:spPr>
        <p:txBody>
          <a:bodyPr lIns="84401" tIns="42200" rIns="84401" bIns="42200" anchor="b"/>
          <a:lstStyle/>
          <a:p>
            <a:pPr algn="r" defTabSz="881063" eaLnBrk="0" hangingPunct="0"/>
            <a:fld id="{4F9CC6F9-A7EA-4838-9547-D1B0EAF1C8FF}" type="slidenum">
              <a:rPr lang="it-IT" sz="1000"/>
              <a:pPr algn="r" defTabSz="881063" eaLnBrk="0" hangingPunct="0"/>
              <a:t>9</a:t>
            </a:fld>
            <a:endParaRPr lang="it-IT" sz="10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24455B1-F471-46CF-A9BC-E8648C325E1D}"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1282A9B-0C0C-4D5C-849E-40671A443ACD}"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46E10A0-16B7-4FD3-A98E-B9AAC974A00B}" type="slidenum">
              <a:rPr lang="en-US"/>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it-IT"/>
          </a:p>
        </p:txBody>
      </p:sp>
      <p:sp>
        <p:nvSpPr>
          <p:cNvPr id="3" name="Table Placeholder 2"/>
          <p:cNvSpPr>
            <a:spLocks noGrp="1"/>
          </p:cNvSpPr>
          <p:nvPr>
            <p:ph type="tbl" idx="1"/>
          </p:nvPr>
        </p:nvSpPr>
        <p:spPr>
          <a:xfrm>
            <a:off x="685800" y="1981200"/>
            <a:ext cx="7772400" cy="4114800"/>
          </a:xfrm>
        </p:spPr>
        <p:txBody>
          <a:bodyPr/>
          <a:lstStyle/>
          <a:p>
            <a:pPr lvl="0"/>
            <a:endParaRPr lang="it-IT"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2BF85CAA-299F-4B9C-B5C6-5F705CB392E0}"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5689CA50-DCC7-4FA5-8B13-86DD9EAFADF6}"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gli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756D07AB-2DD4-4280-B05C-496F0258A670}"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3E256564-CE14-43C4-9872-F2597C8C36E6}"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D65CF14A-C966-45F2-B879-8E9A50643C7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85929110-CD29-49A8-9725-36A9D7F08AFB}"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2D57D68A-9993-4C47-8EA3-0F6B406502F6}"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73D45181-EE27-4F7F-9B74-4921A8F15330}"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82BF6ED3-4072-40FA-B302-DD9251AE2FBD}"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1400">
                <a:latin typeface="Arial" charset="0"/>
                <a:ea typeface="ＭＳ Ｐゴシック" charset="-128"/>
                <a:cs typeface="ＭＳ Ｐゴシック" charset="-128"/>
              </a:defRPr>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ＭＳ Ｐゴシック" charset="-128"/>
                <a:cs typeface="ＭＳ Ｐゴシック" charset="-128"/>
              </a:defRPr>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pitchFamily="34" charset="0"/>
                <a:cs typeface="+mn-cs"/>
              </a:defRPr>
            </a:lvl1pPr>
          </a:lstStyle>
          <a:p>
            <a:pPr>
              <a:defRPr/>
            </a:pPr>
            <a:fld id="{A0ACFB67-03BE-447B-98C3-86F21EED9AA4}"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5pPr>
      <a:lvl6pPr marL="457200" algn="ctr" rtl="0" fontAlgn="base">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6pPr>
      <a:lvl7pPr marL="914400" algn="ctr" rtl="0" fontAlgn="base">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7pPr>
      <a:lvl8pPr marL="1371600" algn="ctr" rtl="0" fontAlgn="base">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8pPr>
      <a:lvl9pPr marL="1828800" algn="ctr" rtl="0" fontAlgn="base">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10.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hyperlink" Target="http://moodle.adaptland.it/course/view.php?id=327" TargetMode="External"/><Relationship Id="rId4" Type="http://schemas.openxmlformats.org/officeDocument/2006/relationships/hyperlink" Target="http://www.adapt.it/younion/" TargetMode="External"/><Relationship Id="rId5" Type="http://schemas.openxmlformats.org/officeDocument/2006/relationships/hyperlink" Target="http://www.adapt.it/englishbulletin/" TargetMode="External"/><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jpeg"/><Relationship Id="rId5" Type="http://schemas.openxmlformats.org/officeDocument/2006/relationships/image" Target="../media/image4.png"/><Relationship Id="rId6" Type="http://schemas.openxmlformats.org/officeDocument/2006/relationships/image" Target="../media/image5.jpeg"/><Relationship Id="rId7" Type="http://schemas.openxmlformats.org/officeDocument/2006/relationships/image" Target="../media/image6.jpeg"/><Relationship Id="rId8" Type="http://schemas.openxmlformats.org/officeDocument/2006/relationships/image" Target="../media/image7.jpeg"/><Relationship Id="rId9" Type="http://schemas.openxmlformats.org/officeDocument/2006/relationships/image" Target="../media/image8.jpeg"/><Relationship Id="rId10" Type="http://schemas.openxmlformats.org/officeDocument/2006/relationships/image" Target="../media/image9.pn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mailto:francesca.fazio@adapt.it" TargetMode="External"/><Relationship Id="rId5" Type="http://schemas.openxmlformats.org/officeDocument/2006/relationships/hyperlink" Target="http://www.adapt.it/younion" TargetMode="External"/><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1700213"/>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eaLnBrk="0" hangingPunct="0">
              <a:defRPr/>
            </a:pPr>
            <a:endParaRPr lang="it-IT">
              <a:solidFill>
                <a:srgbClr val="BFBFBF"/>
              </a:solidFill>
              <a:latin typeface="Arial" pitchFamily="-112" charset="0"/>
              <a:ea typeface="ＭＳ Ｐゴシック" pitchFamily="-112" charset="-128"/>
              <a:cs typeface="ＭＳ Ｐゴシック" pitchFamily="-112" charset="-128"/>
            </a:endParaRPr>
          </a:p>
        </p:txBody>
      </p:sp>
      <p:sp>
        <p:nvSpPr>
          <p:cNvPr id="2" name="Rettangolo 1"/>
          <p:cNvSpPr/>
          <p:nvPr/>
        </p:nvSpPr>
        <p:spPr bwMode="auto">
          <a:xfrm>
            <a:off x="0" y="6524625"/>
            <a:ext cx="9144000" cy="333375"/>
          </a:xfrm>
          <a:prstGeom prst="rect">
            <a:avLst/>
          </a:prstGeom>
          <a:solidFill>
            <a:schemeClr val="bg1">
              <a:lumMod val="65000"/>
            </a:schemeClr>
          </a:solidFill>
          <a:ln w="9525" cap="flat" cmpd="sng" algn="ctr">
            <a:noFill/>
            <a:prstDash val="solid"/>
            <a:round/>
            <a:headEnd type="none" w="med" len="med"/>
            <a:tailEnd type="none" w="med" len="med"/>
          </a:ln>
          <a:effectLst/>
        </p:spPr>
        <p:txBody>
          <a:bodyPr/>
          <a:lstStyle/>
          <a:p>
            <a:pPr algn="ctr" eaLnBrk="0" hangingPunct="0">
              <a:defRPr/>
            </a:pPr>
            <a:endParaRPr lang="it-IT">
              <a:solidFill>
                <a:srgbClr val="BFBFBF"/>
              </a:solidFill>
              <a:latin typeface="Arial" pitchFamily="-112" charset="0"/>
              <a:ea typeface="ＭＳ Ｐゴシック" pitchFamily="-112" charset="-128"/>
              <a:cs typeface="ＭＳ Ｐゴシック" pitchFamily="-112" charset="-128"/>
            </a:endParaRPr>
          </a:p>
        </p:txBody>
      </p:sp>
      <p:sp>
        <p:nvSpPr>
          <p:cNvPr id="15363" name="CasellaDiTesto 7"/>
          <p:cNvSpPr txBox="1">
            <a:spLocks noChangeArrowheads="1"/>
          </p:cNvSpPr>
          <p:nvPr/>
        </p:nvSpPr>
        <p:spPr bwMode="auto">
          <a:xfrm>
            <a:off x="971550" y="2276475"/>
            <a:ext cx="6985000" cy="1984375"/>
          </a:xfrm>
          <a:prstGeom prst="rect">
            <a:avLst/>
          </a:prstGeom>
          <a:noFill/>
          <a:ln w="9525">
            <a:noFill/>
            <a:miter lim="800000"/>
            <a:headEnd/>
            <a:tailEnd/>
          </a:ln>
        </p:spPr>
        <p:txBody>
          <a:bodyPr>
            <a:spAutoFit/>
          </a:bodyPr>
          <a:lstStyle/>
          <a:p>
            <a:pPr algn="ctr" eaLnBrk="0" hangingPunct="0">
              <a:tabLst>
                <a:tab pos="8572500" algn="l"/>
              </a:tabLst>
            </a:pPr>
            <a:r>
              <a:rPr lang="en-GB" sz="3800" b="1">
                <a:solidFill>
                  <a:srgbClr val="003366"/>
                </a:solidFill>
                <a:latin typeface="Century Gothic" pitchFamily="34" charset="0"/>
              </a:rPr>
              <a:t>YOUnion – Union for Youth</a:t>
            </a:r>
          </a:p>
          <a:p>
            <a:pPr algn="ctr" eaLnBrk="0" hangingPunct="0">
              <a:tabLst>
                <a:tab pos="8572500" algn="l"/>
              </a:tabLst>
            </a:pPr>
            <a:endParaRPr lang="en-GB" sz="3800" b="1">
              <a:solidFill>
                <a:srgbClr val="003366"/>
              </a:solidFill>
              <a:latin typeface="Century Gothic" pitchFamily="34" charset="0"/>
            </a:endParaRPr>
          </a:p>
          <a:p>
            <a:pPr algn="ctr" eaLnBrk="0" hangingPunct="0">
              <a:tabLst>
                <a:tab pos="8572500" algn="l"/>
              </a:tabLst>
            </a:pPr>
            <a:r>
              <a:rPr lang="en-GB" sz="1600" b="1">
                <a:solidFill>
                  <a:srgbClr val="003366"/>
                </a:solidFill>
                <a:latin typeface="Century Gothic" pitchFamily="34" charset="0"/>
              </a:rPr>
              <a:t>Project manager: Roberta Caragnano</a:t>
            </a:r>
          </a:p>
          <a:p>
            <a:pPr algn="ctr" eaLnBrk="0" hangingPunct="0">
              <a:tabLst>
                <a:tab pos="8572500" algn="l"/>
              </a:tabLst>
            </a:pPr>
            <a:r>
              <a:rPr lang="en-GB" sz="1600" b="1">
                <a:solidFill>
                  <a:srgbClr val="003366"/>
                </a:solidFill>
                <a:latin typeface="Century Gothic" pitchFamily="34" charset="0"/>
              </a:rPr>
              <a:t>Scientific coordinator: Maarten Keune</a:t>
            </a:r>
          </a:p>
          <a:p>
            <a:pPr algn="ctr" eaLnBrk="0" hangingPunct="0">
              <a:tabLst>
                <a:tab pos="8572500" algn="l"/>
              </a:tabLst>
            </a:pPr>
            <a:endParaRPr lang="en-GB" sz="1600" b="1">
              <a:solidFill>
                <a:srgbClr val="003366"/>
              </a:solidFill>
              <a:latin typeface="Century Gothic" pitchFamily="34" charset="0"/>
            </a:endParaRPr>
          </a:p>
        </p:txBody>
      </p:sp>
      <p:pic>
        <p:nvPicPr>
          <p:cNvPr id="15364" name="Picture 7" descr="YOUnion_v0_5"/>
          <p:cNvPicPr>
            <a:picLocks noChangeAspect="1" noChangeArrowheads="1"/>
          </p:cNvPicPr>
          <p:nvPr/>
        </p:nvPicPr>
        <p:blipFill>
          <a:blip r:embed="rId3"/>
          <a:srcRect/>
          <a:stretch>
            <a:fillRect/>
          </a:stretch>
        </p:blipFill>
        <p:spPr bwMode="auto">
          <a:xfrm>
            <a:off x="1692275" y="188913"/>
            <a:ext cx="5794375" cy="1550987"/>
          </a:xfrm>
          <a:prstGeom prst="rect">
            <a:avLst/>
          </a:prstGeom>
          <a:noFill/>
          <a:ln w="9525">
            <a:noFill/>
            <a:miter lim="800000"/>
            <a:headEnd/>
            <a:tailEnd/>
          </a:ln>
        </p:spPr>
      </p:pic>
      <p:pic>
        <p:nvPicPr>
          <p:cNvPr id="15365" name="Picture 8" descr="eu"/>
          <p:cNvPicPr>
            <a:picLocks noChangeAspect="1" noChangeArrowheads="1"/>
          </p:cNvPicPr>
          <p:nvPr/>
        </p:nvPicPr>
        <p:blipFill>
          <a:blip r:embed="rId4"/>
          <a:srcRect/>
          <a:stretch>
            <a:fillRect/>
          </a:stretch>
        </p:blipFill>
        <p:spPr bwMode="auto">
          <a:xfrm>
            <a:off x="179388" y="5445125"/>
            <a:ext cx="1187450" cy="1076325"/>
          </a:xfrm>
          <a:prstGeom prst="rect">
            <a:avLst/>
          </a:prstGeom>
          <a:noFill/>
          <a:ln w="9525">
            <a:noFill/>
            <a:miter lim="800000"/>
            <a:headEnd/>
            <a:tailEnd/>
          </a:ln>
        </p:spPr>
      </p:pic>
      <p:sp>
        <p:nvSpPr>
          <p:cNvPr id="15366" name="Rectangle 9"/>
          <p:cNvSpPr>
            <a:spLocks noChangeArrowheads="1"/>
          </p:cNvSpPr>
          <p:nvPr/>
        </p:nvSpPr>
        <p:spPr bwMode="auto">
          <a:xfrm>
            <a:off x="1366838" y="5546725"/>
            <a:ext cx="7777162" cy="855663"/>
          </a:xfrm>
          <a:prstGeom prst="rect">
            <a:avLst/>
          </a:prstGeom>
          <a:noFill/>
          <a:ln w="9525">
            <a:noFill/>
            <a:miter lim="800000"/>
            <a:headEnd/>
            <a:tailEnd/>
          </a:ln>
        </p:spPr>
        <p:txBody>
          <a:bodyPr anchor="ctr">
            <a:spAutoFit/>
          </a:bodyPr>
          <a:lstStyle/>
          <a:p>
            <a:r>
              <a:rPr lang="en-GB" sz="1600">
                <a:latin typeface="Century Gothic" pitchFamily="34" charset="0"/>
              </a:rPr>
              <a:t>YOUnion is a project co-funded by the European Commission, DG Employment, Social Affairs and Inclusion, budget heading 04.03.03.01, Industrial Relations and Social Dialogue.</a:t>
            </a:r>
            <a:r>
              <a:rPr lang="en-GB" sz="1800">
                <a:latin typeface="Century Gothic" pitchFamily="34" charset="0"/>
              </a:rPr>
              <a:t>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Methodology and Implementation</a:t>
            </a:r>
            <a:endParaRPr lang="it-IT" sz="2800">
              <a:solidFill>
                <a:srgbClr val="BFBFBF"/>
              </a:solidFill>
            </a:endParaRPr>
          </a:p>
        </p:txBody>
      </p:sp>
      <p:sp>
        <p:nvSpPr>
          <p:cNvPr id="33794"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33795" name="Text Box 4"/>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34820" name="Text Box 5"/>
          <p:cNvSpPr txBox="1">
            <a:spLocks noChangeArrowheads="1"/>
          </p:cNvSpPr>
          <p:nvPr/>
        </p:nvSpPr>
        <p:spPr bwMode="auto">
          <a:xfrm>
            <a:off x="0" y="692150"/>
            <a:ext cx="9144000" cy="5934075"/>
          </a:xfrm>
          <a:prstGeom prst="rect">
            <a:avLst/>
          </a:prstGeom>
          <a:noFill/>
          <a:ln w="9525">
            <a:noFill/>
            <a:miter lim="800000"/>
            <a:headEnd/>
            <a:tailEnd/>
          </a:ln>
        </p:spPr>
        <p:txBody>
          <a:bodyPr>
            <a:spAutoFit/>
          </a:bodyPr>
          <a:lstStyle/>
          <a:p>
            <a:pPr marL="457200" indent="-457200">
              <a:buFontTx/>
              <a:buAutoNum type="arabicPeriod"/>
              <a:defRPr/>
            </a:pPr>
            <a:endParaRPr lang="it-IT"/>
          </a:p>
          <a:p>
            <a:pPr marL="457200" indent="-457200">
              <a:buFontTx/>
              <a:buAutoNum type="arabicPeriod"/>
              <a:defRPr/>
            </a:pPr>
            <a:r>
              <a:rPr lang="it-IT" b="1">
                <a:effectLst>
                  <a:outerShdw blurRad="38100" dist="38100" dir="2700000" algn="tl">
                    <a:srgbClr val="C0C0C0"/>
                  </a:outerShdw>
                </a:effectLst>
              </a:rPr>
              <a:t>Desk research</a:t>
            </a:r>
            <a:r>
              <a:rPr lang="it-IT"/>
              <a:t> analysing the relevant literature, current legislation, collective labour agreements, trade unions’ policy and campaign documents, trade unions’ websites and social media presence to review trade unions’ strategies;</a:t>
            </a:r>
          </a:p>
          <a:p>
            <a:pPr marL="457200" indent="-457200">
              <a:buFontTx/>
              <a:buAutoNum type="arabicPeriod"/>
              <a:defRPr/>
            </a:pPr>
            <a:endParaRPr lang="it-IT"/>
          </a:p>
          <a:p>
            <a:pPr marL="457200" indent="-457200">
              <a:buFontTx/>
              <a:buAutoNum type="arabicPeriod"/>
              <a:defRPr/>
            </a:pPr>
            <a:r>
              <a:rPr lang="it-IT"/>
              <a:t>In person </a:t>
            </a:r>
            <a:r>
              <a:rPr lang="it-IT">
                <a:effectLst>
                  <a:outerShdw blurRad="38100" dist="38100" dir="2700000" algn="tl">
                    <a:srgbClr val="C0C0C0"/>
                  </a:outerShdw>
                </a:effectLst>
              </a:rPr>
              <a:t>semi-structured </a:t>
            </a:r>
            <a:r>
              <a:rPr lang="it-IT" b="1">
                <a:effectLst>
                  <a:outerShdw blurRad="38100" dist="38100" dir="2700000" algn="tl">
                    <a:srgbClr val="C0C0C0"/>
                  </a:outerShdw>
                </a:effectLst>
              </a:rPr>
              <a:t>interviews</a:t>
            </a:r>
            <a:r>
              <a:rPr lang="it-IT">
                <a:effectLst>
                  <a:outerShdw blurRad="38100" dist="38100" dir="2700000" algn="tl">
                    <a:srgbClr val="C0C0C0"/>
                  </a:outerShdw>
                </a:effectLst>
              </a:rPr>
              <a:t> to trade unions representatives, in particular their youth organisations</a:t>
            </a:r>
            <a:r>
              <a:rPr lang="it-IT"/>
              <a:t>;</a:t>
            </a:r>
          </a:p>
          <a:p>
            <a:pPr marL="457200" indent="-457200">
              <a:buFontTx/>
              <a:buAutoNum type="arabicPeriod"/>
              <a:defRPr/>
            </a:pPr>
            <a:endParaRPr lang="it-IT"/>
          </a:p>
          <a:p>
            <a:pPr marL="457200" indent="-457200">
              <a:buFontTx/>
              <a:buAutoNum type="arabicPeriod"/>
              <a:defRPr/>
            </a:pPr>
            <a:r>
              <a:rPr lang="it-IT" b="1"/>
              <a:t>Existing data</a:t>
            </a:r>
            <a:r>
              <a:rPr lang="it-IT"/>
              <a:t> on youth labour market needs and feelings toward trade unions;</a:t>
            </a:r>
          </a:p>
          <a:p>
            <a:pPr marL="457200" indent="-457200">
              <a:buFontTx/>
              <a:buAutoNum type="arabicPeriod"/>
              <a:defRPr/>
            </a:pPr>
            <a:endParaRPr lang="it-IT"/>
          </a:p>
          <a:p>
            <a:pPr marL="457200" indent="-457200">
              <a:buFontTx/>
              <a:buAutoNum type="arabicPeriod"/>
              <a:defRPr/>
            </a:pPr>
            <a:r>
              <a:rPr lang="it-IT"/>
              <a:t>New data derived from an original </a:t>
            </a:r>
            <a:r>
              <a:rPr lang="it-IT" b="1"/>
              <a:t>Twitter</a:t>
            </a:r>
            <a:r>
              <a:rPr lang="it-IT"/>
              <a:t>-based content analysis methodology.</a:t>
            </a:r>
          </a:p>
          <a:p>
            <a:pPr marL="457200" indent="-457200">
              <a:buFontTx/>
              <a:buAutoNum type="arabicPeriod"/>
              <a:defRPr/>
            </a:pPr>
            <a:endParaRPr lang="it-IT"/>
          </a:p>
          <a:p>
            <a:pPr marL="457200" indent="-457200">
              <a:buFontTx/>
              <a:buAutoNum type="arabicPeriod"/>
              <a:defRPr/>
            </a:pPr>
            <a:endParaRPr lang="it-IT"/>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Methodology and Implementation</a:t>
            </a:r>
            <a:endParaRPr lang="it-IT" sz="2800">
              <a:solidFill>
                <a:srgbClr val="BFBFBF"/>
              </a:solidFill>
            </a:endParaRPr>
          </a:p>
        </p:txBody>
      </p:sp>
      <p:sp>
        <p:nvSpPr>
          <p:cNvPr id="35842"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35843" name="Text Box 4"/>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59397" name="Text Box 5"/>
          <p:cNvSpPr txBox="1">
            <a:spLocks noChangeArrowheads="1"/>
          </p:cNvSpPr>
          <p:nvPr/>
        </p:nvSpPr>
        <p:spPr bwMode="auto">
          <a:xfrm>
            <a:off x="0" y="692150"/>
            <a:ext cx="9144000" cy="5262979"/>
          </a:xfrm>
          <a:prstGeom prst="rect">
            <a:avLst/>
          </a:prstGeom>
          <a:noFill/>
          <a:ln w="9525">
            <a:noFill/>
            <a:miter lim="800000"/>
            <a:headEnd/>
            <a:tailEnd/>
          </a:ln>
        </p:spPr>
        <p:txBody>
          <a:bodyPr>
            <a:spAutoFit/>
          </a:bodyPr>
          <a:lstStyle/>
          <a:p>
            <a:pPr marL="457200" indent="-457200" algn="ctr">
              <a:buFontTx/>
              <a:buAutoNum type="arabicPeriod"/>
              <a:defRPr/>
            </a:pPr>
            <a:r>
              <a:rPr lang="it-IT" b="1" dirty="0"/>
              <a:t>Desk </a:t>
            </a:r>
            <a:r>
              <a:rPr lang="it-IT" b="1" dirty="0" err="1"/>
              <a:t>research</a:t>
            </a:r>
            <a:endParaRPr lang="it-IT" b="1" dirty="0"/>
          </a:p>
          <a:p>
            <a:pPr marL="457200" indent="-457200" algn="ctr">
              <a:buFontTx/>
              <a:buAutoNum type="arabicPeriod"/>
              <a:defRPr/>
            </a:pPr>
            <a:endParaRPr lang="it-IT" b="1" dirty="0"/>
          </a:p>
          <a:p>
            <a:pPr marL="457200" indent="-457200">
              <a:buFontTx/>
              <a:buChar char="•"/>
              <a:defRPr/>
            </a:pPr>
            <a:r>
              <a:rPr lang="it-IT" b="1" dirty="0" err="1">
                <a:effectLst>
                  <a:outerShdw blurRad="38100" dist="38100" dir="2700000" algn="tl">
                    <a:srgbClr val="C0C0C0"/>
                  </a:outerShdw>
                </a:effectLst>
              </a:rPr>
              <a:t>Relevant</a:t>
            </a:r>
            <a:r>
              <a:rPr lang="it-IT" b="1" dirty="0">
                <a:effectLst>
                  <a:outerShdw blurRad="38100" dist="38100" dir="2700000" algn="tl">
                    <a:srgbClr val="C0C0C0"/>
                  </a:outerShdw>
                </a:effectLst>
              </a:rPr>
              <a:t> </a:t>
            </a:r>
            <a:r>
              <a:rPr lang="it-IT" b="1" dirty="0" err="1">
                <a:effectLst>
                  <a:outerShdw blurRad="38100" dist="38100" dir="2700000" algn="tl">
                    <a:srgbClr val="C0C0C0"/>
                  </a:outerShdw>
                </a:effectLst>
              </a:rPr>
              <a:t>literature</a:t>
            </a:r>
            <a:r>
              <a:rPr lang="it-IT" dirty="0">
                <a:effectLst>
                  <a:outerShdw blurRad="38100" dist="38100" dir="2700000" algn="tl">
                    <a:srgbClr val="C0C0C0"/>
                  </a:outerShdw>
                </a:effectLst>
              </a:rPr>
              <a:t> on </a:t>
            </a:r>
            <a:r>
              <a:rPr lang="it-IT" dirty="0" err="1">
                <a:effectLst>
                  <a:outerShdw blurRad="38100" dist="38100" dir="2700000" algn="tl">
                    <a:srgbClr val="C0C0C0"/>
                  </a:outerShdw>
                </a:effectLst>
              </a:rPr>
              <a:t>trade</a:t>
            </a:r>
            <a:r>
              <a:rPr lang="it-IT" dirty="0">
                <a:effectLst>
                  <a:outerShdw blurRad="38100" dist="38100" dir="2700000" algn="tl">
                    <a:srgbClr val="C0C0C0"/>
                  </a:outerShdw>
                </a:effectLst>
              </a:rPr>
              <a:t> </a:t>
            </a:r>
            <a:r>
              <a:rPr lang="it-IT" dirty="0" err="1">
                <a:effectLst>
                  <a:outerShdw blurRad="38100" dist="38100" dir="2700000" algn="tl">
                    <a:srgbClr val="C0C0C0"/>
                  </a:outerShdw>
                </a:effectLst>
              </a:rPr>
              <a:t>unions</a:t>
            </a:r>
            <a:r>
              <a:rPr lang="it-IT" dirty="0"/>
              <a:t>: to be </a:t>
            </a:r>
            <a:r>
              <a:rPr lang="it-IT" dirty="0" err="1"/>
              <a:t>shared</a:t>
            </a:r>
            <a:r>
              <a:rPr lang="it-IT" dirty="0"/>
              <a:t> </a:t>
            </a:r>
            <a:r>
              <a:rPr lang="it-IT" dirty="0" err="1"/>
              <a:t>among</a:t>
            </a:r>
            <a:r>
              <a:rPr lang="it-IT" dirty="0"/>
              <a:t> </a:t>
            </a:r>
            <a:r>
              <a:rPr lang="it-IT" dirty="0" err="1"/>
              <a:t>partners</a:t>
            </a:r>
            <a:r>
              <a:rPr lang="it-IT" dirty="0"/>
              <a:t> </a:t>
            </a:r>
            <a:r>
              <a:rPr lang="it-IT" dirty="0" err="1"/>
              <a:t>through</a:t>
            </a:r>
            <a:r>
              <a:rPr lang="it-IT" dirty="0"/>
              <a:t> the </a:t>
            </a:r>
            <a:r>
              <a:rPr lang="it-IT" dirty="0" err="1"/>
              <a:t>cooperation</a:t>
            </a:r>
            <a:r>
              <a:rPr lang="it-IT" dirty="0"/>
              <a:t> area </a:t>
            </a:r>
            <a:r>
              <a:rPr lang="it-IT" dirty="0" err="1"/>
              <a:t>as</a:t>
            </a:r>
            <a:r>
              <a:rPr lang="it-IT" dirty="0"/>
              <a:t> a </a:t>
            </a:r>
            <a:r>
              <a:rPr lang="it-IT" dirty="0" err="1"/>
              <a:t>basis</a:t>
            </a:r>
            <a:r>
              <a:rPr lang="it-IT" dirty="0"/>
              <a:t> for the </a:t>
            </a:r>
            <a:r>
              <a:rPr lang="it-IT" dirty="0" err="1"/>
              <a:t>literature</a:t>
            </a:r>
            <a:r>
              <a:rPr lang="it-IT" dirty="0"/>
              <a:t> </a:t>
            </a:r>
            <a:r>
              <a:rPr lang="it-IT" dirty="0" err="1"/>
              <a:t>review</a:t>
            </a:r>
            <a:r>
              <a:rPr lang="it-IT" dirty="0"/>
              <a:t>;</a:t>
            </a:r>
          </a:p>
          <a:p>
            <a:pPr marL="457200" indent="-457200">
              <a:buFontTx/>
              <a:buChar char="•"/>
              <a:defRPr/>
            </a:pPr>
            <a:endParaRPr lang="it-IT" dirty="0"/>
          </a:p>
          <a:p>
            <a:pPr marL="457200" indent="-457200">
              <a:buFontTx/>
              <a:buChar char="•"/>
              <a:defRPr/>
            </a:pPr>
            <a:r>
              <a:rPr lang="it-IT" b="1" dirty="0" err="1">
                <a:effectLst>
                  <a:outerShdw blurRad="38100" dist="38100" dir="2700000" algn="tl">
                    <a:srgbClr val="C0C0C0"/>
                  </a:outerShdw>
                </a:effectLst>
              </a:rPr>
              <a:t>Documentation</a:t>
            </a:r>
            <a:r>
              <a:rPr lang="it-IT" dirty="0"/>
              <a:t> (</a:t>
            </a:r>
            <a:r>
              <a:rPr lang="it-IT" dirty="0" err="1"/>
              <a:t>pieces</a:t>
            </a:r>
            <a:r>
              <a:rPr lang="it-IT" dirty="0"/>
              <a:t> of </a:t>
            </a:r>
            <a:r>
              <a:rPr lang="it-IT" dirty="0" err="1"/>
              <a:t>relevant</a:t>
            </a:r>
            <a:r>
              <a:rPr lang="it-IT" dirty="0"/>
              <a:t> </a:t>
            </a:r>
            <a:r>
              <a:rPr lang="it-IT" dirty="0" err="1"/>
              <a:t>legislation</a:t>
            </a:r>
            <a:r>
              <a:rPr lang="it-IT" dirty="0"/>
              <a:t>, </a:t>
            </a:r>
            <a:r>
              <a:rPr lang="it-IT" dirty="0" err="1"/>
              <a:t>collective</a:t>
            </a:r>
            <a:r>
              <a:rPr lang="it-IT" dirty="0"/>
              <a:t> </a:t>
            </a:r>
            <a:r>
              <a:rPr lang="it-IT" dirty="0" err="1"/>
              <a:t>labour</a:t>
            </a:r>
            <a:r>
              <a:rPr lang="it-IT" dirty="0"/>
              <a:t> </a:t>
            </a:r>
            <a:r>
              <a:rPr lang="it-IT" dirty="0" err="1"/>
              <a:t>agreements</a:t>
            </a:r>
            <a:r>
              <a:rPr lang="it-IT" dirty="0"/>
              <a:t>, </a:t>
            </a:r>
            <a:r>
              <a:rPr lang="it-IT" dirty="0" err="1"/>
              <a:t>trade</a:t>
            </a:r>
            <a:r>
              <a:rPr lang="it-IT" dirty="0"/>
              <a:t> </a:t>
            </a:r>
            <a:r>
              <a:rPr lang="it-IT" dirty="0" err="1"/>
              <a:t>unions</a:t>
            </a:r>
            <a:r>
              <a:rPr lang="it-IT" dirty="0"/>
              <a:t>’ policy </a:t>
            </a:r>
            <a:r>
              <a:rPr lang="it-IT" dirty="0" err="1"/>
              <a:t>documents</a:t>
            </a:r>
            <a:r>
              <a:rPr lang="it-IT" dirty="0"/>
              <a:t>)</a:t>
            </a:r>
          </a:p>
          <a:p>
            <a:pPr marL="457200" indent="-457200">
              <a:defRPr/>
            </a:pPr>
            <a:endParaRPr lang="it-IT" dirty="0">
              <a:solidFill>
                <a:srgbClr val="F90B17"/>
              </a:solidFill>
            </a:endParaRPr>
          </a:p>
          <a:p>
            <a:pPr marL="457200" indent="-457200">
              <a:defRPr/>
            </a:pPr>
            <a:endParaRPr lang="it-IT" dirty="0"/>
          </a:p>
          <a:p>
            <a:pPr marL="457200" indent="-457200">
              <a:buFontTx/>
              <a:buChar char="•"/>
              <a:defRPr/>
            </a:pPr>
            <a:r>
              <a:rPr lang="it-IT" b="1" dirty="0">
                <a:effectLst>
                  <a:outerShdw blurRad="38100" dist="38100" dir="2700000" algn="tl">
                    <a:srgbClr val="C0C0C0"/>
                  </a:outerShdw>
                </a:effectLst>
              </a:rPr>
              <a:t>Web &amp; Social</a:t>
            </a:r>
            <a:r>
              <a:rPr lang="it-IT" dirty="0"/>
              <a:t> (</a:t>
            </a:r>
            <a:r>
              <a:rPr lang="it-IT" dirty="0" err="1"/>
              <a:t>websites</a:t>
            </a:r>
            <a:r>
              <a:rPr lang="it-IT" dirty="0"/>
              <a:t> and social media </a:t>
            </a:r>
            <a:r>
              <a:rPr lang="it-IT" dirty="0" err="1"/>
              <a:t>presence</a:t>
            </a:r>
            <a:r>
              <a:rPr lang="it-IT" dirty="0"/>
              <a:t>):</a:t>
            </a:r>
          </a:p>
          <a:p>
            <a:pPr marL="457200" indent="-457200">
              <a:defRPr/>
            </a:pPr>
            <a:r>
              <a:rPr lang="it-IT" dirty="0"/>
              <a:t>     </a:t>
            </a:r>
            <a:r>
              <a:rPr lang="it-IT" dirty="0" err="1"/>
              <a:t>Each</a:t>
            </a:r>
            <a:r>
              <a:rPr lang="it-IT" dirty="0"/>
              <a:t> country </a:t>
            </a:r>
            <a:r>
              <a:rPr lang="it-IT" dirty="0" err="1"/>
              <a:t>should</a:t>
            </a:r>
            <a:r>
              <a:rPr lang="it-IT" dirty="0"/>
              <a:t> </a:t>
            </a:r>
            <a:r>
              <a:rPr lang="it-IT" dirty="0" err="1"/>
              <a:t>write</a:t>
            </a:r>
            <a:r>
              <a:rPr lang="it-IT" dirty="0"/>
              <a:t> a list of </a:t>
            </a:r>
            <a:r>
              <a:rPr lang="it-IT" dirty="0" err="1"/>
              <a:t>trade</a:t>
            </a:r>
            <a:r>
              <a:rPr lang="it-IT" dirty="0"/>
              <a:t> </a:t>
            </a:r>
            <a:r>
              <a:rPr lang="it-IT" dirty="0" err="1"/>
              <a:t>unions</a:t>
            </a:r>
            <a:r>
              <a:rPr lang="it-IT" dirty="0"/>
              <a:t>’ </a:t>
            </a:r>
            <a:r>
              <a:rPr lang="it-IT" dirty="0" err="1"/>
              <a:t>websites</a:t>
            </a:r>
            <a:r>
              <a:rPr lang="it-IT" dirty="0"/>
              <a:t> (</a:t>
            </a:r>
            <a:r>
              <a:rPr lang="it-IT" dirty="0" err="1"/>
              <a:t>links</a:t>
            </a:r>
            <a:r>
              <a:rPr lang="it-IT" dirty="0"/>
              <a:t> to </a:t>
            </a:r>
            <a:r>
              <a:rPr lang="it-IT" dirty="0" err="1"/>
              <a:t>main</a:t>
            </a:r>
            <a:r>
              <a:rPr lang="it-IT" dirty="0"/>
              <a:t> website and </a:t>
            </a:r>
            <a:r>
              <a:rPr lang="it-IT" dirty="0" err="1"/>
              <a:t>young</a:t>
            </a:r>
            <a:r>
              <a:rPr lang="it-IT" dirty="0"/>
              <a:t> </a:t>
            </a:r>
            <a:r>
              <a:rPr lang="it-IT" dirty="0" err="1"/>
              <a:t>sections</a:t>
            </a:r>
            <a:r>
              <a:rPr lang="it-IT" dirty="0"/>
              <a:t>) and </a:t>
            </a:r>
            <a:r>
              <a:rPr lang="it-IT" dirty="0" err="1"/>
              <a:t>presence</a:t>
            </a:r>
            <a:r>
              <a:rPr lang="it-IT" dirty="0"/>
              <a:t> of </a:t>
            </a:r>
            <a:r>
              <a:rPr lang="it-IT" dirty="0" err="1"/>
              <a:t>trade</a:t>
            </a:r>
            <a:r>
              <a:rPr lang="it-IT" dirty="0"/>
              <a:t> </a:t>
            </a:r>
            <a:r>
              <a:rPr lang="it-IT" dirty="0" err="1"/>
              <a:t>unions</a:t>
            </a:r>
            <a:r>
              <a:rPr lang="it-IT" dirty="0"/>
              <a:t> in social media (</a:t>
            </a:r>
            <a:r>
              <a:rPr lang="it-IT" dirty="0" err="1"/>
              <a:t>Facebook</a:t>
            </a:r>
            <a:r>
              <a:rPr lang="it-IT" dirty="0"/>
              <a:t> and </a:t>
            </a:r>
            <a:r>
              <a:rPr lang="it-IT" dirty="0" err="1"/>
              <a:t>Twitter</a:t>
            </a:r>
            <a:r>
              <a:rPr lang="it-IT" dirty="0"/>
              <a:t>).</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Methodology and Implementation</a:t>
            </a:r>
            <a:endParaRPr lang="it-IT" sz="2800">
              <a:solidFill>
                <a:srgbClr val="BFBFBF"/>
              </a:solidFill>
            </a:endParaRPr>
          </a:p>
        </p:txBody>
      </p:sp>
      <p:sp>
        <p:nvSpPr>
          <p:cNvPr id="37890"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37891" name="Text Box 4"/>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61445" name="Text Box 5"/>
          <p:cNvSpPr txBox="1">
            <a:spLocks noChangeArrowheads="1"/>
          </p:cNvSpPr>
          <p:nvPr/>
        </p:nvSpPr>
        <p:spPr bwMode="auto">
          <a:xfrm>
            <a:off x="0" y="549275"/>
            <a:ext cx="9144000" cy="6740306"/>
          </a:xfrm>
          <a:prstGeom prst="rect">
            <a:avLst/>
          </a:prstGeom>
          <a:noFill/>
          <a:ln w="9525">
            <a:noFill/>
            <a:miter lim="800000"/>
            <a:headEnd/>
            <a:tailEnd/>
          </a:ln>
        </p:spPr>
        <p:txBody>
          <a:bodyPr>
            <a:spAutoFit/>
          </a:bodyPr>
          <a:lstStyle/>
          <a:p>
            <a:pPr marL="457200" indent="-457200" algn="ctr">
              <a:defRPr/>
            </a:pPr>
            <a:r>
              <a:rPr lang="it-IT" dirty="0"/>
              <a:t>2</a:t>
            </a:r>
            <a:r>
              <a:rPr lang="it-IT" b="1" dirty="0"/>
              <a:t>. S</a:t>
            </a:r>
            <a:r>
              <a:rPr lang="it-IT" b="1" dirty="0">
                <a:effectLst>
                  <a:outerShdw blurRad="38100" dist="38100" dir="2700000" algn="tl">
                    <a:srgbClr val="C0C0C0"/>
                  </a:outerShdw>
                </a:effectLst>
              </a:rPr>
              <a:t>emi-</a:t>
            </a:r>
            <a:r>
              <a:rPr lang="it-IT" b="1" dirty="0" err="1">
                <a:effectLst>
                  <a:outerShdw blurRad="38100" dist="38100" dir="2700000" algn="tl">
                    <a:srgbClr val="C0C0C0"/>
                  </a:outerShdw>
                </a:effectLst>
              </a:rPr>
              <a:t>structured</a:t>
            </a:r>
            <a:r>
              <a:rPr lang="it-IT" b="1" dirty="0">
                <a:effectLst>
                  <a:outerShdw blurRad="38100" dist="38100" dir="2700000" algn="tl">
                    <a:srgbClr val="C0C0C0"/>
                  </a:outerShdw>
                </a:effectLst>
              </a:rPr>
              <a:t> </a:t>
            </a:r>
            <a:r>
              <a:rPr lang="it-IT" b="1" dirty="0" err="1">
                <a:effectLst>
                  <a:outerShdw blurRad="38100" dist="38100" dir="2700000" algn="tl">
                    <a:srgbClr val="C0C0C0"/>
                  </a:outerShdw>
                </a:effectLst>
              </a:rPr>
              <a:t>interviews</a:t>
            </a:r>
            <a:r>
              <a:rPr lang="it-IT" b="1" dirty="0">
                <a:effectLst>
                  <a:outerShdw blurRad="38100" dist="38100" dir="2700000" algn="tl">
                    <a:srgbClr val="C0C0C0"/>
                  </a:outerShdw>
                </a:effectLst>
              </a:rPr>
              <a:t> to </a:t>
            </a:r>
            <a:r>
              <a:rPr lang="it-IT" b="1" dirty="0" err="1">
                <a:effectLst>
                  <a:outerShdw blurRad="38100" dist="38100" dir="2700000" algn="tl">
                    <a:srgbClr val="C0C0C0"/>
                  </a:outerShdw>
                </a:effectLst>
              </a:rPr>
              <a:t>trade</a:t>
            </a:r>
            <a:r>
              <a:rPr lang="it-IT" b="1" dirty="0">
                <a:effectLst>
                  <a:outerShdw blurRad="38100" dist="38100" dir="2700000" algn="tl">
                    <a:srgbClr val="C0C0C0"/>
                  </a:outerShdw>
                </a:effectLst>
              </a:rPr>
              <a:t> </a:t>
            </a:r>
            <a:r>
              <a:rPr lang="it-IT" b="1" dirty="0" err="1">
                <a:effectLst>
                  <a:outerShdw blurRad="38100" dist="38100" dir="2700000" algn="tl">
                    <a:srgbClr val="C0C0C0"/>
                  </a:outerShdw>
                </a:effectLst>
              </a:rPr>
              <a:t>unions</a:t>
            </a:r>
            <a:endParaRPr lang="it-IT" b="1" dirty="0">
              <a:effectLst>
                <a:outerShdw blurRad="38100" dist="38100" dir="2700000" algn="tl">
                  <a:srgbClr val="C0C0C0"/>
                </a:outerShdw>
              </a:effectLst>
            </a:endParaRPr>
          </a:p>
          <a:p>
            <a:pPr marL="457200" indent="-457200" algn="ctr">
              <a:defRPr/>
            </a:pPr>
            <a:endParaRPr lang="it-IT" dirty="0">
              <a:effectLst>
                <a:outerShdw blurRad="38100" dist="38100" dir="2700000" algn="tl">
                  <a:srgbClr val="C0C0C0"/>
                </a:outerShdw>
              </a:effectLst>
            </a:endParaRPr>
          </a:p>
          <a:p>
            <a:pPr marL="457200" indent="-457200">
              <a:buFontTx/>
              <a:buChar char="•"/>
              <a:defRPr/>
            </a:pPr>
            <a:r>
              <a:rPr lang="it-IT" dirty="0">
                <a:effectLst>
                  <a:outerShdw blurRad="38100" dist="38100" dir="2700000" algn="tl">
                    <a:srgbClr val="C0C0C0"/>
                  </a:outerShdw>
                </a:effectLst>
              </a:rPr>
              <a:t>To </a:t>
            </a:r>
            <a:r>
              <a:rPr lang="it-IT" dirty="0" err="1">
                <a:effectLst>
                  <a:outerShdw blurRad="38100" dist="38100" dir="2700000" algn="tl">
                    <a:srgbClr val="C0C0C0"/>
                  </a:outerShdw>
                </a:effectLst>
              </a:rPr>
              <a:t>ensure</a:t>
            </a:r>
            <a:r>
              <a:rPr lang="it-IT" dirty="0">
                <a:effectLst>
                  <a:outerShdw blurRad="38100" dist="38100" dir="2700000" algn="tl">
                    <a:srgbClr val="C0C0C0"/>
                  </a:outerShdw>
                </a:effectLst>
              </a:rPr>
              <a:t> </a:t>
            </a:r>
            <a:r>
              <a:rPr lang="it-IT" dirty="0" err="1">
                <a:effectLst>
                  <a:outerShdw blurRad="38100" dist="38100" dir="2700000" algn="tl">
                    <a:srgbClr val="C0C0C0"/>
                  </a:outerShdw>
                </a:effectLst>
              </a:rPr>
              <a:t>comparability</a:t>
            </a:r>
            <a:r>
              <a:rPr lang="it-IT" dirty="0">
                <a:effectLst>
                  <a:outerShdw blurRad="38100" dist="38100" dir="2700000" algn="tl">
                    <a:srgbClr val="C0C0C0"/>
                  </a:outerShdw>
                </a:effectLst>
              </a:rPr>
              <a:t> </a:t>
            </a:r>
            <a:r>
              <a:rPr lang="it-IT" dirty="0" err="1">
                <a:effectLst>
                  <a:outerShdw blurRad="38100" dist="38100" dir="2700000" algn="tl">
                    <a:srgbClr val="C0C0C0"/>
                  </a:outerShdw>
                </a:effectLst>
              </a:rPr>
              <a:t>interviews</a:t>
            </a:r>
            <a:r>
              <a:rPr lang="it-IT" dirty="0">
                <a:effectLst>
                  <a:outerShdw blurRad="38100" dist="38100" dir="2700000" algn="tl">
                    <a:srgbClr val="C0C0C0"/>
                  </a:outerShdw>
                </a:effectLst>
              </a:rPr>
              <a:t> </a:t>
            </a:r>
            <a:r>
              <a:rPr lang="it-IT" dirty="0" err="1">
                <a:effectLst>
                  <a:outerShdw blurRad="38100" dist="38100" dir="2700000" algn="tl">
                    <a:srgbClr val="C0C0C0"/>
                  </a:outerShdw>
                </a:effectLst>
              </a:rPr>
              <a:t>should</a:t>
            </a:r>
            <a:r>
              <a:rPr lang="it-IT" dirty="0">
                <a:effectLst>
                  <a:outerShdw blurRad="38100" dist="38100" dir="2700000" algn="tl">
                    <a:srgbClr val="C0C0C0"/>
                  </a:outerShdw>
                </a:effectLst>
              </a:rPr>
              <a:t> be </a:t>
            </a:r>
            <a:r>
              <a:rPr lang="it-IT" dirty="0" err="1">
                <a:effectLst>
                  <a:outerShdw blurRad="38100" dist="38100" dir="2700000" algn="tl">
                    <a:srgbClr val="C0C0C0"/>
                  </a:outerShdw>
                </a:effectLst>
              </a:rPr>
              <a:t>similar</a:t>
            </a:r>
            <a:r>
              <a:rPr lang="it-IT" dirty="0">
                <a:effectLst>
                  <a:outerShdw blurRad="38100" dist="38100" dir="2700000" algn="tl">
                    <a:srgbClr val="C0C0C0"/>
                  </a:outerShdw>
                </a:effectLst>
              </a:rPr>
              <a:t> </a:t>
            </a:r>
            <a:r>
              <a:rPr lang="it-IT" dirty="0" err="1" smtClean="0">
                <a:effectLst>
                  <a:outerShdw blurRad="38100" dist="38100" dir="2700000" algn="tl">
                    <a:srgbClr val="C0C0C0"/>
                  </a:outerShdw>
                </a:effectLst>
              </a:rPr>
              <a:t>but</a:t>
            </a:r>
            <a:r>
              <a:rPr lang="it-IT" dirty="0" smtClean="0">
                <a:effectLst>
                  <a:outerShdw blurRad="38100" dist="38100" dir="2700000" algn="tl">
                    <a:srgbClr val="C0C0C0"/>
                  </a:outerShdw>
                </a:effectLst>
              </a:rPr>
              <a:t> </a:t>
            </a:r>
            <a:r>
              <a:rPr lang="it-IT" dirty="0" err="1" smtClean="0">
                <a:effectLst>
                  <a:outerShdw blurRad="38100" dist="38100" dir="2700000" algn="tl">
                    <a:srgbClr val="C0C0C0"/>
                  </a:outerShdw>
                </a:effectLst>
              </a:rPr>
              <a:t>not</a:t>
            </a:r>
            <a:r>
              <a:rPr lang="it-IT" dirty="0" smtClean="0">
                <a:effectLst>
                  <a:outerShdw blurRad="38100" dist="38100" dir="2700000" algn="tl">
                    <a:srgbClr val="C0C0C0"/>
                  </a:outerShdw>
                </a:effectLst>
              </a:rPr>
              <a:t> </a:t>
            </a:r>
            <a:r>
              <a:rPr lang="it-IT" dirty="0" err="1" smtClean="0">
                <a:effectLst>
                  <a:outerShdw blurRad="38100" dist="38100" dir="2700000" algn="tl">
                    <a:srgbClr val="C0C0C0"/>
                  </a:outerShdw>
                </a:effectLst>
              </a:rPr>
              <a:t>identical</a:t>
            </a:r>
            <a:r>
              <a:rPr lang="it-IT" dirty="0" smtClean="0">
                <a:effectLst>
                  <a:outerShdw blurRad="38100" dist="38100" dir="2700000" algn="tl">
                    <a:srgbClr val="C0C0C0"/>
                  </a:outerShdw>
                </a:effectLst>
              </a:rPr>
              <a:t> </a:t>
            </a:r>
            <a:r>
              <a:rPr lang="it-IT" dirty="0" err="1" smtClean="0">
                <a:effectLst>
                  <a:outerShdw blurRad="38100" dist="38100" dir="2700000" algn="tl">
                    <a:srgbClr val="C0C0C0"/>
                  </a:outerShdw>
                </a:effectLst>
              </a:rPr>
              <a:t>across</a:t>
            </a:r>
            <a:r>
              <a:rPr lang="it-IT" dirty="0" smtClean="0">
                <a:effectLst>
                  <a:outerShdw blurRad="38100" dist="38100" dir="2700000" algn="tl">
                    <a:srgbClr val="C0C0C0"/>
                  </a:outerShdw>
                </a:effectLst>
              </a:rPr>
              <a:t> </a:t>
            </a:r>
            <a:r>
              <a:rPr lang="it-IT" dirty="0" err="1" smtClean="0">
                <a:effectLst>
                  <a:outerShdw blurRad="38100" dist="38100" dir="2700000" algn="tl">
                    <a:srgbClr val="C0C0C0"/>
                  </a:outerShdw>
                </a:effectLst>
              </a:rPr>
              <a:t>countries</a:t>
            </a:r>
            <a:r>
              <a:rPr lang="it-IT" dirty="0" smtClean="0">
                <a:effectLst>
                  <a:outerShdw blurRad="38100" dist="38100" dir="2700000" algn="tl">
                    <a:srgbClr val="C0C0C0"/>
                  </a:outerShdw>
                </a:effectLst>
              </a:rPr>
              <a:t>, due to </a:t>
            </a:r>
            <a:r>
              <a:rPr lang="it-IT" dirty="0" err="1" smtClean="0">
                <a:effectLst>
                  <a:outerShdw blurRad="38100" dist="38100" dir="2700000" algn="tl">
                    <a:srgbClr val="C0C0C0"/>
                  </a:outerShdw>
                </a:effectLst>
              </a:rPr>
              <a:t>specificities</a:t>
            </a:r>
            <a:r>
              <a:rPr lang="it-IT" dirty="0">
                <a:effectLst>
                  <a:outerShdw blurRad="38100" dist="38100" dir="2700000" algn="tl">
                    <a:srgbClr val="C0C0C0"/>
                  </a:outerShdw>
                </a:effectLst>
              </a:rPr>
              <a:t> </a:t>
            </a:r>
            <a:r>
              <a:rPr lang="it-IT" dirty="0" smtClean="0">
                <a:effectLst>
                  <a:outerShdw blurRad="38100" dist="38100" dir="2700000" algn="tl">
                    <a:srgbClr val="C0C0C0"/>
                  </a:outerShdw>
                </a:effectLst>
              </a:rPr>
              <a:t>(</a:t>
            </a:r>
            <a:r>
              <a:rPr lang="it-IT" dirty="0" err="1" smtClean="0">
                <a:effectLst>
                  <a:outerShdw blurRad="38100" dist="38100" dir="2700000" algn="tl">
                    <a:srgbClr val="C0C0C0"/>
                  </a:outerShdw>
                </a:effectLst>
              </a:rPr>
              <a:t>Around</a:t>
            </a:r>
            <a:r>
              <a:rPr lang="it-IT" dirty="0" smtClean="0">
                <a:effectLst>
                  <a:outerShdw blurRad="38100" dist="38100" dir="2700000" algn="tl">
                    <a:srgbClr val="C0C0C0"/>
                  </a:outerShdw>
                </a:effectLst>
              </a:rPr>
              <a:t> 6-8 </a:t>
            </a:r>
            <a:r>
              <a:rPr lang="it-IT" dirty="0" err="1" smtClean="0">
                <a:effectLst>
                  <a:outerShdw blurRad="38100" dist="38100" dir="2700000" algn="tl">
                    <a:srgbClr val="C0C0C0"/>
                  </a:outerShdw>
                </a:effectLst>
              </a:rPr>
              <a:t>interviews</a:t>
            </a:r>
            <a:r>
              <a:rPr lang="it-IT" dirty="0" smtClean="0">
                <a:effectLst>
                  <a:outerShdw blurRad="38100" dist="38100" dir="2700000" algn="tl">
                    <a:srgbClr val="C0C0C0"/>
                  </a:outerShdw>
                </a:effectLst>
              </a:rPr>
              <a:t> per country)</a:t>
            </a:r>
          </a:p>
          <a:p>
            <a:pPr marL="457200" indent="-457200">
              <a:buFontTx/>
              <a:buChar char="•"/>
              <a:defRPr/>
            </a:pPr>
            <a:r>
              <a:rPr lang="it-IT" dirty="0" err="1" smtClean="0">
                <a:effectLst>
                  <a:outerShdw blurRad="38100" dist="38100" dir="2700000" algn="tl">
                    <a:srgbClr val="C0C0C0"/>
                  </a:outerShdw>
                </a:effectLst>
              </a:rPr>
              <a:t>Key</a:t>
            </a:r>
            <a:r>
              <a:rPr lang="it-IT" dirty="0" smtClean="0">
                <a:effectLst>
                  <a:outerShdw blurRad="38100" dist="38100" dir="2700000" algn="tl">
                    <a:srgbClr val="C0C0C0"/>
                  </a:outerShdw>
                </a:effectLst>
              </a:rPr>
              <a:t> </a:t>
            </a:r>
            <a:r>
              <a:rPr lang="it-IT" dirty="0" err="1" smtClean="0">
                <a:effectLst>
                  <a:outerShdw blurRad="38100" dist="38100" dir="2700000" algn="tl">
                    <a:srgbClr val="C0C0C0"/>
                  </a:outerShdw>
                </a:effectLst>
              </a:rPr>
              <a:t>questions</a:t>
            </a:r>
            <a:r>
              <a:rPr lang="it-IT" dirty="0" smtClean="0">
                <a:effectLst>
                  <a:outerShdw blurRad="38100" dist="38100" dir="2700000" algn="tl">
                    <a:srgbClr val="C0C0C0"/>
                  </a:outerShdw>
                </a:effectLst>
              </a:rPr>
              <a:t>:</a:t>
            </a:r>
          </a:p>
          <a:p>
            <a:r>
              <a:rPr lang="en-GB" dirty="0"/>
              <a:t>1</a:t>
            </a:r>
            <a:r>
              <a:rPr lang="en-GB" dirty="0" smtClean="0"/>
              <a:t>. Why </a:t>
            </a:r>
            <a:r>
              <a:rPr lang="en-GB" dirty="0"/>
              <a:t>is it so hard to organise young people? </a:t>
            </a:r>
            <a:endParaRPr lang="en-GB" dirty="0" smtClean="0"/>
          </a:p>
          <a:p>
            <a:r>
              <a:rPr lang="en-GB" dirty="0" smtClean="0"/>
              <a:t>2. Considering </a:t>
            </a:r>
            <a:r>
              <a:rPr lang="en-GB" dirty="0"/>
              <a:t>the difficulties, should unions put </a:t>
            </a:r>
            <a:r>
              <a:rPr lang="en-GB" dirty="0" smtClean="0"/>
              <a:t>much </a:t>
            </a:r>
            <a:r>
              <a:rPr lang="en-GB" dirty="0"/>
              <a:t>effort in organising young people? </a:t>
            </a:r>
            <a:endParaRPr lang="en-GB" dirty="0" smtClean="0"/>
          </a:p>
          <a:p>
            <a:r>
              <a:rPr lang="en-GB" dirty="0" smtClean="0"/>
              <a:t>3. When </a:t>
            </a:r>
            <a:r>
              <a:rPr lang="en-GB" dirty="0"/>
              <a:t>young persons become member of a union does it</a:t>
            </a:r>
          </a:p>
          <a:p>
            <a:r>
              <a:rPr lang="en-GB" dirty="0"/>
              <a:t> generally lead to life-long </a:t>
            </a:r>
            <a:r>
              <a:rPr lang="en-GB" dirty="0" smtClean="0"/>
              <a:t> membership </a:t>
            </a:r>
            <a:r>
              <a:rPr lang="en-GB" dirty="0"/>
              <a:t>or is it often a short term membership? </a:t>
            </a:r>
          </a:p>
          <a:p>
            <a:r>
              <a:rPr lang="en-GB" dirty="0"/>
              <a:t>4</a:t>
            </a:r>
            <a:r>
              <a:rPr lang="en-GB" dirty="0" smtClean="0"/>
              <a:t>. At </a:t>
            </a:r>
            <a:r>
              <a:rPr lang="en-GB" dirty="0"/>
              <a:t>what level of the trade union (national, </a:t>
            </a:r>
            <a:r>
              <a:rPr lang="en-GB" dirty="0" err="1" smtClean="0"/>
              <a:t>sectoral</a:t>
            </a:r>
            <a:r>
              <a:rPr lang="en-GB" dirty="0"/>
              <a:t>, local, company) do which union activities </a:t>
            </a:r>
          </a:p>
          <a:p>
            <a:r>
              <a:rPr lang="en-GB" dirty="0"/>
              <a:t>fit best? </a:t>
            </a:r>
          </a:p>
          <a:p>
            <a:r>
              <a:rPr lang="en-GB" dirty="0"/>
              <a:t>5</a:t>
            </a:r>
            <a:r>
              <a:rPr lang="en-GB" dirty="0" smtClean="0"/>
              <a:t>. What </a:t>
            </a:r>
            <a:r>
              <a:rPr lang="en-GB" dirty="0"/>
              <a:t>do and can young people expect from trade </a:t>
            </a:r>
            <a:r>
              <a:rPr lang="en-GB" dirty="0" smtClean="0"/>
              <a:t>unions</a:t>
            </a:r>
            <a:r>
              <a:rPr lang="en-GB" dirty="0"/>
              <a:t>? Why would they join? </a:t>
            </a:r>
            <a:endParaRPr lang="en-GB" dirty="0" smtClean="0"/>
          </a:p>
          <a:p>
            <a:endParaRPr lang="en-GB"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119571"/>
            <a:ext cx="9144000" cy="6740306"/>
          </a:xfrm>
          <a:prstGeom prst="rect">
            <a:avLst/>
          </a:prstGeom>
        </p:spPr>
        <p:txBody>
          <a:bodyPr wrap="square">
            <a:spAutoFit/>
          </a:bodyPr>
          <a:lstStyle/>
          <a:p>
            <a:r>
              <a:rPr lang="en-GB" dirty="0"/>
              <a:t>6. What do and can trade unions expect from young people? What do they offer to the union? </a:t>
            </a:r>
          </a:p>
          <a:p>
            <a:r>
              <a:rPr lang="en-GB" dirty="0"/>
              <a:t>7. How can young people become activists, active trade  union members? What are the  obstacles and how can they be dealt with? </a:t>
            </a:r>
          </a:p>
          <a:p>
            <a:r>
              <a:rPr lang="en-GB" dirty="0"/>
              <a:t>8. Are there specific communication strategies means and themes that make it easier to reach  young people? Internet, twitter and other social media are not exclusive to young people </a:t>
            </a:r>
          </a:p>
          <a:p>
            <a:r>
              <a:rPr lang="en-GB" dirty="0"/>
              <a:t>anymore, they are used by all ages. </a:t>
            </a:r>
          </a:p>
          <a:p>
            <a:r>
              <a:rPr lang="en-GB" dirty="0"/>
              <a:t>9. To what extent should unions diversify their approaches for different groups of young people (e.g. working youth, youth in apprenticeship-type of schemes, students with side jobs, etc.)? </a:t>
            </a:r>
          </a:p>
          <a:p>
            <a:r>
              <a:rPr lang="en-GB" dirty="0"/>
              <a:t>Do these different groups have different interests?</a:t>
            </a:r>
          </a:p>
          <a:p>
            <a:r>
              <a:rPr lang="en-GB" dirty="0"/>
              <a:t>10</a:t>
            </a:r>
            <a:r>
              <a:rPr lang="en-GB" dirty="0" smtClean="0"/>
              <a:t>. What </a:t>
            </a:r>
            <a:r>
              <a:rPr lang="en-GB" dirty="0"/>
              <a:t>are examples of (un-)successful youth </a:t>
            </a:r>
            <a:r>
              <a:rPr lang="en-GB" dirty="0" smtClean="0"/>
              <a:t>membership </a:t>
            </a:r>
            <a:r>
              <a:rPr lang="en-GB" dirty="0"/>
              <a:t>campaigns or approaches? </a:t>
            </a:r>
          </a:p>
          <a:p>
            <a:r>
              <a:rPr lang="en-GB" dirty="0"/>
              <a:t>11</a:t>
            </a:r>
            <a:r>
              <a:rPr lang="en-GB" dirty="0" smtClean="0"/>
              <a:t>. What </a:t>
            </a:r>
            <a:r>
              <a:rPr lang="en-GB" dirty="0"/>
              <a:t>are examples of (un-)successful activities to </a:t>
            </a:r>
          </a:p>
          <a:p>
            <a:r>
              <a:rPr lang="en-GB" dirty="0"/>
              <a:t>promote youth interests? </a:t>
            </a:r>
            <a:endParaRPr lang="it-IT" dirty="0">
              <a:effectLst>
                <a:outerShdw blurRad="38100" dist="38100" dir="2700000" algn="tl">
                  <a:srgbClr val="C0C0C0"/>
                </a:outerShdw>
              </a:effectLst>
            </a:endParaRPr>
          </a:p>
          <a:p>
            <a:pPr marL="457200" indent="-457200">
              <a:buFontTx/>
              <a:buChar char="•"/>
              <a:defRPr/>
            </a:pPr>
            <a:endParaRPr lang="it-IT" dirty="0">
              <a:effectLst>
                <a:outerShdw blurRad="38100" dist="38100" dir="2700000" algn="tl">
                  <a:srgbClr val="C0C0C0"/>
                </a:outerShdw>
              </a:effectLst>
            </a:endParaRPr>
          </a:p>
        </p:txBody>
      </p:sp>
    </p:spTree>
    <p:extLst>
      <p:ext uri="{BB962C8B-B14F-4D97-AF65-F5344CB8AC3E}">
        <p14:creationId xmlns:p14="http://schemas.microsoft.com/office/powerpoint/2010/main" val="2395714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250825" y="692150"/>
            <a:ext cx="8620125" cy="5745163"/>
          </a:xfrm>
          <a:prstGeom prst="rect">
            <a:avLst/>
          </a:prstGeom>
          <a:noFill/>
          <a:ln w="9525">
            <a:noFill/>
            <a:miter lim="800000"/>
            <a:headEnd/>
            <a:tailEnd/>
          </a:ln>
        </p:spPr>
        <p:txBody>
          <a:bodyPr lIns="0" tIns="0" rIns="0" bIns="360000"/>
          <a:lstStyle/>
          <a:p>
            <a:pPr algn="ctr" defTabSz="449263">
              <a:spcAft>
                <a:spcPts val="1425"/>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b="1"/>
              <a:t>3. Twitter-based Analysis: An experimentation on Internships</a:t>
            </a:r>
          </a:p>
          <a:p>
            <a:pPr algn="ctr" defTabSz="449263">
              <a:spcAft>
                <a:spcPts val="1425"/>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b="1"/>
          </a:p>
        </p:txBody>
      </p:sp>
      <p:pic>
        <p:nvPicPr>
          <p:cNvPr id="39938" name="Picture 9" descr="th?id=H"/>
          <p:cNvPicPr>
            <a:picLocks noChangeAspect="1" noChangeArrowheads="1"/>
          </p:cNvPicPr>
          <p:nvPr/>
        </p:nvPicPr>
        <p:blipFill>
          <a:blip r:embed="rId3"/>
          <a:srcRect/>
          <a:stretch>
            <a:fillRect/>
          </a:stretch>
        </p:blipFill>
        <p:spPr bwMode="auto">
          <a:xfrm>
            <a:off x="250825" y="1557338"/>
            <a:ext cx="503238" cy="503237"/>
          </a:xfrm>
          <a:prstGeom prst="rect">
            <a:avLst/>
          </a:prstGeom>
          <a:noFill/>
          <a:ln w="9525">
            <a:noFill/>
            <a:miter lim="800000"/>
            <a:headEnd/>
            <a:tailEnd/>
          </a:ln>
        </p:spPr>
      </p:pic>
      <p:pic>
        <p:nvPicPr>
          <p:cNvPr id="39939" name="Picture 10" descr="th?id=H"/>
          <p:cNvPicPr>
            <a:picLocks noChangeAspect="1" noChangeArrowheads="1"/>
          </p:cNvPicPr>
          <p:nvPr/>
        </p:nvPicPr>
        <p:blipFill>
          <a:blip r:embed="rId3"/>
          <a:srcRect/>
          <a:stretch>
            <a:fillRect/>
          </a:stretch>
        </p:blipFill>
        <p:spPr bwMode="auto">
          <a:xfrm>
            <a:off x="8388350" y="1628775"/>
            <a:ext cx="503238" cy="503238"/>
          </a:xfrm>
          <a:prstGeom prst="rect">
            <a:avLst/>
          </a:prstGeom>
          <a:noFill/>
          <a:ln w="9525">
            <a:noFill/>
            <a:miter lim="800000"/>
            <a:headEnd/>
            <a:tailEnd/>
          </a:ln>
        </p:spPr>
      </p:pic>
      <p:sp>
        <p:nvSpPr>
          <p:cNvPr id="39940" name="Rectangle 12"/>
          <p:cNvSpPr>
            <a:spLocks noChangeArrowheads="1"/>
          </p:cNvSpPr>
          <p:nvPr/>
        </p:nvSpPr>
        <p:spPr bwMode="auto">
          <a:xfrm>
            <a:off x="0" y="3213100"/>
            <a:ext cx="9144000" cy="1643063"/>
          </a:xfrm>
          <a:prstGeom prst="rect">
            <a:avLst/>
          </a:prstGeom>
          <a:noFill/>
          <a:ln w="9525">
            <a:noFill/>
            <a:miter lim="800000"/>
            <a:headEnd/>
            <a:tailEnd/>
          </a:ln>
        </p:spPr>
        <p:txBody>
          <a:bodyPr>
            <a:spAutoFit/>
          </a:bodyPr>
          <a:lstStyle/>
          <a:p>
            <a:pPr hangingPunct="0">
              <a:lnSpc>
                <a:spcPct val="93000"/>
              </a:lnSpc>
              <a:spcBef>
                <a:spcPct val="50000"/>
              </a:spcBef>
              <a:buClr>
                <a:srgbClr val="000000"/>
              </a:buClr>
              <a:buSzPct val="100000"/>
              <a:buFont typeface="Times New Roman" pitchFamily="18" charset="0"/>
              <a:buNone/>
            </a:pPr>
            <a:r>
              <a:rPr lang="en-US" sz="2000" b="1">
                <a:solidFill>
                  <a:srgbClr val="006600"/>
                </a:solidFill>
                <a:ea typeface="Arial Unicode MS" pitchFamily="34" charset="-128"/>
                <a:cs typeface="Arial Unicode MS" pitchFamily="34" charset="-128"/>
              </a:rPr>
              <a:t>@kittyyykait: “Always feel so good about the work at @YearUpPRO #success #intern”</a:t>
            </a:r>
          </a:p>
          <a:p>
            <a:pPr hangingPunct="0">
              <a:lnSpc>
                <a:spcPct val="93000"/>
              </a:lnSpc>
              <a:spcBef>
                <a:spcPct val="50000"/>
              </a:spcBef>
              <a:buClr>
                <a:srgbClr val="000000"/>
              </a:buClr>
              <a:buSzPct val="100000"/>
              <a:buFont typeface="Times New Roman" pitchFamily="18" charset="0"/>
              <a:buNone/>
            </a:pPr>
            <a:endParaRPr lang="en-US" sz="1200" b="1">
              <a:solidFill>
                <a:srgbClr val="006600"/>
              </a:solidFill>
              <a:ea typeface="Arial Unicode MS" pitchFamily="34" charset="-128"/>
              <a:cs typeface="Arial Unicode MS" pitchFamily="34" charset="-128"/>
            </a:endParaRPr>
          </a:p>
          <a:p>
            <a:pPr hangingPunct="0">
              <a:lnSpc>
                <a:spcPct val="93000"/>
              </a:lnSpc>
              <a:spcBef>
                <a:spcPct val="50000"/>
              </a:spcBef>
              <a:buClr>
                <a:srgbClr val="000000"/>
              </a:buClr>
              <a:buSzPct val="100000"/>
              <a:buFont typeface="Times New Roman" pitchFamily="18" charset="0"/>
              <a:buNone/>
            </a:pPr>
            <a:r>
              <a:rPr lang="en-US" sz="2000" b="1">
                <a:solidFill>
                  <a:srgbClr val="003399"/>
                </a:solidFill>
                <a:ea typeface="Arial Unicode MS" pitchFamily="34" charset="-128"/>
                <a:cs typeface="Arial Unicode MS" pitchFamily="34" charset="-128"/>
              </a:rPr>
              <a:t>@JoelSalvino I don't understand how you can expect me to work but not pay me. I GOTTA EAT! #internship #studentdebt #neverpay #debtstrike</a:t>
            </a:r>
          </a:p>
        </p:txBody>
      </p:sp>
      <p:sp>
        <p:nvSpPr>
          <p:cNvPr id="39941" name="Rectangle 16"/>
          <p:cNvSpPr>
            <a:spLocks noChangeArrowheads="1"/>
          </p:cNvSpPr>
          <p:nvPr/>
        </p:nvSpPr>
        <p:spPr bwMode="auto">
          <a:xfrm>
            <a:off x="0" y="2133600"/>
            <a:ext cx="9144000" cy="347663"/>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en-US" sz="1800" b="1">
                <a:ea typeface="Arial Unicode MS" pitchFamily="34" charset="-128"/>
                <a:cs typeface="Arial Unicode MS" pitchFamily="34" charset="-128"/>
              </a:rPr>
              <a:t>#internship #traineeship #intern #trainee #praktikum #practica #tirocinio #stage</a:t>
            </a:r>
          </a:p>
        </p:txBody>
      </p:sp>
      <p:sp>
        <p:nvSpPr>
          <p:cNvPr id="39942" name="Text Box 17"/>
          <p:cNvSpPr txBox="1">
            <a:spLocks noChangeArrowheads="1"/>
          </p:cNvSpPr>
          <p:nvPr/>
        </p:nvSpPr>
        <p:spPr bwMode="auto">
          <a:xfrm>
            <a:off x="0" y="1773238"/>
            <a:ext cx="9144000" cy="376237"/>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it-IT" sz="2000" b="1">
                <a:solidFill>
                  <a:srgbClr val="FF0000"/>
                </a:solidFill>
                <a:ea typeface="Arial Unicode MS" pitchFamily="34" charset="-128"/>
                <a:cs typeface="Arial Unicode MS" pitchFamily="34" charset="-128"/>
              </a:rPr>
              <a:t>1) SEARCH</a:t>
            </a:r>
          </a:p>
        </p:txBody>
      </p:sp>
      <p:sp>
        <p:nvSpPr>
          <p:cNvPr id="39943" name="Text Box 18"/>
          <p:cNvSpPr txBox="1">
            <a:spLocks noChangeArrowheads="1"/>
          </p:cNvSpPr>
          <p:nvPr/>
        </p:nvSpPr>
        <p:spPr bwMode="auto">
          <a:xfrm>
            <a:off x="0" y="2781300"/>
            <a:ext cx="9144000" cy="376238"/>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it-IT" sz="2000" b="1">
                <a:solidFill>
                  <a:srgbClr val="FF0000"/>
                </a:solidFill>
                <a:ea typeface="Arial Unicode MS" pitchFamily="34" charset="-128"/>
                <a:cs typeface="Arial Unicode MS" pitchFamily="34" charset="-128"/>
              </a:rPr>
              <a:t>2) READ AND UNDERSTAND</a:t>
            </a:r>
          </a:p>
        </p:txBody>
      </p:sp>
      <p:sp>
        <p:nvSpPr>
          <p:cNvPr id="39944" name="Text Box 19"/>
          <p:cNvSpPr txBox="1">
            <a:spLocks noChangeArrowheads="1"/>
          </p:cNvSpPr>
          <p:nvPr/>
        </p:nvSpPr>
        <p:spPr bwMode="auto">
          <a:xfrm>
            <a:off x="0" y="5084763"/>
            <a:ext cx="9144000" cy="376237"/>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it-IT" sz="2000" b="1">
                <a:solidFill>
                  <a:srgbClr val="FF0000"/>
                </a:solidFill>
                <a:ea typeface="Arial Unicode MS" pitchFamily="34" charset="-128"/>
                <a:cs typeface="Arial Unicode MS" pitchFamily="34" charset="-128"/>
              </a:rPr>
              <a:t>3) CATEGORIZE AND OBTAIN DATA</a:t>
            </a:r>
          </a:p>
        </p:txBody>
      </p:sp>
      <p:sp>
        <p:nvSpPr>
          <p:cNvPr id="39945" name="Text Box 20"/>
          <p:cNvSpPr txBox="1">
            <a:spLocks noChangeArrowheads="1"/>
          </p:cNvSpPr>
          <p:nvPr/>
        </p:nvSpPr>
        <p:spPr bwMode="auto">
          <a:xfrm>
            <a:off x="0" y="5589588"/>
            <a:ext cx="9144000" cy="1074737"/>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it-IT" sz="2000" b="1">
                <a:solidFill>
                  <a:srgbClr val="006600"/>
                </a:solidFill>
                <a:ea typeface="Arial Unicode MS" pitchFamily="34" charset="-128"/>
                <a:cs typeface="Arial Unicode MS" pitchFamily="34" charset="-128"/>
              </a:rPr>
              <a:t>Obs. N. 193. Perception of internship experience: POSITIVE</a:t>
            </a:r>
          </a:p>
          <a:p>
            <a:pPr algn="ctr" hangingPunct="0">
              <a:lnSpc>
                <a:spcPct val="93000"/>
              </a:lnSpc>
              <a:spcBef>
                <a:spcPct val="50000"/>
              </a:spcBef>
              <a:buClr>
                <a:srgbClr val="000000"/>
              </a:buClr>
              <a:buSzPct val="100000"/>
              <a:buFont typeface="Times New Roman" pitchFamily="18" charset="0"/>
              <a:buNone/>
            </a:pPr>
            <a:endParaRPr lang="it-IT" sz="1200" b="1">
              <a:solidFill>
                <a:srgbClr val="006600"/>
              </a:solidFill>
              <a:ea typeface="Arial Unicode MS" pitchFamily="34" charset="-128"/>
              <a:cs typeface="Arial Unicode MS" pitchFamily="34" charset="-128"/>
            </a:endParaRPr>
          </a:p>
          <a:p>
            <a:pPr algn="ctr" hangingPunct="0">
              <a:lnSpc>
                <a:spcPct val="93000"/>
              </a:lnSpc>
              <a:spcBef>
                <a:spcPct val="50000"/>
              </a:spcBef>
              <a:buClr>
                <a:srgbClr val="000000"/>
              </a:buClr>
              <a:buSzPct val="100000"/>
              <a:buFont typeface="Times New Roman" pitchFamily="18" charset="0"/>
              <a:buNone/>
            </a:pPr>
            <a:r>
              <a:rPr lang="it-IT" sz="2000" b="1">
                <a:solidFill>
                  <a:srgbClr val="003399"/>
                </a:solidFill>
                <a:ea typeface="Arial Unicode MS" pitchFamily="34" charset="-128"/>
                <a:cs typeface="Arial Unicode MS" pitchFamily="34" charset="-128"/>
              </a:rPr>
              <a:t>Obs. N. 159. Perception of internship experience: NEGATIVE</a:t>
            </a:r>
          </a:p>
        </p:txBody>
      </p:sp>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Methodology and Implementation</a:t>
            </a:r>
            <a:endParaRPr lang="it-IT" sz="2800">
              <a:solidFill>
                <a:srgbClr val="BFBFBF"/>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1"/>
          <p:cNvSpPr txBox="1">
            <a:spLocks noChangeArrowheads="1"/>
          </p:cNvSpPr>
          <p:nvPr/>
        </p:nvSpPr>
        <p:spPr bwMode="auto">
          <a:xfrm>
            <a:off x="250825" y="692150"/>
            <a:ext cx="8620125" cy="5600700"/>
          </a:xfrm>
          <a:prstGeom prst="rect">
            <a:avLst/>
          </a:prstGeom>
          <a:noFill/>
          <a:ln w="9525">
            <a:noFill/>
            <a:miter lim="800000"/>
            <a:headEnd/>
            <a:tailEnd/>
          </a:ln>
        </p:spPr>
        <p:txBody>
          <a:bodyPr lIns="0" tIns="0" rIns="0" bIns="360000"/>
          <a:lstStyle/>
          <a:p>
            <a:pPr algn="ctr" defTabSz="449263">
              <a:spcAft>
                <a:spcPts val="1425"/>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b="1"/>
              <a:t>Twitter-based Analysis applied to YOUnion</a:t>
            </a:r>
          </a:p>
          <a:p>
            <a:pPr algn="ctr" defTabSz="449263">
              <a:spcAft>
                <a:spcPts val="1425"/>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b="1"/>
          </a:p>
        </p:txBody>
      </p:sp>
      <p:sp>
        <p:nvSpPr>
          <p:cNvPr id="44034" name="Rectangle 16"/>
          <p:cNvSpPr>
            <a:spLocks noChangeArrowheads="1"/>
          </p:cNvSpPr>
          <p:nvPr/>
        </p:nvSpPr>
        <p:spPr bwMode="auto">
          <a:xfrm>
            <a:off x="0" y="2492375"/>
            <a:ext cx="9144000" cy="660400"/>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en-US" sz="2000" b="1">
                <a:ea typeface="Arial Unicode MS" pitchFamily="34" charset="-128"/>
                <a:cs typeface="Arial Unicode MS" pitchFamily="34" charset="-128"/>
              </a:rPr>
              <a:t>Monitor Trade Unions Twitter accounts and look for #youth #young #youngworkers et similia</a:t>
            </a:r>
          </a:p>
        </p:txBody>
      </p:sp>
      <p:sp>
        <p:nvSpPr>
          <p:cNvPr id="44035" name="Text Box 17"/>
          <p:cNvSpPr txBox="1">
            <a:spLocks noChangeArrowheads="1"/>
          </p:cNvSpPr>
          <p:nvPr/>
        </p:nvSpPr>
        <p:spPr bwMode="auto">
          <a:xfrm>
            <a:off x="0" y="1484313"/>
            <a:ext cx="9144000" cy="660400"/>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it-IT" sz="2000" b="1">
                <a:solidFill>
                  <a:srgbClr val="FF0000"/>
                </a:solidFill>
                <a:ea typeface="Arial Unicode MS" pitchFamily="34" charset="-128"/>
                <a:cs typeface="Arial Unicode MS" pitchFamily="34" charset="-128"/>
              </a:rPr>
              <a:t>1) SEARCH AND COLLECT TRADE UNIONS’ EXPRESSIONS, VIEWS, THOUGHTS CONCERNING YOUTH</a:t>
            </a:r>
          </a:p>
        </p:txBody>
      </p:sp>
      <p:sp>
        <p:nvSpPr>
          <p:cNvPr id="44036" name="Text Box 18"/>
          <p:cNvSpPr txBox="1">
            <a:spLocks noChangeArrowheads="1"/>
          </p:cNvSpPr>
          <p:nvPr/>
        </p:nvSpPr>
        <p:spPr bwMode="auto">
          <a:xfrm>
            <a:off x="0" y="3429000"/>
            <a:ext cx="9144000" cy="376238"/>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it-IT" sz="2000" b="1">
                <a:solidFill>
                  <a:srgbClr val="FF0000"/>
                </a:solidFill>
                <a:ea typeface="Arial Unicode MS" pitchFamily="34" charset="-128"/>
                <a:cs typeface="Arial Unicode MS" pitchFamily="34" charset="-128"/>
              </a:rPr>
              <a:t>2) SEARCH AND COLLECT TWITS ON TRADE UNIONS MADE BY YOUTH</a:t>
            </a:r>
          </a:p>
        </p:txBody>
      </p:sp>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Methodology and Implementation</a:t>
            </a:r>
            <a:endParaRPr lang="it-IT" sz="2800">
              <a:solidFill>
                <a:srgbClr val="BFBFBF"/>
              </a:solidFill>
            </a:endParaRPr>
          </a:p>
        </p:txBody>
      </p:sp>
      <p:sp>
        <p:nvSpPr>
          <p:cNvPr id="44038" name="Rectangle 16"/>
          <p:cNvSpPr>
            <a:spLocks noChangeArrowheads="1"/>
          </p:cNvSpPr>
          <p:nvPr/>
        </p:nvSpPr>
        <p:spPr bwMode="auto">
          <a:xfrm>
            <a:off x="0" y="4221163"/>
            <a:ext cx="9144000" cy="660400"/>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en-US" sz="2000" b="1" dirty="0">
                <a:ea typeface="Arial Unicode MS" pitchFamily="34" charset="-128"/>
                <a:cs typeface="Arial Unicode MS" pitchFamily="34" charset="-128"/>
              </a:rPr>
              <a:t>Search for #unions #</a:t>
            </a:r>
            <a:r>
              <a:rPr lang="en-US" sz="2000" b="1" dirty="0" err="1">
                <a:ea typeface="Arial Unicode MS" pitchFamily="34" charset="-128"/>
                <a:cs typeface="Arial Unicode MS" pitchFamily="34" charset="-128"/>
              </a:rPr>
              <a:t>tradeunions</a:t>
            </a:r>
            <a:r>
              <a:rPr lang="en-US" sz="2000" b="1" dirty="0">
                <a:ea typeface="Arial Unicode MS" pitchFamily="34" charset="-128"/>
                <a:cs typeface="Arial Unicode MS" pitchFamily="34" charset="-128"/>
              </a:rPr>
              <a:t> #</a:t>
            </a:r>
            <a:r>
              <a:rPr lang="en-US" sz="2000" b="1" dirty="0" err="1">
                <a:ea typeface="Arial Unicode MS" pitchFamily="34" charset="-128"/>
                <a:cs typeface="Arial Unicode MS" pitchFamily="34" charset="-128"/>
              </a:rPr>
              <a:t>socialpartners</a:t>
            </a:r>
            <a:r>
              <a:rPr lang="en-US" sz="2000" b="1" dirty="0">
                <a:ea typeface="Arial Unicode MS" pitchFamily="34" charset="-128"/>
                <a:cs typeface="Arial Unicode MS" pitchFamily="34" charset="-128"/>
              </a:rPr>
              <a:t> et </a:t>
            </a:r>
            <a:r>
              <a:rPr lang="en-US" sz="2000" b="1" dirty="0" err="1">
                <a:ea typeface="Arial Unicode MS" pitchFamily="34" charset="-128"/>
                <a:cs typeface="Arial Unicode MS" pitchFamily="34" charset="-128"/>
              </a:rPr>
              <a:t>similia</a:t>
            </a:r>
            <a:r>
              <a:rPr lang="en-US" sz="2000" b="1" dirty="0">
                <a:ea typeface="Arial Unicode MS" pitchFamily="34" charset="-128"/>
                <a:cs typeface="Arial Unicode MS" pitchFamily="34" charset="-128"/>
              </a:rPr>
              <a:t> and select twits made by young people, possibly from </a:t>
            </a:r>
            <a:r>
              <a:rPr lang="en-US" sz="2000" b="1" dirty="0" err="1">
                <a:ea typeface="Arial Unicode MS" pitchFamily="34" charset="-128"/>
                <a:cs typeface="Arial Unicode MS" pitchFamily="34" charset="-128"/>
              </a:rPr>
              <a:t>YOUnion</a:t>
            </a:r>
            <a:r>
              <a:rPr lang="en-US" sz="2000" b="1" dirty="0">
                <a:ea typeface="Arial Unicode MS" pitchFamily="34" charset="-128"/>
                <a:cs typeface="Arial Unicode MS" pitchFamily="34" charset="-128"/>
              </a:rPr>
              <a:t> countries</a:t>
            </a:r>
          </a:p>
        </p:txBody>
      </p:sp>
      <p:sp>
        <p:nvSpPr>
          <p:cNvPr id="44039" name="Text Box 18"/>
          <p:cNvSpPr txBox="1">
            <a:spLocks noChangeArrowheads="1"/>
          </p:cNvSpPr>
          <p:nvPr/>
        </p:nvSpPr>
        <p:spPr bwMode="auto">
          <a:xfrm>
            <a:off x="0" y="5229225"/>
            <a:ext cx="9144000" cy="660400"/>
          </a:xfrm>
          <a:prstGeom prst="rect">
            <a:avLst/>
          </a:prstGeom>
          <a:noFill/>
          <a:ln w="9525">
            <a:noFill/>
            <a:miter lim="800000"/>
            <a:headEnd/>
            <a:tailEnd/>
          </a:ln>
        </p:spPr>
        <p:txBody>
          <a:bodyPr>
            <a:spAutoFit/>
          </a:bodyPr>
          <a:lstStyle/>
          <a:p>
            <a:pPr algn="ctr" hangingPunct="0">
              <a:lnSpc>
                <a:spcPct val="93000"/>
              </a:lnSpc>
              <a:spcBef>
                <a:spcPct val="50000"/>
              </a:spcBef>
              <a:buClr>
                <a:srgbClr val="000000"/>
              </a:buClr>
              <a:buSzPct val="100000"/>
              <a:buFont typeface="Times New Roman" pitchFamily="18" charset="0"/>
              <a:buNone/>
            </a:pPr>
            <a:r>
              <a:rPr lang="it-IT" sz="2000" b="1" dirty="0">
                <a:solidFill>
                  <a:srgbClr val="FF0000"/>
                </a:solidFill>
                <a:ea typeface="Arial Unicode MS" pitchFamily="34" charset="-128"/>
                <a:cs typeface="Arial Unicode MS" pitchFamily="34" charset="-128"/>
              </a:rPr>
              <a:t>2) DESCRIBE TRENDS OF EXPRESSIONS OF TRADE UNIONS ON YOUTH AND OF YOUTH ON TRADE UNIONS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Outputs &amp; Deliverables</a:t>
            </a:r>
            <a:endParaRPr lang="it-IT" sz="2800">
              <a:solidFill>
                <a:srgbClr val="BFBFBF"/>
              </a:solidFill>
            </a:endParaRPr>
          </a:p>
        </p:txBody>
      </p:sp>
      <p:sp>
        <p:nvSpPr>
          <p:cNvPr id="46082"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46083" name="Text Box 4"/>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40964" name="Text Box 5"/>
          <p:cNvSpPr txBox="1">
            <a:spLocks noChangeArrowheads="1"/>
          </p:cNvSpPr>
          <p:nvPr/>
        </p:nvSpPr>
        <p:spPr bwMode="auto">
          <a:xfrm>
            <a:off x="0" y="692150"/>
            <a:ext cx="9144000" cy="5548313"/>
          </a:xfrm>
          <a:prstGeom prst="rect">
            <a:avLst/>
          </a:prstGeom>
          <a:noFill/>
          <a:ln w="9525">
            <a:noFill/>
            <a:miter lim="800000"/>
            <a:headEnd/>
            <a:tailEnd/>
          </a:ln>
        </p:spPr>
        <p:txBody>
          <a:bodyPr>
            <a:spAutoFit/>
          </a:bodyPr>
          <a:lstStyle/>
          <a:p>
            <a:pPr marL="898525" indent="-898525">
              <a:defRPr/>
            </a:pPr>
            <a:r>
              <a:rPr lang="it-IT" sz="2800" u="sng">
                <a:effectLst>
                  <a:outerShdw blurRad="38100" dist="38100" dir="2700000" algn="tl">
                    <a:srgbClr val="C0C0C0"/>
                  </a:outerShdw>
                </a:effectLst>
              </a:rPr>
              <a:t>7 Country-studies of 30-40 pages (one per country)</a:t>
            </a:r>
          </a:p>
          <a:p>
            <a:pPr marL="898525" indent="-898525">
              <a:defRPr/>
            </a:pPr>
            <a:endParaRPr lang="it-IT" sz="1000" u="sng">
              <a:effectLst>
                <a:outerShdw blurRad="38100" dist="38100" dir="2700000" algn="tl">
                  <a:srgbClr val="C0C0C0"/>
                </a:outerShdw>
              </a:effectLst>
            </a:endParaRPr>
          </a:p>
          <a:p>
            <a:pPr marL="898525" indent="-898525">
              <a:defRPr/>
            </a:pPr>
            <a:r>
              <a:rPr lang="it-IT"/>
              <a:t>1. Analysis of trade union membership;</a:t>
            </a:r>
          </a:p>
          <a:p>
            <a:pPr marL="898525" indent="-898525">
              <a:defRPr/>
            </a:pPr>
            <a:r>
              <a:rPr lang="it-IT"/>
              <a:t>2. Results of desk research and interviews;</a:t>
            </a:r>
          </a:p>
          <a:p>
            <a:pPr marL="898525" indent="-898525">
              <a:defRPr/>
            </a:pPr>
            <a:r>
              <a:rPr lang="it-IT"/>
              <a:t>3. Analysis on youth needs in the labour markets;</a:t>
            </a:r>
          </a:p>
          <a:p>
            <a:pPr marL="898525" indent="-898525">
              <a:defRPr/>
            </a:pPr>
            <a:r>
              <a:rPr lang="it-IT"/>
              <a:t>4. Conclusions and summary.</a:t>
            </a:r>
            <a:endParaRPr lang="it-IT" sz="2800"/>
          </a:p>
          <a:p>
            <a:pPr marL="898525" indent="-898525">
              <a:defRPr/>
            </a:pPr>
            <a:endParaRPr lang="it-IT" sz="2800"/>
          </a:p>
          <a:p>
            <a:pPr marL="898525" indent="-898525">
              <a:defRPr/>
            </a:pPr>
            <a:r>
              <a:rPr lang="it-IT" sz="2800" u="sng">
                <a:effectLst>
                  <a:outerShdw blurRad="38100" dist="38100" dir="2700000" algn="tl">
                    <a:srgbClr val="C0C0C0"/>
                  </a:outerShdw>
                </a:effectLst>
              </a:rPr>
              <a:t>1 Paper of 20-30 pages concerning the Twitter research</a:t>
            </a:r>
          </a:p>
          <a:p>
            <a:pPr marL="898525" indent="-898525">
              <a:defRPr/>
            </a:pPr>
            <a:endParaRPr lang="it-IT" sz="2800" u="sng">
              <a:effectLst>
                <a:outerShdw blurRad="38100" dist="38100" dir="2700000" algn="tl">
                  <a:srgbClr val="C0C0C0"/>
                </a:outerShdw>
              </a:effectLst>
            </a:endParaRPr>
          </a:p>
          <a:p>
            <a:pPr marL="898525" indent="-898525">
              <a:defRPr/>
            </a:pPr>
            <a:r>
              <a:rPr lang="it-IT" sz="2800" u="sng">
                <a:effectLst>
                  <a:outerShdw blurRad="38100" dist="38100" dir="2700000" algn="tl">
                    <a:srgbClr val="C0C0C0"/>
                  </a:outerShdw>
                </a:effectLst>
              </a:rPr>
              <a:t>2 Databases (collective bargaining documents, twitter)</a:t>
            </a:r>
          </a:p>
          <a:p>
            <a:pPr marL="898525" indent="-898525">
              <a:defRPr/>
            </a:pPr>
            <a:endParaRPr lang="it-IT" sz="2800" u="sng">
              <a:effectLst>
                <a:outerShdw blurRad="38100" dist="38100" dir="2700000" algn="tl">
                  <a:srgbClr val="C0C0C0"/>
                </a:outerShdw>
              </a:effectLst>
            </a:endParaRPr>
          </a:p>
          <a:p>
            <a:pPr marL="898525" indent="-898525">
              <a:defRPr/>
            </a:pPr>
            <a:r>
              <a:rPr lang="it-IT" sz="2800" u="sng">
                <a:effectLst>
                  <a:outerShdw blurRad="38100" dist="38100" dir="2700000" algn="tl">
                    <a:srgbClr val="C0C0C0"/>
                  </a:outerShdw>
                </a:effectLst>
              </a:rPr>
              <a:t>1 Final report of 40-50 pages</a:t>
            </a:r>
          </a:p>
          <a:p>
            <a:pPr marL="898525" indent="-898525">
              <a:defRPr/>
            </a:pPr>
            <a:endParaRPr lang="it-IT" sz="2800" u="sng">
              <a:effectLst>
                <a:outerShdw blurRad="38100" dist="38100" dir="2700000" algn="tl">
                  <a:srgbClr val="C0C0C0"/>
                </a:outerShdw>
              </a:effectLst>
            </a:endParaRPr>
          </a:p>
          <a:p>
            <a:pPr marL="898525" indent="-898525">
              <a:defRPr/>
            </a:pPr>
            <a:r>
              <a:rPr lang="it-IT" sz="2800" u="sng">
                <a:effectLst>
                  <a:outerShdw blurRad="38100" dist="38100" dir="2700000" algn="tl">
                    <a:srgbClr val="C0C0C0"/>
                  </a:outerShdw>
                </a:effectLst>
              </a:rPr>
              <a:t>3 Newsletters</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Events and Dissemination</a:t>
            </a:r>
            <a:endParaRPr lang="it-IT" sz="2800">
              <a:solidFill>
                <a:srgbClr val="BFBFBF"/>
              </a:solidFill>
            </a:endParaRPr>
          </a:p>
        </p:txBody>
      </p:sp>
      <p:sp>
        <p:nvSpPr>
          <p:cNvPr id="48130"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48131" name="Text Box 4"/>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78853" name="Text Box 5"/>
          <p:cNvSpPr txBox="1">
            <a:spLocks noChangeArrowheads="1"/>
          </p:cNvSpPr>
          <p:nvPr/>
        </p:nvSpPr>
        <p:spPr bwMode="auto">
          <a:xfrm>
            <a:off x="0" y="757238"/>
            <a:ext cx="9144000" cy="6130925"/>
          </a:xfrm>
          <a:prstGeom prst="rect">
            <a:avLst/>
          </a:prstGeom>
          <a:noFill/>
          <a:ln w="9525">
            <a:noFill/>
            <a:miter lim="800000"/>
            <a:headEnd/>
            <a:tailEnd/>
          </a:ln>
        </p:spPr>
        <p:txBody>
          <a:bodyPr>
            <a:spAutoFit/>
          </a:bodyPr>
          <a:lstStyle/>
          <a:p>
            <a:pPr marL="898525" indent="-898525">
              <a:defRPr/>
            </a:pPr>
            <a:r>
              <a:rPr lang="it-IT" sz="2800" u="sng">
                <a:effectLst>
                  <a:outerShdw blurRad="38100" dist="38100" dir="2700000" algn="tl">
                    <a:srgbClr val="C0C0C0"/>
                  </a:outerShdw>
                </a:effectLst>
              </a:rPr>
              <a:t>Events:</a:t>
            </a:r>
          </a:p>
          <a:p>
            <a:pPr marL="898525" indent="-898525">
              <a:defRPr/>
            </a:pPr>
            <a:endParaRPr lang="it-IT" sz="2800">
              <a:effectLst>
                <a:outerShdw blurRad="38100" dist="38100" dir="2700000" algn="tl">
                  <a:srgbClr val="C0C0C0"/>
                </a:outerShdw>
              </a:effectLst>
            </a:endParaRPr>
          </a:p>
          <a:p>
            <a:pPr marL="898525" indent="-898525">
              <a:defRPr/>
            </a:pPr>
            <a:r>
              <a:rPr lang="it-IT" sz="2800">
                <a:effectLst>
                  <a:outerShdw blurRad="38100" dist="38100" dir="2700000" algn="tl">
                    <a:srgbClr val="C0C0C0"/>
                  </a:outerShdw>
                </a:effectLst>
              </a:rPr>
              <a:t>Kick-off Meeting at the University of Amsterdam</a:t>
            </a:r>
          </a:p>
          <a:p>
            <a:pPr marL="898525" indent="-898525">
              <a:defRPr/>
            </a:pPr>
            <a:endParaRPr lang="it-IT" sz="1000">
              <a:effectLst>
                <a:outerShdw blurRad="38100" dist="38100" dir="2700000" algn="tl">
                  <a:srgbClr val="C0C0C0"/>
                </a:outerShdw>
              </a:effectLst>
            </a:endParaRPr>
          </a:p>
          <a:p>
            <a:pPr marL="898525" indent="-898525">
              <a:defRPr/>
            </a:pPr>
            <a:r>
              <a:rPr lang="it-IT" sz="2800">
                <a:effectLst>
                  <a:outerShdw blurRad="38100" dist="38100" dir="2700000" algn="tl">
                    <a:srgbClr val="C0C0C0"/>
                  </a:outerShdw>
                </a:effectLst>
              </a:rPr>
              <a:t>Midterm Workshop at the University of Greenwich </a:t>
            </a:r>
          </a:p>
          <a:p>
            <a:pPr marL="898525" indent="-898525">
              <a:defRPr/>
            </a:pPr>
            <a:endParaRPr lang="it-IT" sz="1000">
              <a:effectLst>
                <a:outerShdw blurRad="38100" dist="38100" dir="2700000" algn="tl">
                  <a:srgbClr val="C0C0C0"/>
                </a:outerShdw>
              </a:effectLst>
            </a:endParaRPr>
          </a:p>
          <a:p>
            <a:pPr marL="898525" indent="-898525">
              <a:defRPr/>
            </a:pPr>
            <a:r>
              <a:rPr lang="it-IT" sz="2800">
                <a:effectLst>
                  <a:outerShdw blurRad="38100" dist="38100" dir="2700000" algn="tl">
                    <a:srgbClr val="C0C0C0"/>
                  </a:outerShdw>
                </a:effectLst>
              </a:rPr>
              <a:t>Final conference</a:t>
            </a:r>
            <a:r>
              <a:rPr lang="en-US" sz="2800">
                <a:effectLst>
                  <a:outerShdw blurRad="38100" dist="38100" dir="2700000" algn="tl">
                    <a:srgbClr val="C0C0C0"/>
                  </a:outerShdw>
                </a:effectLst>
              </a:rPr>
              <a:t> at the International Trade Unions</a:t>
            </a:r>
          </a:p>
          <a:p>
            <a:pPr marL="898525" indent="-898525">
              <a:defRPr/>
            </a:pPr>
            <a:r>
              <a:rPr lang="en-US" sz="2800">
                <a:effectLst>
                  <a:outerShdw blurRad="38100" dist="38100" dir="2700000" algn="tl">
                    <a:srgbClr val="C0C0C0"/>
                  </a:outerShdw>
                </a:effectLst>
              </a:rPr>
              <a:t>House in Brussels</a:t>
            </a:r>
          </a:p>
          <a:p>
            <a:pPr marL="898525" indent="-898525">
              <a:defRPr/>
            </a:pPr>
            <a:endParaRPr lang="en-US" sz="2800">
              <a:effectLst>
                <a:outerShdw blurRad="38100" dist="38100" dir="2700000" algn="tl">
                  <a:srgbClr val="C0C0C0"/>
                </a:outerShdw>
              </a:effectLst>
            </a:endParaRPr>
          </a:p>
          <a:p>
            <a:pPr marL="898525" indent="-898525">
              <a:defRPr/>
            </a:pPr>
            <a:r>
              <a:rPr lang="en-US" sz="2800" u="sng">
                <a:effectLst>
                  <a:outerShdw blurRad="38100" dist="38100" dir="2700000" algn="tl">
                    <a:srgbClr val="C0C0C0"/>
                  </a:outerShdw>
                </a:effectLst>
              </a:rPr>
              <a:t>Dissemination:</a:t>
            </a:r>
          </a:p>
          <a:p>
            <a:pPr marL="898525" indent="-898525">
              <a:defRPr/>
            </a:pPr>
            <a:endParaRPr lang="en-US" sz="1000" u="sng">
              <a:effectLst>
                <a:outerShdw blurRad="38100" dist="38100" dir="2700000" algn="tl">
                  <a:srgbClr val="C0C0C0"/>
                </a:outerShdw>
              </a:effectLst>
            </a:endParaRPr>
          </a:p>
          <a:p>
            <a:pPr marL="898525" indent="-898525">
              <a:defRPr/>
            </a:pPr>
            <a:r>
              <a:rPr lang="en-US" sz="2800" u="sng">
                <a:effectLst>
                  <a:outerShdw blurRad="38100" dist="38100" dir="2700000" algn="tl">
                    <a:srgbClr val="C0C0C0"/>
                  </a:outerShdw>
                </a:effectLst>
                <a:hlinkClick r:id="rId3"/>
              </a:rPr>
              <a:t>YOUnion Cooperative Area </a:t>
            </a:r>
            <a:endParaRPr lang="en-US" sz="2800" u="sng">
              <a:effectLst>
                <a:outerShdw blurRad="38100" dist="38100" dir="2700000" algn="tl">
                  <a:srgbClr val="C0C0C0"/>
                </a:outerShdw>
              </a:effectLst>
            </a:endParaRPr>
          </a:p>
          <a:p>
            <a:pPr marL="898525" indent="-898525">
              <a:defRPr/>
            </a:pPr>
            <a:endParaRPr lang="en-US" sz="1000" u="sng">
              <a:effectLst>
                <a:outerShdw blurRad="38100" dist="38100" dir="2700000" algn="tl">
                  <a:srgbClr val="C0C0C0"/>
                </a:outerShdw>
              </a:effectLst>
            </a:endParaRPr>
          </a:p>
          <a:p>
            <a:pPr marL="898525" indent="-898525">
              <a:defRPr/>
            </a:pPr>
            <a:r>
              <a:rPr lang="en-US" sz="2800" u="sng">
                <a:effectLst>
                  <a:outerShdw blurRad="38100" dist="38100" dir="2700000" algn="tl">
                    <a:srgbClr val="C0C0C0"/>
                  </a:outerShdw>
                </a:effectLst>
                <a:hlinkClick r:id="rId4"/>
              </a:rPr>
              <a:t>YOUnion Website</a:t>
            </a:r>
            <a:endParaRPr lang="en-US" sz="2800" u="sng">
              <a:effectLst>
                <a:outerShdw blurRad="38100" dist="38100" dir="2700000" algn="tl">
                  <a:srgbClr val="C0C0C0"/>
                </a:outerShdw>
              </a:effectLst>
            </a:endParaRPr>
          </a:p>
          <a:p>
            <a:pPr marL="898525" indent="-898525">
              <a:defRPr/>
            </a:pPr>
            <a:endParaRPr lang="en-US" sz="1000" u="sng">
              <a:effectLst>
                <a:outerShdw blurRad="38100" dist="38100" dir="2700000" algn="tl">
                  <a:srgbClr val="C0C0C0"/>
                </a:outerShdw>
              </a:effectLst>
            </a:endParaRPr>
          </a:p>
          <a:p>
            <a:pPr marL="898525" indent="-898525">
              <a:defRPr/>
            </a:pPr>
            <a:r>
              <a:rPr lang="en-US" sz="2800" u="sng">
                <a:effectLst>
                  <a:outerShdw blurRad="38100" dist="38100" dir="2700000" algn="tl">
                    <a:srgbClr val="C0C0C0"/>
                  </a:outerShdw>
                </a:effectLst>
                <a:hlinkClick r:id="rId5"/>
              </a:rPr>
              <a:t>3 Newsletters through ADAPT International Bulletin</a:t>
            </a:r>
            <a:endParaRPr lang="en-US" sz="2800" u="sng">
              <a:effectLst>
                <a:outerShdw blurRad="38100" dist="38100" dir="2700000" algn="tl">
                  <a:srgbClr val="C0C0C0"/>
                </a:outerShdw>
              </a:effectLst>
            </a:endParaRPr>
          </a:p>
          <a:p>
            <a:pPr marL="898525" indent="-898525">
              <a:defRPr/>
            </a:pPr>
            <a:endParaRPr lang="en-US" sz="1000" u="sng">
              <a:effectLst>
                <a:outerShdw blurRad="38100" dist="38100" dir="2700000" algn="tl">
                  <a:srgbClr val="C0C0C0"/>
                </a:outerShdw>
              </a:effectLst>
            </a:endParaRPr>
          </a:p>
          <a:p>
            <a:pPr marL="898525" indent="-898525">
              <a:defRPr/>
            </a:pPr>
            <a:r>
              <a:rPr lang="en-US" sz="2800" u="sng">
                <a:effectLst>
                  <a:outerShdw blurRad="38100" dist="38100" dir="2700000" algn="tl">
                    <a:srgbClr val="C0C0C0"/>
                  </a:outerShdw>
                </a:effectLst>
              </a:rPr>
              <a:t>Dissemination on partners’ websites</a:t>
            </a:r>
            <a:endParaRPr lang="it-IT" sz="2800" u="sng">
              <a:effectLst>
                <a:outerShdw blurRad="38100" dist="38100" dir="2700000" algn="tl">
                  <a:srgbClr val="C0C0C0"/>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77" name="Group 1097"/>
          <p:cNvGraphicFramePr>
            <a:graphicFrameLocks noGrp="1"/>
          </p:cNvGraphicFramePr>
          <p:nvPr>
            <p:ph idx="1"/>
          </p:nvPr>
        </p:nvGraphicFramePr>
        <p:xfrm>
          <a:off x="0" y="0"/>
          <a:ext cx="9144000" cy="6901182"/>
        </p:xfrm>
        <a:graphic>
          <a:graphicData uri="http://schemas.openxmlformats.org/drawingml/2006/table">
            <a:tbl>
              <a:tblPr/>
              <a:tblGrid>
                <a:gridCol w="3622675"/>
                <a:gridCol w="395288"/>
                <a:gridCol w="396875"/>
                <a:gridCol w="401637"/>
                <a:gridCol w="414338"/>
                <a:gridCol w="400050"/>
                <a:gridCol w="528637"/>
                <a:gridCol w="479425"/>
                <a:gridCol w="547688"/>
                <a:gridCol w="528637"/>
                <a:gridCol w="398463"/>
                <a:gridCol w="530225"/>
                <a:gridCol w="500062"/>
              </a:tblGrid>
              <a:tr h="3063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PMingLiU" pitchFamily="18" charset="-120"/>
                          <a:cs typeface="Arial" charset="0"/>
                        </a:rPr>
                        <a:t>MONTHS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11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12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PMingLiU" pitchFamily="18" charset="-120"/>
                          <a:cs typeface="Arial"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PMingLiU" pitchFamily="18" charset="-120"/>
                          <a:cs typeface="Arial" charset="0"/>
                        </a:rPr>
                        <a:t>Creation of an online cooperation area on Moodle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99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PMingLiU" pitchFamily="18" charset="-120"/>
                          <a:cs typeface="Arial" charset="0"/>
                        </a:rPr>
                        <a:t>KICKOFF Amsterdam</a:t>
                      </a:r>
                      <a:endParaRPr kumimoji="0" lang="en-US" sz="1800" b="0" i="0" u="none" strike="noStrike" cap="none" normalizeH="0" baseline="0" smtClean="0">
                        <a:ln>
                          <a:noFill/>
                        </a:ln>
                        <a:solidFill>
                          <a:schemeClr val="tx1"/>
                        </a:solidFill>
                        <a:effectLst/>
                        <a:latin typeface="Arial" charset="0"/>
                        <a:ea typeface="PMingLiU" pitchFamily="18" charset="-12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PMingLiU" pitchFamily="18" charset="-120"/>
                          <a:cs typeface="Arial" charset="0"/>
                        </a:rPr>
                        <a:t>Desk research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PMingLiU" pitchFamily="18" charset="-120"/>
                          <a:cs typeface="Arial" charset="0"/>
                        </a:rPr>
                        <a:t>Interviews to trade unions representatives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PMingLiU" pitchFamily="18" charset="-120"/>
                          <a:cs typeface="Arial" charset="0"/>
                        </a:rPr>
                        <a:t>WORKSHOP Greenwich Uni.</a:t>
                      </a:r>
                      <a:endParaRPr kumimoji="0" lang="en-US" sz="1800" b="0" i="0" u="none" strike="noStrike" cap="none" normalizeH="0" baseline="0" smtClean="0">
                        <a:ln>
                          <a:noFill/>
                        </a:ln>
                        <a:solidFill>
                          <a:schemeClr val="tx1"/>
                        </a:solidFill>
                        <a:effectLst/>
                        <a:latin typeface="Arial" charset="0"/>
                        <a:ea typeface="PMingLiU" pitchFamily="18" charset="-12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PMingLiU" pitchFamily="18" charset="-120"/>
                          <a:cs typeface="Arial" charset="0"/>
                        </a:rPr>
                        <a:t>Publication of 7 case-study reports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83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PMingLiU" pitchFamily="18" charset="-120"/>
                          <a:cs typeface="Arial" charset="0"/>
                        </a:rPr>
                        <a:t>Twitter-based research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69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PMingLiU" pitchFamily="18" charset="-120"/>
                          <a:cs typeface="Arial" charset="0"/>
                        </a:rPr>
                        <a:t>Paper gathering Twitter-analysis results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83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PMingLiU" pitchFamily="18" charset="-120"/>
                          <a:cs typeface="Arial" charset="0"/>
                        </a:rPr>
                        <a:t>FINAL CONF. Brussels</a:t>
                      </a:r>
                      <a:endParaRPr kumimoji="0" lang="en-US" sz="1800" b="0" i="0" u="none" strike="noStrike" cap="none" normalizeH="0" baseline="0" smtClean="0">
                        <a:ln>
                          <a:noFill/>
                        </a:ln>
                        <a:solidFill>
                          <a:schemeClr val="tx1"/>
                        </a:solidFill>
                        <a:effectLst/>
                        <a:latin typeface="Arial" charset="0"/>
                        <a:ea typeface="PMingLiU" pitchFamily="18" charset="-12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PMingLiU" pitchFamily="18" charset="-120"/>
                          <a:cs typeface="Arial" charset="0"/>
                        </a:rPr>
                        <a:t>ADAPT International newsletters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83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PMingLiU" pitchFamily="18" charset="-120"/>
                          <a:cs typeface="Arial" charset="0"/>
                        </a:rPr>
                        <a:t>Publication of final report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it-IT" sz="28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50361" name="Line 1088"/>
          <p:cNvSpPr>
            <a:spLocks noChangeShapeType="1"/>
          </p:cNvSpPr>
          <p:nvPr/>
        </p:nvSpPr>
        <p:spPr bwMode="auto">
          <a:xfrm>
            <a:off x="3851275" y="765175"/>
            <a:ext cx="720725" cy="0"/>
          </a:xfrm>
          <a:prstGeom prst="line">
            <a:avLst/>
          </a:prstGeom>
          <a:noFill/>
          <a:ln w="9525">
            <a:solidFill>
              <a:schemeClr val="tx1"/>
            </a:solidFill>
            <a:round/>
            <a:headEnd/>
            <a:tailEnd type="triangle" w="med" len="med"/>
          </a:ln>
        </p:spPr>
        <p:txBody>
          <a:bodyPr/>
          <a:lstStyle/>
          <a:p>
            <a:endParaRPr lang="it-IT"/>
          </a:p>
        </p:txBody>
      </p:sp>
      <p:sp>
        <p:nvSpPr>
          <p:cNvPr id="50362" name="Line 1089"/>
          <p:cNvSpPr>
            <a:spLocks noChangeShapeType="1"/>
          </p:cNvSpPr>
          <p:nvPr/>
        </p:nvSpPr>
        <p:spPr bwMode="auto">
          <a:xfrm>
            <a:off x="3851275" y="1268413"/>
            <a:ext cx="720725" cy="0"/>
          </a:xfrm>
          <a:prstGeom prst="line">
            <a:avLst/>
          </a:prstGeom>
          <a:noFill/>
          <a:ln w="9525">
            <a:solidFill>
              <a:schemeClr val="tx1"/>
            </a:solidFill>
            <a:round/>
            <a:headEnd/>
            <a:tailEnd type="triangle" w="med" len="med"/>
          </a:ln>
        </p:spPr>
        <p:txBody>
          <a:bodyPr/>
          <a:lstStyle/>
          <a:p>
            <a:endParaRPr lang="it-IT"/>
          </a:p>
        </p:txBody>
      </p:sp>
      <p:sp>
        <p:nvSpPr>
          <p:cNvPr id="50363" name="Line 1090"/>
          <p:cNvSpPr>
            <a:spLocks noChangeShapeType="1"/>
          </p:cNvSpPr>
          <p:nvPr/>
        </p:nvSpPr>
        <p:spPr bwMode="auto">
          <a:xfrm>
            <a:off x="5076825" y="1844675"/>
            <a:ext cx="720725" cy="0"/>
          </a:xfrm>
          <a:prstGeom prst="line">
            <a:avLst/>
          </a:prstGeom>
          <a:noFill/>
          <a:ln w="9525">
            <a:solidFill>
              <a:schemeClr val="tx1"/>
            </a:solidFill>
            <a:round/>
            <a:headEnd/>
            <a:tailEnd type="triangle" w="med" len="med"/>
          </a:ln>
        </p:spPr>
        <p:txBody>
          <a:bodyPr/>
          <a:lstStyle/>
          <a:p>
            <a:endParaRPr lang="it-IT"/>
          </a:p>
        </p:txBody>
      </p:sp>
      <p:sp>
        <p:nvSpPr>
          <p:cNvPr id="50364" name="Line 1091"/>
          <p:cNvSpPr>
            <a:spLocks noChangeShapeType="1"/>
          </p:cNvSpPr>
          <p:nvPr/>
        </p:nvSpPr>
        <p:spPr bwMode="auto">
          <a:xfrm>
            <a:off x="6948488" y="3068638"/>
            <a:ext cx="1439862" cy="0"/>
          </a:xfrm>
          <a:prstGeom prst="line">
            <a:avLst/>
          </a:prstGeom>
          <a:noFill/>
          <a:ln w="9525">
            <a:solidFill>
              <a:schemeClr val="tx1"/>
            </a:solidFill>
            <a:round/>
            <a:headEnd/>
            <a:tailEnd type="triangle" w="med" len="med"/>
          </a:ln>
        </p:spPr>
        <p:txBody>
          <a:bodyPr/>
          <a:lstStyle/>
          <a:p>
            <a:endParaRPr lang="it-IT"/>
          </a:p>
        </p:txBody>
      </p:sp>
      <p:sp>
        <p:nvSpPr>
          <p:cNvPr id="50365" name="Line 1098"/>
          <p:cNvSpPr>
            <a:spLocks noChangeShapeType="1"/>
          </p:cNvSpPr>
          <p:nvPr/>
        </p:nvSpPr>
        <p:spPr bwMode="auto">
          <a:xfrm>
            <a:off x="5435600" y="6092825"/>
            <a:ext cx="503238" cy="0"/>
          </a:xfrm>
          <a:prstGeom prst="line">
            <a:avLst/>
          </a:prstGeom>
          <a:noFill/>
          <a:ln w="9525">
            <a:solidFill>
              <a:schemeClr val="tx1"/>
            </a:solidFill>
            <a:round/>
            <a:headEnd/>
            <a:tailEnd type="triangle" w="med" len="med"/>
          </a:ln>
        </p:spPr>
        <p:txBody>
          <a:bodyPr/>
          <a:lstStyle/>
          <a:p>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765175"/>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eaLnBrk="0" hangingPunct="0">
              <a:defRPr/>
            </a:pPr>
            <a:endParaRPr lang="it-IT">
              <a:solidFill>
                <a:srgbClr val="BFBFBF"/>
              </a:solidFill>
              <a:latin typeface="Arial" pitchFamily="-112" charset="0"/>
              <a:ea typeface="ＭＳ Ｐゴシック" pitchFamily="-112" charset="-128"/>
              <a:cs typeface="ＭＳ Ｐゴシック" pitchFamily="-112" charset="-128"/>
            </a:endParaRPr>
          </a:p>
        </p:txBody>
      </p:sp>
      <p:sp>
        <p:nvSpPr>
          <p:cNvPr id="9" name="CasellaDiTesto 8"/>
          <p:cNvSpPr txBox="1">
            <a:spLocks noChangeArrowheads="1"/>
          </p:cNvSpPr>
          <p:nvPr/>
        </p:nvSpPr>
        <p:spPr bwMode="auto">
          <a:xfrm>
            <a:off x="0" y="333375"/>
            <a:ext cx="9144000" cy="761682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r>
              <a:rPr lang="en-GB" sz="3000"/>
              <a:t>Why communicate?</a:t>
            </a:r>
          </a:p>
          <a:p>
            <a:pPr eaLnBrk="0" hangingPunct="0">
              <a:buFontTx/>
              <a:buChar char="-"/>
            </a:pPr>
            <a:endParaRPr lang="en-GB" sz="2000"/>
          </a:p>
          <a:p>
            <a:pPr eaLnBrk="0" hangingPunct="0">
              <a:buFontTx/>
              <a:buChar char="-"/>
            </a:pPr>
            <a:r>
              <a:rPr lang="en-GB" sz="3000"/>
              <a:t>What is formally required by the EC?</a:t>
            </a:r>
          </a:p>
          <a:p>
            <a:pPr eaLnBrk="0" hangingPunct="0">
              <a:buFontTx/>
              <a:buChar char="-"/>
            </a:pPr>
            <a:endParaRPr lang="en-GB" sz="2000"/>
          </a:p>
          <a:p>
            <a:pPr eaLnBrk="0" hangingPunct="0">
              <a:buFontTx/>
              <a:buChar char="-"/>
            </a:pPr>
            <a:r>
              <a:rPr lang="en-GB" sz="3000"/>
              <a:t>How to build a communication strategy?</a:t>
            </a:r>
          </a:p>
          <a:p>
            <a:pPr eaLnBrk="0" hangingPunct="0">
              <a:buFontTx/>
              <a:buChar char="-"/>
            </a:pPr>
            <a:endParaRPr lang="en-GB" sz="2000"/>
          </a:p>
          <a:p>
            <a:pPr eaLnBrk="0" hangingPunct="0">
              <a:buFontTx/>
              <a:buChar char="-"/>
            </a:pPr>
            <a:r>
              <a:rPr lang="en-GB" sz="3000"/>
              <a:t>How to plan a successful media campaign?</a:t>
            </a:r>
          </a:p>
          <a:p>
            <a:pPr eaLnBrk="0" hangingPunct="0">
              <a:buFontTx/>
              <a:buChar char="-"/>
            </a:pPr>
            <a:endParaRPr lang="en-GB" sz="2000"/>
          </a:p>
          <a:p>
            <a:pPr eaLnBrk="0" hangingPunct="0">
              <a:buFontTx/>
              <a:buChar char="-"/>
            </a:pPr>
            <a:r>
              <a:rPr lang="en-GB" sz="3000"/>
              <a:t>How can the EC help?</a:t>
            </a:r>
          </a:p>
          <a:p>
            <a:pPr eaLnBrk="0" hangingPunct="0">
              <a:buFontTx/>
              <a:buChar char="-"/>
            </a:pPr>
            <a:endParaRPr lang="en-GB" sz="2000"/>
          </a:p>
          <a:p>
            <a:pPr eaLnBrk="0" hangingPunct="0">
              <a:buFontTx/>
              <a:buChar char="-"/>
            </a:pPr>
            <a:r>
              <a:rPr lang="en-GB" sz="3000"/>
              <a:t>Good practices</a:t>
            </a:r>
          </a:p>
          <a:p>
            <a:pPr eaLnBrk="0" hangingPunct="0">
              <a:buFontTx/>
              <a:buChar char="-"/>
            </a:pPr>
            <a:endParaRPr lang="en-GB" sz="3000"/>
          </a:p>
          <a:p>
            <a:pPr eaLnBrk="0" hangingPunct="0"/>
            <a:r>
              <a:rPr lang="en-GB" b="1"/>
              <a:t>Source:  </a:t>
            </a:r>
            <a:r>
              <a:rPr lang="en-GB"/>
              <a:t>Communicating Research &amp; Innovation: A guide for project participants  </a:t>
            </a:r>
          </a:p>
          <a:p>
            <a:pPr eaLnBrk="0" hangingPunct="0">
              <a:buFontTx/>
              <a:buChar char="-"/>
            </a:pPr>
            <a:endParaRPr lang="en-GB"/>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51203" name="CasellaDiTesto 7"/>
          <p:cNvSpPr txBox="1">
            <a:spLocks noChangeArrowheads="1"/>
          </p:cNvSpPr>
          <p:nvPr/>
        </p:nvSpPr>
        <p:spPr bwMode="auto">
          <a:xfrm>
            <a:off x="449263" y="188913"/>
            <a:ext cx="8245475" cy="584200"/>
          </a:xfrm>
          <a:prstGeom prst="rect">
            <a:avLst/>
          </a:prstGeom>
          <a:noFill/>
          <a:ln w="9525">
            <a:noFill/>
            <a:miter lim="800000"/>
            <a:headEnd/>
            <a:tailEnd/>
          </a:ln>
        </p:spPr>
        <p:txBody>
          <a:bodyPr>
            <a:spAutoFit/>
          </a:bodyPr>
          <a:lstStyle/>
          <a:p>
            <a:pPr algn="ctr" eaLnBrk="0" hangingPunct="0"/>
            <a:endParaRPr lang="it-IT" sz="3200" b="1">
              <a:solidFill>
                <a:srgbClr val="003366"/>
              </a:solidFill>
              <a:latin typeface="Century Gothic" pitchFamily="34" charset="0"/>
            </a:endParaRPr>
          </a:p>
        </p:txBody>
      </p:sp>
      <p:sp>
        <p:nvSpPr>
          <p:cNvPr id="2"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eaLnBrk="0" hangingPunct="0">
              <a:defRPr/>
            </a:pPr>
            <a:r>
              <a:rPr lang="en-GB" b="1">
                <a:solidFill>
                  <a:srgbClr val="003366"/>
                </a:solidFill>
              </a:rPr>
              <a:t>Communicating EU Research &amp; Innovation Projects: </a:t>
            </a:r>
            <a:r>
              <a:rPr lang="it-IT" b="1">
                <a:solidFill>
                  <a:srgbClr val="003366"/>
                </a:solidFill>
              </a:rPr>
              <a:t>A guide for project participants  by the EC</a:t>
            </a:r>
          </a:p>
          <a:p>
            <a:pPr algn="ctr" eaLnBrk="0" hangingPunct="0">
              <a:defRPr/>
            </a:pPr>
            <a:endParaRPr lang="it-IT" b="1">
              <a:solidFill>
                <a:srgbClr val="003366"/>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fade">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animEffect transition="in" filter="fade">
                                      <p:cBhvr>
                                        <p:cTn id="17" dur="500"/>
                                        <p:tgtEl>
                                          <p:spTgt spid="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7" end="7"/>
                                            </p:txEl>
                                          </p:spTgt>
                                        </p:tgtEl>
                                        <p:attrNameLst>
                                          <p:attrName>style.visibility</p:attrName>
                                        </p:attrNameLst>
                                      </p:cBhvr>
                                      <p:to>
                                        <p:strVal val="visible"/>
                                      </p:to>
                                    </p:set>
                                    <p:animEffect transition="in" filter="fade">
                                      <p:cBhvr>
                                        <p:cTn id="22" dur="500"/>
                                        <p:tgtEl>
                                          <p:spTgt spid="9">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9" end="9"/>
                                            </p:txEl>
                                          </p:spTgt>
                                        </p:tgtEl>
                                        <p:attrNameLst>
                                          <p:attrName>style.visibility</p:attrName>
                                        </p:attrNameLst>
                                      </p:cBhvr>
                                      <p:to>
                                        <p:strVal val="visible"/>
                                      </p:to>
                                    </p:set>
                                    <p:animEffect transition="in" filter="fade">
                                      <p:cBhvr>
                                        <p:cTn id="27" dur="500"/>
                                        <p:tgtEl>
                                          <p:spTgt spid="9">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11" end="11"/>
                                            </p:txEl>
                                          </p:spTgt>
                                        </p:tgtEl>
                                        <p:attrNameLst>
                                          <p:attrName>style.visibility</p:attrName>
                                        </p:attrNameLst>
                                      </p:cBhvr>
                                      <p:to>
                                        <p:strVal val="visible"/>
                                      </p:to>
                                    </p:set>
                                    <p:animEffect transition="in" filter="fade">
                                      <p:cBhvr>
                                        <p:cTn id="32" dur="500"/>
                                        <p:tgtEl>
                                          <p:spTgt spid="9">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13" end="13"/>
                                            </p:txEl>
                                          </p:spTgt>
                                        </p:tgtEl>
                                        <p:attrNameLst>
                                          <p:attrName>style.visibility</p:attrName>
                                        </p:attrNameLst>
                                      </p:cBhvr>
                                      <p:to>
                                        <p:strVal val="visible"/>
                                      </p:to>
                                    </p:set>
                                    <p:animEffect transition="in" filter="fade">
                                      <p:cBhvr>
                                        <p:cTn id="37" dur="500"/>
                                        <p:tgtEl>
                                          <p:spTgt spid="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Partners</a:t>
            </a:r>
            <a:endParaRPr lang="it-IT" sz="2800"/>
          </a:p>
          <a:p>
            <a:pPr algn="ctr" eaLnBrk="0" hangingPunct="0">
              <a:defRPr/>
            </a:pPr>
            <a:endParaRPr lang="it-IT" sz="2800">
              <a:solidFill>
                <a:srgbClr val="BFBFBF"/>
              </a:solidFill>
            </a:endParaRPr>
          </a:p>
        </p:txBody>
      </p:sp>
      <p:sp>
        <p:nvSpPr>
          <p:cNvPr id="17410"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17411" name="CasellaDiTesto 7"/>
          <p:cNvSpPr txBox="1">
            <a:spLocks noChangeArrowheads="1"/>
          </p:cNvSpPr>
          <p:nvPr/>
        </p:nvSpPr>
        <p:spPr bwMode="auto">
          <a:xfrm>
            <a:off x="468313" y="188913"/>
            <a:ext cx="8245475" cy="579437"/>
          </a:xfrm>
          <a:prstGeom prst="rect">
            <a:avLst/>
          </a:prstGeom>
          <a:noFill/>
          <a:ln w="9525">
            <a:noFill/>
            <a:miter lim="800000"/>
            <a:headEnd/>
            <a:tailEnd/>
          </a:ln>
        </p:spPr>
        <p:txBody>
          <a:bodyPr>
            <a:spAutoFit/>
          </a:bodyPr>
          <a:lstStyle/>
          <a:p>
            <a:pPr algn="ctr" eaLnBrk="0" hangingPunct="0"/>
            <a:endParaRPr lang="it-IT" sz="3200" b="1">
              <a:solidFill>
                <a:srgbClr val="003366"/>
              </a:solidFill>
              <a:latin typeface="Century Gothic" pitchFamily="34" charset="0"/>
            </a:endParaRPr>
          </a:p>
        </p:txBody>
      </p:sp>
      <p:pic>
        <p:nvPicPr>
          <p:cNvPr id="17412" name="Picture 5" descr="YOUnion_v0_5"/>
          <p:cNvPicPr>
            <a:picLocks noChangeAspect="1" noChangeArrowheads="1"/>
          </p:cNvPicPr>
          <p:nvPr/>
        </p:nvPicPr>
        <p:blipFill>
          <a:blip r:embed="rId3"/>
          <a:srcRect/>
          <a:stretch>
            <a:fillRect/>
          </a:stretch>
        </p:blipFill>
        <p:spPr bwMode="auto">
          <a:xfrm>
            <a:off x="3059113" y="2781300"/>
            <a:ext cx="3455987" cy="925513"/>
          </a:xfrm>
          <a:prstGeom prst="rect">
            <a:avLst/>
          </a:prstGeom>
          <a:noFill/>
          <a:ln w="9525">
            <a:noFill/>
            <a:miter lim="800000"/>
            <a:headEnd/>
            <a:tailEnd/>
          </a:ln>
        </p:spPr>
      </p:pic>
      <p:pic>
        <p:nvPicPr>
          <p:cNvPr id="17413" name="Picture 7" descr="aias"/>
          <p:cNvPicPr>
            <a:picLocks noChangeAspect="1" noChangeArrowheads="1"/>
          </p:cNvPicPr>
          <p:nvPr/>
        </p:nvPicPr>
        <p:blipFill>
          <a:blip r:embed="rId4"/>
          <a:srcRect/>
          <a:stretch>
            <a:fillRect/>
          </a:stretch>
        </p:blipFill>
        <p:spPr bwMode="auto">
          <a:xfrm>
            <a:off x="3563938" y="981075"/>
            <a:ext cx="2290762" cy="844550"/>
          </a:xfrm>
          <a:prstGeom prst="rect">
            <a:avLst/>
          </a:prstGeom>
          <a:noFill/>
          <a:ln w="9525">
            <a:noFill/>
            <a:miter lim="800000"/>
            <a:headEnd/>
            <a:tailEnd/>
          </a:ln>
        </p:spPr>
      </p:pic>
      <p:pic>
        <p:nvPicPr>
          <p:cNvPr id="17414" name="Picture 8" descr="ADAPT"/>
          <p:cNvPicPr>
            <a:picLocks noChangeAspect="1" noChangeArrowheads="1"/>
          </p:cNvPicPr>
          <p:nvPr/>
        </p:nvPicPr>
        <p:blipFill>
          <a:blip r:embed="rId5"/>
          <a:srcRect/>
          <a:stretch>
            <a:fillRect/>
          </a:stretch>
        </p:blipFill>
        <p:spPr bwMode="auto">
          <a:xfrm>
            <a:off x="468313" y="1557338"/>
            <a:ext cx="2160587" cy="676275"/>
          </a:xfrm>
          <a:prstGeom prst="rect">
            <a:avLst/>
          </a:prstGeom>
          <a:noFill/>
          <a:ln w="9525">
            <a:noFill/>
            <a:miter lim="800000"/>
            <a:headEnd/>
            <a:tailEnd/>
          </a:ln>
        </p:spPr>
      </p:pic>
      <p:pic>
        <p:nvPicPr>
          <p:cNvPr id="17415" name="Picture 9" descr="greenwich"/>
          <p:cNvPicPr>
            <a:picLocks noChangeAspect="1" noChangeArrowheads="1"/>
          </p:cNvPicPr>
          <p:nvPr/>
        </p:nvPicPr>
        <p:blipFill>
          <a:blip r:embed="rId6"/>
          <a:srcRect/>
          <a:stretch>
            <a:fillRect/>
          </a:stretch>
        </p:blipFill>
        <p:spPr bwMode="auto">
          <a:xfrm>
            <a:off x="6443663" y="1052513"/>
            <a:ext cx="2355850" cy="1177925"/>
          </a:xfrm>
          <a:prstGeom prst="rect">
            <a:avLst/>
          </a:prstGeom>
          <a:noFill/>
          <a:ln w="9525">
            <a:noFill/>
            <a:miter lim="800000"/>
            <a:headEnd/>
            <a:tailEnd/>
          </a:ln>
        </p:spPr>
      </p:pic>
      <p:pic>
        <p:nvPicPr>
          <p:cNvPr id="17416" name="Picture 10" descr="jena"/>
          <p:cNvPicPr>
            <a:picLocks noChangeAspect="1" noChangeArrowheads="1"/>
          </p:cNvPicPr>
          <p:nvPr/>
        </p:nvPicPr>
        <p:blipFill>
          <a:blip r:embed="rId7"/>
          <a:srcRect/>
          <a:stretch>
            <a:fillRect/>
          </a:stretch>
        </p:blipFill>
        <p:spPr bwMode="auto">
          <a:xfrm>
            <a:off x="0" y="4076700"/>
            <a:ext cx="4067175" cy="965200"/>
          </a:xfrm>
          <a:prstGeom prst="rect">
            <a:avLst/>
          </a:prstGeom>
          <a:noFill/>
          <a:ln w="9525">
            <a:noFill/>
            <a:miter lim="800000"/>
            <a:headEnd/>
            <a:tailEnd/>
          </a:ln>
        </p:spPr>
      </p:pic>
      <p:pic>
        <p:nvPicPr>
          <p:cNvPr id="17417" name="Picture 11" descr="leuven"/>
          <p:cNvPicPr>
            <a:picLocks noChangeAspect="1" noChangeArrowheads="1"/>
          </p:cNvPicPr>
          <p:nvPr/>
        </p:nvPicPr>
        <p:blipFill>
          <a:blip r:embed="rId8"/>
          <a:srcRect/>
          <a:stretch>
            <a:fillRect/>
          </a:stretch>
        </p:blipFill>
        <p:spPr bwMode="auto">
          <a:xfrm>
            <a:off x="1258888" y="5516563"/>
            <a:ext cx="2611437" cy="873125"/>
          </a:xfrm>
          <a:prstGeom prst="rect">
            <a:avLst/>
          </a:prstGeom>
          <a:noFill/>
          <a:ln w="9525">
            <a:noFill/>
            <a:miter lim="800000"/>
            <a:headEnd/>
            <a:tailEnd/>
          </a:ln>
        </p:spPr>
      </p:pic>
      <p:pic>
        <p:nvPicPr>
          <p:cNvPr id="17418" name="Picture 12" descr="2UAB"/>
          <p:cNvPicPr>
            <a:picLocks noChangeAspect="1" noChangeArrowheads="1"/>
          </p:cNvPicPr>
          <p:nvPr/>
        </p:nvPicPr>
        <p:blipFill>
          <a:blip r:embed="rId9"/>
          <a:srcRect/>
          <a:stretch>
            <a:fillRect/>
          </a:stretch>
        </p:blipFill>
        <p:spPr bwMode="auto">
          <a:xfrm>
            <a:off x="6732588" y="3933825"/>
            <a:ext cx="2195512" cy="750888"/>
          </a:xfrm>
          <a:prstGeom prst="rect">
            <a:avLst/>
          </a:prstGeom>
          <a:noFill/>
          <a:ln w="9525">
            <a:noFill/>
            <a:miter lim="800000"/>
            <a:headEnd/>
            <a:tailEnd/>
          </a:ln>
        </p:spPr>
      </p:pic>
      <p:pic>
        <p:nvPicPr>
          <p:cNvPr id="17419" name="Picture 13" descr="iajjjddb"/>
          <p:cNvPicPr>
            <a:picLocks noChangeAspect="1" noChangeArrowheads="1"/>
          </p:cNvPicPr>
          <p:nvPr/>
        </p:nvPicPr>
        <p:blipFill>
          <a:blip r:embed="rId10"/>
          <a:srcRect/>
          <a:stretch>
            <a:fillRect/>
          </a:stretch>
        </p:blipFill>
        <p:spPr bwMode="auto">
          <a:xfrm>
            <a:off x="4211638" y="5300663"/>
            <a:ext cx="4932362" cy="1036637"/>
          </a:xfrm>
          <a:prstGeom prst="rect">
            <a:avLst/>
          </a:prstGeom>
          <a:noFill/>
          <a:ln w="9525">
            <a:noFill/>
            <a:miter lim="800000"/>
            <a:headEnd/>
            <a:tailEnd/>
          </a:ln>
        </p:spPr>
      </p:pic>
      <p:sp>
        <p:nvSpPr>
          <p:cNvPr id="17420" name="Line 13"/>
          <p:cNvSpPr>
            <a:spLocks noChangeShapeType="1"/>
          </p:cNvSpPr>
          <p:nvPr/>
        </p:nvSpPr>
        <p:spPr bwMode="auto">
          <a:xfrm flipH="1" flipV="1">
            <a:off x="2411413" y="2492375"/>
            <a:ext cx="431800" cy="360363"/>
          </a:xfrm>
          <a:prstGeom prst="line">
            <a:avLst/>
          </a:prstGeom>
          <a:noFill/>
          <a:ln w="9525">
            <a:solidFill>
              <a:schemeClr val="tx1"/>
            </a:solidFill>
            <a:round/>
            <a:headEnd/>
            <a:tailEnd type="triangle" w="med" len="med"/>
          </a:ln>
        </p:spPr>
        <p:txBody>
          <a:bodyPr/>
          <a:lstStyle/>
          <a:p>
            <a:endParaRPr lang="it-IT"/>
          </a:p>
        </p:txBody>
      </p:sp>
      <p:sp>
        <p:nvSpPr>
          <p:cNvPr id="17421" name="Line 14"/>
          <p:cNvSpPr>
            <a:spLocks noChangeShapeType="1"/>
          </p:cNvSpPr>
          <p:nvPr/>
        </p:nvSpPr>
        <p:spPr bwMode="auto">
          <a:xfrm flipH="1" flipV="1">
            <a:off x="5003800" y="2133600"/>
            <a:ext cx="0" cy="503238"/>
          </a:xfrm>
          <a:prstGeom prst="line">
            <a:avLst/>
          </a:prstGeom>
          <a:noFill/>
          <a:ln w="9525">
            <a:solidFill>
              <a:schemeClr val="tx1"/>
            </a:solidFill>
            <a:round/>
            <a:headEnd/>
            <a:tailEnd type="triangle" w="med" len="med"/>
          </a:ln>
        </p:spPr>
        <p:txBody>
          <a:bodyPr/>
          <a:lstStyle/>
          <a:p>
            <a:endParaRPr lang="it-IT"/>
          </a:p>
        </p:txBody>
      </p:sp>
      <p:sp>
        <p:nvSpPr>
          <p:cNvPr id="17422" name="Line 15"/>
          <p:cNvSpPr>
            <a:spLocks noChangeShapeType="1"/>
          </p:cNvSpPr>
          <p:nvPr/>
        </p:nvSpPr>
        <p:spPr bwMode="auto">
          <a:xfrm flipV="1">
            <a:off x="6804025" y="2276475"/>
            <a:ext cx="433388" cy="576263"/>
          </a:xfrm>
          <a:prstGeom prst="line">
            <a:avLst/>
          </a:prstGeom>
          <a:noFill/>
          <a:ln w="9525">
            <a:solidFill>
              <a:schemeClr val="tx1"/>
            </a:solidFill>
            <a:round/>
            <a:headEnd/>
            <a:tailEnd type="triangle" w="med" len="med"/>
          </a:ln>
        </p:spPr>
        <p:txBody>
          <a:bodyPr/>
          <a:lstStyle/>
          <a:p>
            <a:endParaRPr lang="it-IT"/>
          </a:p>
        </p:txBody>
      </p:sp>
      <p:sp>
        <p:nvSpPr>
          <p:cNvPr id="17423" name="Line 16"/>
          <p:cNvSpPr>
            <a:spLocks noChangeShapeType="1"/>
          </p:cNvSpPr>
          <p:nvPr/>
        </p:nvSpPr>
        <p:spPr bwMode="auto">
          <a:xfrm flipH="1">
            <a:off x="2484438" y="3644900"/>
            <a:ext cx="576262" cy="792163"/>
          </a:xfrm>
          <a:prstGeom prst="line">
            <a:avLst/>
          </a:prstGeom>
          <a:noFill/>
          <a:ln w="9525">
            <a:solidFill>
              <a:schemeClr val="tx1"/>
            </a:solidFill>
            <a:round/>
            <a:headEnd/>
            <a:tailEnd type="triangle" w="med" len="med"/>
          </a:ln>
        </p:spPr>
        <p:txBody>
          <a:bodyPr/>
          <a:lstStyle/>
          <a:p>
            <a:endParaRPr lang="it-IT"/>
          </a:p>
        </p:txBody>
      </p:sp>
      <p:sp>
        <p:nvSpPr>
          <p:cNvPr id="17424" name="Line 17"/>
          <p:cNvSpPr>
            <a:spLocks noChangeShapeType="1"/>
          </p:cNvSpPr>
          <p:nvPr/>
        </p:nvSpPr>
        <p:spPr bwMode="auto">
          <a:xfrm flipH="1">
            <a:off x="3995738" y="4076700"/>
            <a:ext cx="792162" cy="1439863"/>
          </a:xfrm>
          <a:prstGeom prst="line">
            <a:avLst/>
          </a:prstGeom>
          <a:noFill/>
          <a:ln w="9525">
            <a:solidFill>
              <a:schemeClr val="tx1"/>
            </a:solidFill>
            <a:round/>
            <a:headEnd/>
            <a:tailEnd type="triangle" w="med" len="med"/>
          </a:ln>
        </p:spPr>
        <p:txBody>
          <a:bodyPr/>
          <a:lstStyle/>
          <a:p>
            <a:endParaRPr lang="it-IT"/>
          </a:p>
        </p:txBody>
      </p:sp>
      <p:sp>
        <p:nvSpPr>
          <p:cNvPr id="17425" name="Line 18"/>
          <p:cNvSpPr>
            <a:spLocks noChangeShapeType="1"/>
          </p:cNvSpPr>
          <p:nvPr/>
        </p:nvSpPr>
        <p:spPr bwMode="auto">
          <a:xfrm>
            <a:off x="5508625" y="4005263"/>
            <a:ext cx="863600" cy="1079500"/>
          </a:xfrm>
          <a:prstGeom prst="line">
            <a:avLst/>
          </a:prstGeom>
          <a:noFill/>
          <a:ln w="9525">
            <a:solidFill>
              <a:schemeClr val="tx1"/>
            </a:solidFill>
            <a:round/>
            <a:headEnd/>
            <a:tailEnd type="triangle" w="med" len="med"/>
          </a:ln>
        </p:spPr>
        <p:txBody>
          <a:bodyPr/>
          <a:lstStyle/>
          <a:p>
            <a:endParaRPr lang="it-IT"/>
          </a:p>
        </p:txBody>
      </p:sp>
      <p:sp>
        <p:nvSpPr>
          <p:cNvPr id="17426" name="Line 19"/>
          <p:cNvSpPr>
            <a:spLocks noChangeShapeType="1"/>
          </p:cNvSpPr>
          <p:nvPr/>
        </p:nvSpPr>
        <p:spPr bwMode="auto">
          <a:xfrm>
            <a:off x="6804025" y="3429000"/>
            <a:ext cx="647700" cy="287338"/>
          </a:xfrm>
          <a:prstGeom prst="line">
            <a:avLst/>
          </a:prstGeom>
          <a:noFill/>
          <a:ln w="9525">
            <a:solidFill>
              <a:schemeClr val="tx1"/>
            </a:solidFill>
            <a:round/>
            <a:headEnd/>
            <a:tailEnd type="triangle" w="med" len="med"/>
          </a:ln>
        </p:spPr>
        <p:txBody>
          <a:bodyPr/>
          <a:lstStyle/>
          <a:p>
            <a:endParaRPr lang="it-IT"/>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765175"/>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eaLnBrk="0" hangingPunct="0">
              <a:defRPr/>
            </a:pPr>
            <a:endParaRPr lang="it-IT">
              <a:solidFill>
                <a:srgbClr val="BFBFBF"/>
              </a:solidFill>
              <a:latin typeface="Arial" pitchFamily="-112" charset="0"/>
              <a:ea typeface="ＭＳ Ｐゴシック" pitchFamily="-112" charset="-128"/>
              <a:cs typeface="ＭＳ Ｐゴシック" pitchFamily="-112" charset="-128"/>
            </a:endParaRPr>
          </a:p>
        </p:txBody>
      </p:sp>
      <p:sp>
        <p:nvSpPr>
          <p:cNvPr id="53250" name="CasellaDiTesto 7"/>
          <p:cNvSpPr txBox="1">
            <a:spLocks noChangeArrowheads="1"/>
          </p:cNvSpPr>
          <p:nvPr/>
        </p:nvSpPr>
        <p:spPr bwMode="auto">
          <a:xfrm>
            <a:off x="449263" y="188913"/>
            <a:ext cx="8245475" cy="584200"/>
          </a:xfrm>
          <a:prstGeom prst="rect">
            <a:avLst/>
          </a:prstGeom>
          <a:noFill/>
          <a:ln w="9525">
            <a:noFill/>
            <a:miter lim="800000"/>
            <a:headEnd/>
            <a:tailEnd/>
          </a:ln>
        </p:spPr>
        <p:txBody>
          <a:bodyPr>
            <a:spAutoFit/>
          </a:bodyPr>
          <a:lstStyle/>
          <a:p>
            <a:pPr algn="ctr" eaLnBrk="0" hangingPunct="0"/>
            <a:r>
              <a:rPr lang="it-IT" sz="3200" b="1">
                <a:solidFill>
                  <a:srgbClr val="003366"/>
                </a:solidFill>
                <a:latin typeface="Century Gothic" pitchFamily="34" charset="0"/>
              </a:rPr>
              <a:t>Why communicate?</a:t>
            </a:r>
          </a:p>
        </p:txBody>
      </p:sp>
      <p:sp>
        <p:nvSpPr>
          <p:cNvPr id="9" name="CasellaDiTesto 8"/>
          <p:cNvSpPr txBox="1"/>
          <p:nvPr/>
        </p:nvSpPr>
        <p:spPr>
          <a:xfrm>
            <a:off x="0" y="714375"/>
            <a:ext cx="9144000" cy="5754688"/>
          </a:xfrm>
          <a:prstGeom prst="rect">
            <a:avLst/>
          </a:prstGeom>
          <a:noFill/>
        </p:spPr>
        <p:txBody>
          <a:bodyPr>
            <a:spAutoFit/>
          </a:bodyPr>
          <a:lstStyle/>
          <a:p>
            <a:pPr eaLnBrk="0" hangingPunct="0">
              <a:buFontTx/>
              <a:buChar char="-"/>
              <a:defRPr/>
            </a:pPr>
            <a:endParaRPr lang="en-GB" sz="2800" dirty="0">
              <a:solidFill>
                <a:srgbClr val="262673"/>
              </a:solidFill>
              <a:latin typeface="+mn-lt"/>
              <a:cs typeface="Century Gothic"/>
            </a:endParaRPr>
          </a:p>
          <a:p>
            <a:pPr eaLnBrk="0" hangingPunct="0">
              <a:buFontTx/>
              <a:buChar char="-"/>
              <a:defRPr/>
            </a:pPr>
            <a:r>
              <a:rPr lang="en-GB" sz="2800" dirty="0">
                <a:latin typeface="+mn-lt"/>
                <a:cs typeface="Century Gothic"/>
              </a:rPr>
              <a:t> Bring the </a:t>
            </a:r>
            <a:r>
              <a:rPr lang="en-GB" sz="2800" b="1" dirty="0">
                <a:latin typeface="+mn-lt"/>
                <a:cs typeface="Century Gothic"/>
              </a:rPr>
              <a:t>attention</a:t>
            </a:r>
            <a:r>
              <a:rPr lang="en-GB" sz="2800" dirty="0">
                <a:latin typeface="+mn-lt"/>
                <a:cs typeface="Century Gothic"/>
              </a:rPr>
              <a:t> of as many </a:t>
            </a:r>
            <a:r>
              <a:rPr lang="en-GB" sz="2800" b="1" dirty="0">
                <a:latin typeface="+mn-lt"/>
                <a:cs typeface="Century Gothic"/>
              </a:rPr>
              <a:t>relevant people </a:t>
            </a:r>
            <a:r>
              <a:rPr lang="en-GB" sz="2800" dirty="0">
                <a:latin typeface="+mn-lt"/>
                <a:cs typeface="Century Gothic"/>
              </a:rPr>
              <a:t>as possible</a:t>
            </a:r>
          </a:p>
          <a:p>
            <a:pPr eaLnBrk="0" hangingPunct="0">
              <a:buFontTx/>
              <a:buChar char="-"/>
              <a:defRPr/>
            </a:pPr>
            <a:r>
              <a:rPr lang="en-GB" sz="2800" dirty="0">
                <a:latin typeface="+mn-lt"/>
                <a:cs typeface="Century Gothic"/>
              </a:rPr>
              <a:t>Show how the </a:t>
            </a:r>
            <a:r>
              <a:rPr lang="en-GB" sz="2800" b="1" dirty="0">
                <a:latin typeface="+mn-lt"/>
                <a:cs typeface="Century Gothic"/>
              </a:rPr>
              <a:t>outcomes</a:t>
            </a:r>
            <a:r>
              <a:rPr lang="en-GB" sz="2800" dirty="0">
                <a:latin typeface="+mn-lt"/>
                <a:cs typeface="Century Gothic"/>
              </a:rPr>
              <a:t> are relevant to every day lives </a:t>
            </a:r>
          </a:p>
          <a:p>
            <a:pPr eaLnBrk="0" hangingPunct="0">
              <a:buFontTx/>
              <a:buChar char="-"/>
              <a:defRPr/>
            </a:pPr>
            <a:r>
              <a:rPr lang="en-GB" sz="2800" dirty="0">
                <a:latin typeface="+mn-lt"/>
                <a:cs typeface="Century Gothic"/>
              </a:rPr>
              <a:t>Make better use of </a:t>
            </a:r>
            <a:r>
              <a:rPr lang="en-GB" sz="2800" b="1" dirty="0">
                <a:latin typeface="+mn-lt"/>
                <a:cs typeface="Century Gothic"/>
              </a:rPr>
              <a:t>results</a:t>
            </a:r>
            <a:r>
              <a:rPr lang="en-GB" sz="2800" dirty="0">
                <a:latin typeface="+mn-lt"/>
                <a:cs typeface="Century Gothic"/>
              </a:rPr>
              <a:t> </a:t>
            </a:r>
          </a:p>
          <a:p>
            <a:pPr eaLnBrk="0" hangingPunct="0">
              <a:buFontTx/>
              <a:buChar char="-"/>
              <a:defRPr/>
            </a:pPr>
            <a:r>
              <a:rPr lang="en-GB" sz="2800" dirty="0">
                <a:latin typeface="+mn-lt"/>
                <a:cs typeface="Century Gothic"/>
              </a:rPr>
              <a:t>Draw the attention of </a:t>
            </a:r>
            <a:r>
              <a:rPr lang="en-GB" sz="2800" b="1" dirty="0">
                <a:latin typeface="+mn-lt"/>
                <a:cs typeface="Century Gothic"/>
              </a:rPr>
              <a:t>national governments </a:t>
            </a:r>
            <a:r>
              <a:rPr lang="en-GB" sz="2800" dirty="0">
                <a:latin typeface="+mn-lt"/>
                <a:cs typeface="Century Gothic"/>
              </a:rPr>
              <a:t>to needs and benefits</a:t>
            </a:r>
          </a:p>
          <a:p>
            <a:pPr eaLnBrk="0" hangingPunct="0">
              <a:buFontTx/>
              <a:buChar char="-"/>
              <a:defRPr/>
            </a:pPr>
            <a:r>
              <a:rPr lang="en-GB" sz="2800" dirty="0">
                <a:latin typeface="+mn-lt"/>
                <a:cs typeface="Century Gothic"/>
              </a:rPr>
              <a:t>Attract the interest of </a:t>
            </a:r>
            <a:r>
              <a:rPr lang="en-GB" sz="2800" b="1" dirty="0">
                <a:latin typeface="+mn-lt"/>
                <a:cs typeface="Century Gothic"/>
              </a:rPr>
              <a:t>potential partners </a:t>
            </a:r>
          </a:p>
          <a:p>
            <a:pPr eaLnBrk="0" hangingPunct="0">
              <a:buFontTx/>
              <a:buChar char="-"/>
              <a:defRPr/>
            </a:pPr>
            <a:r>
              <a:rPr lang="en-GB" sz="2800" dirty="0">
                <a:latin typeface="+mn-lt"/>
                <a:cs typeface="Century Gothic"/>
              </a:rPr>
              <a:t>Attract </a:t>
            </a:r>
            <a:r>
              <a:rPr lang="en-GB" sz="2800" b="1" dirty="0">
                <a:latin typeface="+mn-lt"/>
                <a:cs typeface="Century Gothic"/>
              </a:rPr>
              <a:t>talented</a:t>
            </a:r>
            <a:r>
              <a:rPr lang="en-GB" sz="2800" dirty="0">
                <a:latin typeface="+mn-lt"/>
                <a:cs typeface="Century Gothic"/>
              </a:rPr>
              <a:t> </a:t>
            </a:r>
            <a:r>
              <a:rPr lang="en-GB" sz="2800" b="1" dirty="0">
                <a:latin typeface="+mn-lt"/>
                <a:cs typeface="Century Gothic"/>
              </a:rPr>
              <a:t>students and scientists </a:t>
            </a:r>
          </a:p>
          <a:p>
            <a:pPr eaLnBrk="0" hangingPunct="0">
              <a:buFontTx/>
              <a:buChar char="-"/>
              <a:defRPr/>
            </a:pPr>
            <a:r>
              <a:rPr lang="en-GB" sz="2800" dirty="0">
                <a:latin typeface="+mn-lt"/>
                <a:cs typeface="Century Gothic"/>
              </a:rPr>
              <a:t>Enhance </a:t>
            </a:r>
            <a:r>
              <a:rPr lang="en-GB" sz="2800" b="1" dirty="0">
                <a:latin typeface="+mn-lt"/>
                <a:cs typeface="Century Gothic"/>
              </a:rPr>
              <a:t>reputation and visibility </a:t>
            </a:r>
          </a:p>
          <a:p>
            <a:pPr eaLnBrk="0" hangingPunct="0">
              <a:buFontTx/>
              <a:buChar char="-"/>
              <a:defRPr/>
            </a:pPr>
            <a:endParaRPr lang="en-GB" dirty="0">
              <a:solidFill>
                <a:srgbClr val="262673"/>
              </a:solidFill>
              <a:latin typeface="Century Gothic"/>
              <a:cs typeface="Century Gothic"/>
            </a:endParaRPr>
          </a:p>
          <a:p>
            <a:pPr eaLnBrk="0" hangingPunct="0">
              <a:buFontTx/>
              <a:buChar char="-"/>
              <a:defRPr/>
            </a:pPr>
            <a:endParaRPr lang="en-GB" dirty="0">
              <a:solidFill>
                <a:srgbClr val="262673"/>
              </a:solidFill>
              <a:latin typeface="Century Gothic"/>
              <a:cs typeface="Century Gothic"/>
            </a:endParaRPr>
          </a:p>
          <a:p>
            <a:pPr eaLnBrk="0" hangingPunct="0">
              <a:defRPr/>
            </a:pPr>
            <a:endParaRPr lang="en-GB" sz="1200" dirty="0">
              <a:solidFill>
                <a:srgbClr val="FF0000"/>
              </a:solidFill>
              <a:latin typeface="Century Gothic"/>
              <a:cs typeface="Century Gothic"/>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Effect transition="in" filter="fade">
                                      <p:cBhvr>
                                        <p:cTn id="32" dur="500"/>
                                        <p:tgtEl>
                                          <p:spTgt spid="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7" end="7"/>
                                            </p:txEl>
                                          </p:spTgt>
                                        </p:tgtEl>
                                        <p:attrNameLst>
                                          <p:attrName>style.visibility</p:attrName>
                                        </p:attrNameLst>
                                      </p:cBhvr>
                                      <p:to>
                                        <p:strVal val="visible"/>
                                      </p:to>
                                    </p:set>
                                    <p:animEffect transition="in" filter="fade">
                                      <p:cBhvr>
                                        <p:cTn id="37"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bwMode="auto">
          <a:xfrm>
            <a:off x="0" y="0"/>
            <a:ext cx="9144000" cy="765175"/>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eaLnBrk="0" hangingPunct="0">
              <a:defRPr/>
            </a:pPr>
            <a:endParaRPr lang="it-IT">
              <a:solidFill>
                <a:srgbClr val="BFBFBF"/>
              </a:solidFill>
              <a:latin typeface="Arial" pitchFamily="-112" charset="0"/>
              <a:ea typeface="ＭＳ Ｐゴシック" pitchFamily="-112" charset="-128"/>
              <a:cs typeface="ＭＳ Ｐゴシック" pitchFamily="-112" charset="-128"/>
            </a:endParaRPr>
          </a:p>
        </p:txBody>
      </p:sp>
      <p:sp>
        <p:nvSpPr>
          <p:cNvPr id="55298" name="CasellaDiTesto 7"/>
          <p:cNvSpPr txBox="1">
            <a:spLocks noChangeArrowheads="1"/>
          </p:cNvSpPr>
          <p:nvPr/>
        </p:nvSpPr>
        <p:spPr bwMode="auto">
          <a:xfrm>
            <a:off x="449263" y="188913"/>
            <a:ext cx="8245475" cy="522287"/>
          </a:xfrm>
          <a:prstGeom prst="rect">
            <a:avLst/>
          </a:prstGeom>
          <a:noFill/>
          <a:ln w="9525">
            <a:noFill/>
            <a:miter lim="800000"/>
            <a:headEnd/>
            <a:tailEnd/>
          </a:ln>
        </p:spPr>
        <p:txBody>
          <a:bodyPr>
            <a:spAutoFit/>
          </a:bodyPr>
          <a:lstStyle/>
          <a:p>
            <a:pPr algn="ctr" eaLnBrk="0" hangingPunct="0"/>
            <a:r>
              <a:rPr lang="it-IT" sz="2800" b="1">
                <a:solidFill>
                  <a:srgbClr val="003366"/>
                </a:solidFill>
                <a:latin typeface="Century Gothic" pitchFamily="34" charset="0"/>
              </a:rPr>
              <a:t>What is formally required by the EC?</a:t>
            </a:r>
          </a:p>
        </p:txBody>
      </p:sp>
      <p:sp>
        <p:nvSpPr>
          <p:cNvPr id="9" name="CasellaDiTesto 8"/>
          <p:cNvSpPr txBox="1">
            <a:spLocks noChangeArrowheads="1"/>
          </p:cNvSpPr>
          <p:nvPr/>
        </p:nvSpPr>
        <p:spPr bwMode="auto">
          <a:xfrm>
            <a:off x="214313" y="855663"/>
            <a:ext cx="8712200" cy="6002337"/>
          </a:xfrm>
          <a:prstGeom prst="rect">
            <a:avLst/>
          </a:prstGeom>
          <a:noFill/>
          <a:ln w="9525">
            <a:noFill/>
            <a:miter lim="800000"/>
            <a:headEnd/>
            <a:tailEnd/>
          </a:ln>
        </p:spPr>
        <p:txBody>
          <a:bodyPr>
            <a:spAutoFit/>
          </a:bodyPr>
          <a:lstStyle/>
          <a:p>
            <a:pPr eaLnBrk="0" hangingPunct="0"/>
            <a:r>
              <a:rPr lang="en-GB" b="1">
                <a:sym typeface="Wingdings" pitchFamily="2" charset="2"/>
              </a:rPr>
              <a:t>During the project:</a:t>
            </a:r>
          </a:p>
          <a:p>
            <a:pPr eaLnBrk="0" hangingPunct="0">
              <a:buFontTx/>
              <a:buChar char="-"/>
            </a:pPr>
            <a:r>
              <a:rPr lang="en-GB">
                <a:sym typeface="Wingdings" pitchFamily="2" charset="2"/>
              </a:rPr>
              <a:t>Providing periodic reports that include </a:t>
            </a:r>
            <a:r>
              <a:rPr lang="en-GB" b="1">
                <a:sym typeface="Wingdings" pitchFamily="2" charset="2"/>
              </a:rPr>
              <a:t>a publishable summary</a:t>
            </a:r>
          </a:p>
          <a:p>
            <a:pPr eaLnBrk="0" hangingPunct="0">
              <a:buFontTx/>
              <a:buChar char="-"/>
            </a:pPr>
            <a:r>
              <a:rPr lang="en-GB">
                <a:sym typeface="Wingdings" pitchFamily="2" charset="2"/>
              </a:rPr>
              <a:t>Supplying a </a:t>
            </a:r>
            <a:r>
              <a:rPr lang="en-GB" b="1">
                <a:sym typeface="Wingdings" pitchFamily="2" charset="2"/>
              </a:rPr>
              <a:t>link to the website </a:t>
            </a:r>
            <a:r>
              <a:rPr lang="en-GB">
                <a:sym typeface="Wingdings" pitchFamily="2" charset="2"/>
              </a:rPr>
              <a:t>(update to date)</a:t>
            </a:r>
          </a:p>
          <a:p>
            <a:pPr eaLnBrk="0" hangingPunct="0">
              <a:buFontTx/>
              <a:buChar char="-"/>
            </a:pPr>
            <a:r>
              <a:rPr lang="en-GB">
                <a:sym typeface="Wingdings" pitchFamily="2" charset="2"/>
              </a:rPr>
              <a:t>Taking appropriate measures to </a:t>
            </a:r>
            <a:r>
              <a:rPr lang="en-GB" b="1">
                <a:sym typeface="Wingdings" pitchFamily="2" charset="2"/>
              </a:rPr>
              <a:t>engage with the public and the media</a:t>
            </a:r>
            <a:r>
              <a:rPr lang="en-GB">
                <a:sym typeface="Wingdings" pitchFamily="2" charset="2"/>
              </a:rPr>
              <a:t> about the project and to highlight the </a:t>
            </a:r>
            <a:r>
              <a:rPr lang="en-GB" b="1">
                <a:sym typeface="Wingdings" pitchFamily="2" charset="2"/>
              </a:rPr>
              <a:t>EU financial support</a:t>
            </a:r>
          </a:p>
          <a:p>
            <a:pPr eaLnBrk="0" hangingPunct="0"/>
            <a:endParaRPr lang="en-GB" b="1">
              <a:sym typeface="Wingdings" pitchFamily="2" charset="2"/>
            </a:endParaRPr>
          </a:p>
          <a:p>
            <a:pPr eaLnBrk="0" hangingPunct="0"/>
            <a:r>
              <a:rPr lang="en-GB" b="1">
                <a:sym typeface="Wingdings" pitchFamily="2" charset="2"/>
              </a:rPr>
              <a:t>At the end of the project: </a:t>
            </a:r>
          </a:p>
          <a:p>
            <a:pPr eaLnBrk="0" hangingPunct="0">
              <a:buFontTx/>
              <a:buChar char="-"/>
            </a:pPr>
            <a:r>
              <a:rPr lang="en-GB">
                <a:sym typeface="Wingdings" pitchFamily="2" charset="2"/>
              </a:rPr>
              <a:t>Ensuring the </a:t>
            </a:r>
            <a:r>
              <a:rPr lang="en-GB" b="1">
                <a:sym typeface="Wingdings" pitchFamily="2" charset="2"/>
              </a:rPr>
              <a:t>dissemination</a:t>
            </a:r>
            <a:r>
              <a:rPr lang="en-GB">
                <a:sym typeface="Wingdings" pitchFamily="2" charset="2"/>
              </a:rPr>
              <a:t> of project results as swiftly as possible </a:t>
            </a:r>
          </a:p>
          <a:p>
            <a:pPr eaLnBrk="0" hangingPunct="0">
              <a:buFontTx/>
              <a:buChar char="-"/>
            </a:pPr>
            <a:r>
              <a:rPr lang="en-GB">
                <a:sym typeface="Wingdings" pitchFamily="2" charset="2"/>
              </a:rPr>
              <a:t>Providing a final </a:t>
            </a:r>
            <a:r>
              <a:rPr lang="en-GB" b="1">
                <a:sym typeface="Wingdings" pitchFamily="2" charset="2"/>
              </a:rPr>
              <a:t>publishable report</a:t>
            </a:r>
            <a:r>
              <a:rPr lang="en-GB">
                <a:sym typeface="Wingdings" pitchFamily="2" charset="2"/>
              </a:rPr>
              <a:t> including a publishable </a:t>
            </a:r>
            <a:r>
              <a:rPr lang="en-GB" b="1">
                <a:sym typeface="Wingdings" pitchFamily="2" charset="2"/>
              </a:rPr>
              <a:t>summary </a:t>
            </a:r>
          </a:p>
          <a:p>
            <a:pPr eaLnBrk="0" hangingPunct="0">
              <a:buFontTx/>
              <a:buChar char="-"/>
            </a:pPr>
            <a:r>
              <a:rPr lang="en-GB">
                <a:sym typeface="Wingdings" pitchFamily="2" charset="2"/>
              </a:rPr>
              <a:t>The final report is to include </a:t>
            </a:r>
            <a:r>
              <a:rPr lang="en-GB" b="1">
                <a:sym typeface="Wingdings" pitchFamily="2" charset="2"/>
              </a:rPr>
              <a:t>a plan </a:t>
            </a:r>
            <a:r>
              <a:rPr lang="en-GB">
                <a:sym typeface="Wingdings" pitchFamily="2" charset="2"/>
              </a:rPr>
              <a:t>for the use and dissemination of foreground.</a:t>
            </a:r>
          </a:p>
          <a:p>
            <a:pPr eaLnBrk="0" hangingPunct="0">
              <a:buFontTx/>
              <a:buChar char="-"/>
            </a:pPr>
            <a:endParaRPr lang="en-GB">
              <a:solidFill>
                <a:srgbClr val="262673"/>
              </a:solidFill>
              <a:latin typeface="Arial Narrow" pitchFamily="34" charset="0"/>
              <a:sym typeface="Wingdings" pitchFamily="2" charset="2"/>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blinds(horizontal)">
                                      <p:cBhvr>
                                        <p:cTn id="7" dur="500"/>
                                        <p:tgtEl>
                                          <p:spTgt spid="9">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9">
                                            <p:txEl>
                                              <p:pRg st="2" end="2"/>
                                            </p:txEl>
                                          </p:spTgt>
                                        </p:tgtEl>
                                        <p:attrNameLst>
                                          <p:attrName>style.visibility</p:attrName>
                                        </p:attrNameLst>
                                      </p:cBhvr>
                                      <p:to>
                                        <p:strVal val="visible"/>
                                      </p:to>
                                    </p:set>
                                    <p:animEffect transition="in" filter="blinds(horizontal)">
                                      <p:cBhvr>
                                        <p:cTn id="10" dur="500"/>
                                        <p:tgtEl>
                                          <p:spTgt spid="9">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blinds(horizontal)">
                                      <p:cBhvr>
                                        <p:cTn id="13" dur="500"/>
                                        <p:tgtEl>
                                          <p:spTgt spid="9">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9">
                                            <p:txEl>
                                              <p:pRg st="6" end="6"/>
                                            </p:txEl>
                                          </p:spTgt>
                                        </p:tgtEl>
                                        <p:attrNameLst>
                                          <p:attrName>style.visibility</p:attrName>
                                        </p:attrNameLst>
                                      </p:cBhvr>
                                      <p:to>
                                        <p:strVal val="visible"/>
                                      </p:to>
                                    </p:set>
                                    <p:animEffect transition="in" filter="blinds(horizontal)">
                                      <p:cBhvr>
                                        <p:cTn id="18" dur="500"/>
                                        <p:tgtEl>
                                          <p:spTgt spid="9">
                                            <p:txEl>
                                              <p:pRg st="6" end="6"/>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animEffect transition="in" filter="blinds(horizontal)">
                                      <p:cBhvr>
                                        <p:cTn id="21" dur="500"/>
                                        <p:tgtEl>
                                          <p:spTgt spid="9">
                                            <p:txEl>
                                              <p:pRg st="7" end="7"/>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9">
                                            <p:txEl>
                                              <p:pRg st="8" end="8"/>
                                            </p:txEl>
                                          </p:spTgt>
                                        </p:tgtEl>
                                        <p:attrNameLst>
                                          <p:attrName>style.visibility</p:attrName>
                                        </p:attrNameLst>
                                      </p:cBhvr>
                                      <p:to>
                                        <p:strVal val="visible"/>
                                      </p:to>
                                    </p:set>
                                    <p:animEffect transition="in" filter="blinds(horizontal)">
                                      <p:cBhvr>
                                        <p:cTn id="24"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p:cNvSpPr/>
          <p:nvPr/>
        </p:nvSpPr>
        <p:spPr bwMode="auto">
          <a:xfrm>
            <a:off x="0" y="0"/>
            <a:ext cx="9144000" cy="765175"/>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eaLnBrk="0" hangingPunct="0">
              <a:defRPr/>
            </a:pPr>
            <a:endParaRPr lang="it-IT">
              <a:solidFill>
                <a:srgbClr val="BFBFBF"/>
              </a:solidFill>
              <a:latin typeface="Arial" pitchFamily="-112" charset="0"/>
              <a:ea typeface="ＭＳ Ｐゴシック" pitchFamily="-112" charset="-128"/>
              <a:cs typeface="ＭＳ Ｐゴシック" pitchFamily="-112" charset="-128"/>
            </a:endParaRPr>
          </a:p>
        </p:txBody>
      </p:sp>
      <p:sp>
        <p:nvSpPr>
          <p:cNvPr id="8" name="CasellaDiTesto 7"/>
          <p:cNvSpPr txBox="1"/>
          <p:nvPr/>
        </p:nvSpPr>
        <p:spPr>
          <a:xfrm>
            <a:off x="449263" y="188913"/>
            <a:ext cx="8245475" cy="584200"/>
          </a:xfrm>
          <a:prstGeom prst="rect">
            <a:avLst/>
          </a:prstGeom>
          <a:noFill/>
        </p:spPr>
        <p:txBody>
          <a:bodyPr>
            <a:spAutoFit/>
          </a:bodyPr>
          <a:lstStyle/>
          <a:p>
            <a:pPr algn="ctr" eaLnBrk="0" hangingPunct="0">
              <a:defRPr/>
            </a:pPr>
            <a:r>
              <a:rPr lang="it-IT" sz="3200" b="1" dirty="0">
                <a:solidFill>
                  <a:schemeClr val="accent2">
                    <a:lumMod val="75000"/>
                  </a:schemeClr>
                </a:solidFill>
                <a:latin typeface="Arial Narrow" pitchFamily="34" charset="0"/>
                <a:cs typeface="+mn-cs"/>
              </a:rPr>
              <a:t>How to build a communication strategy? </a:t>
            </a:r>
          </a:p>
        </p:txBody>
      </p:sp>
      <p:pic>
        <p:nvPicPr>
          <p:cNvPr id="57347" name="Picture 1" descr="up"/>
          <p:cNvPicPr>
            <a:picLocks noChangeAspect="1" noChangeArrowheads="1"/>
          </p:cNvPicPr>
          <p:nvPr/>
        </p:nvPicPr>
        <p:blipFill>
          <a:blip r:embed="rId3"/>
          <a:srcRect/>
          <a:stretch>
            <a:fillRect/>
          </a:stretch>
        </p:blipFill>
        <p:spPr bwMode="auto">
          <a:xfrm>
            <a:off x="2365375" y="1981200"/>
            <a:ext cx="66675" cy="66675"/>
          </a:xfrm>
          <a:prstGeom prst="rect">
            <a:avLst/>
          </a:prstGeom>
          <a:noFill/>
          <a:ln w="9525">
            <a:noFill/>
            <a:miter lim="800000"/>
            <a:headEnd/>
            <a:tailEnd/>
          </a:ln>
        </p:spPr>
      </p:pic>
      <p:pic>
        <p:nvPicPr>
          <p:cNvPr id="57348" name="Picture 2" descr="up"/>
          <p:cNvPicPr>
            <a:picLocks noChangeAspect="1" noChangeArrowheads="1"/>
          </p:cNvPicPr>
          <p:nvPr/>
        </p:nvPicPr>
        <p:blipFill>
          <a:blip r:embed="rId3"/>
          <a:srcRect/>
          <a:stretch>
            <a:fillRect/>
          </a:stretch>
        </p:blipFill>
        <p:spPr bwMode="auto">
          <a:xfrm>
            <a:off x="2365375" y="1981200"/>
            <a:ext cx="66675" cy="66675"/>
          </a:xfrm>
          <a:prstGeom prst="rect">
            <a:avLst/>
          </a:prstGeom>
          <a:noFill/>
          <a:ln w="9525">
            <a:noFill/>
            <a:miter lim="800000"/>
            <a:headEnd/>
            <a:tailEnd/>
          </a:ln>
        </p:spPr>
      </p:pic>
      <p:pic>
        <p:nvPicPr>
          <p:cNvPr id="57349" name="Picture 3" descr="up"/>
          <p:cNvPicPr>
            <a:picLocks noChangeAspect="1" noChangeArrowheads="1"/>
          </p:cNvPicPr>
          <p:nvPr/>
        </p:nvPicPr>
        <p:blipFill>
          <a:blip r:embed="rId3"/>
          <a:srcRect/>
          <a:stretch>
            <a:fillRect/>
          </a:stretch>
        </p:blipFill>
        <p:spPr bwMode="auto">
          <a:xfrm>
            <a:off x="2365375" y="1981200"/>
            <a:ext cx="66675" cy="66675"/>
          </a:xfrm>
          <a:prstGeom prst="rect">
            <a:avLst/>
          </a:prstGeom>
          <a:noFill/>
          <a:ln w="9525">
            <a:noFill/>
            <a:miter lim="800000"/>
            <a:headEnd/>
            <a:tailEnd/>
          </a:ln>
        </p:spPr>
      </p:pic>
      <p:pic>
        <p:nvPicPr>
          <p:cNvPr id="57350" name="Picture 4" descr="up"/>
          <p:cNvPicPr>
            <a:picLocks noChangeAspect="1" noChangeArrowheads="1"/>
          </p:cNvPicPr>
          <p:nvPr/>
        </p:nvPicPr>
        <p:blipFill>
          <a:blip r:embed="rId3"/>
          <a:srcRect/>
          <a:stretch>
            <a:fillRect/>
          </a:stretch>
        </p:blipFill>
        <p:spPr bwMode="auto">
          <a:xfrm>
            <a:off x="2365375" y="1981200"/>
            <a:ext cx="66675" cy="66675"/>
          </a:xfrm>
          <a:prstGeom prst="rect">
            <a:avLst/>
          </a:prstGeom>
          <a:noFill/>
          <a:ln w="9525">
            <a:noFill/>
            <a:miter lim="800000"/>
            <a:headEnd/>
            <a:tailEnd/>
          </a:ln>
        </p:spPr>
      </p:pic>
      <p:pic>
        <p:nvPicPr>
          <p:cNvPr id="57351" name="Picture 5" descr="up"/>
          <p:cNvPicPr>
            <a:picLocks noChangeAspect="1" noChangeArrowheads="1"/>
          </p:cNvPicPr>
          <p:nvPr/>
        </p:nvPicPr>
        <p:blipFill>
          <a:blip r:embed="rId3"/>
          <a:srcRect/>
          <a:stretch>
            <a:fillRect/>
          </a:stretch>
        </p:blipFill>
        <p:spPr bwMode="auto">
          <a:xfrm>
            <a:off x="2365375" y="1981200"/>
            <a:ext cx="66675" cy="66675"/>
          </a:xfrm>
          <a:prstGeom prst="rect">
            <a:avLst/>
          </a:prstGeom>
          <a:noFill/>
          <a:ln w="9525">
            <a:noFill/>
            <a:miter lim="800000"/>
            <a:headEnd/>
            <a:tailEnd/>
          </a:ln>
        </p:spPr>
      </p:pic>
      <p:pic>
        <p:nvPicPr>
          <p:cNvPr id="57352" name="Picture 6" descr="up"/>
          <p:cNvPicPr>
            <a:picLocks noChangeAspect="1" noChangeArrowheads="1"/>
          </p:cNvPicPr>
          <p:nvPr/>
        </p:nvPicPr>
        <p:blipFill>
          <a:blip r:embed="rId3"/>
          <a:srcRect/>
          <a:stretch>
            <a:fillRect/>
          </a:stretch>
        </p:blipFill>
        <p:spPr bwMode="auto">
          <a:xfrm>
            <a:off x="2365375" y="1981200"/>
            <a:ext cx="66675" cy="66675"/>
          </a:xfrm>
          <a:prstGeom prst="rect">
            <a:avLst/>
          </a:prstGeom>
          <a:noFill/>
          <a:ln w="9525">
            <a:noFill/>
            <a:miter lim="800000"/>
            <a:headEnd/>
            <a:tailEnd/>
          </a:ln>
        </p:spPr>
      </p:pic>
      <p:pic>
        <p:nvPicPr>
          <p:cNvPr id="57353" name="Picture 7" descr="up"/>
          <p:cNvPicPr>
            <a:picLocks noChangeAspect="1" noChangeArrowheads="1"/>
          </p:cNvPicPr>
          <p:nvPr/>
        </p:nvPicPr>
        <p:blipFill>
          <a:blip r:embed="rId3"/>
          <a:srcRect/>
          <a:stretch>
            <a:fillRect/>
          </a:stretch>
        </p:blipFill>
        <p:spPr bwMode="auto">
          <a:xfrm>
            <a:off x="2365375" y="1981200"/>
            <a:ext cx="66675" cy="66675"/>
          </a:xfrm>
          <a:prstGeom prst="rect">
            <a:avLst/>
          </a:prstGeom>
          <a:noFill/>
          <a:ln w="9525">
            <a:noFill/>
            <a:miter lim="800000"/>
            <a:headEnd/>
            <a:tailEnd/>
          </a:ln>
        </p:spPr>
      </p:pic>
      <p:sp>
        <p:nvSpPr>
          <p:cNvPr id="12" name="TextBox 11"/>
          <p:cNvSpPr txBox="1">
            <a:spLocks noChangeArrowheads="1"/>
          </p:cNvSpPr>
          <p:nvPr/>
        </p:nvSpPr>
        <p:spPr bwMode="auto">
          <a:xfrm>
            <a:off x="285750" y="1000125"/>
            <a:ext cx="8643938" cy="5632450"/>
          </a:xfrm>
          <a:prstGeom prst="rect">
            <a:avLst/>
          </a:prstGeom>
          <a:noFill/>
          <a:ln w="9525">
            <a:noFill/>
            <a:miter lim="800000"/>
            <a:headEnd/>
            <a:tailEnd/>
          </a:ln>
        </p:spPr>
        <p:txBody>
          <a:bodyPr>
            <a:spAutoFit/>
          </a:bodyPr>
          <a:lstStyle/>
          <a:p>
            <a:pPr marL="457200" indent="-457200" eaLnBrk="0" hangingPunct="0">
              <a:buFontTx/>
              <a:buAutoNum type="alphaUcPeriod"/>
            </a:pPr>
            <a:r>
              <a:rPr lang="en-US" b="1"/>
              <a:t>Ensuring good management:</a:t>
            </a:r>
          </a:p>
          <a:p>
            <a:pPr marL="457200" indent="-457200" eaLnBrk="0" hangingPunct="0">
              <a:buFontTx/>
              <a:buChar char="-"/>
            </a:pPr>
            <a:r>
              <a:rPr lang="en-US"/>
              <a:t>Have </a:t>
            </a:r>
            <a:r>
              <a:rPr lang="en-US" b="1"/>
              <a:t>resources</a:t>
            </a:r>
            <a:r>
              <a:rPr lang="en-US"/>
              <a:t> been allocated (time and money)?</a:t>
            </a:r>
          </a:p>
          <a:p>
            <a:pPr marL="457200" indent="-457200" eaLnBrk="0" hangingPunct="0">
              <a:buFontTx/>
              <a:buChar char="-"/>
            </a:pPr>
            <a:r>
              <a:rPr lang="en-US"/>
              <a:t>Are </a:t>
            </a:r>
            <a:r>
              <a:rPr lang="en-US" b="1"/>
              <a:t>professional communicators </a:t>
            </a:r>
            <a:r>
              <a:rPr lang="en-US"/>
              <a:t>involved?</a:t>
            </a:r>
          </a:p>
          <a:p>
            <a:pPr marL="457200" indent="-457200" eaLnBrk="0" hangingPunct="0">
              <a:buFontTx/>
              <a:buChar char="-"/>
            </a:pPr>
            <a:r>
              <a:rPr lang="en-US"/>
              <a:t>Is </a:t>
            </a:r>
            <a:r>
              <a:rPr lang="en-US" b="1"/>
              <a:t>continuity</a:t>
            </a:r>
            <a:r>
              <a:rPr lang="en-US"/>
              <a:t> ensured? </a:t>
            </a:r>
          </a:p>
          <a:p>
            <a:pPr marL="457200" indent="-457200" eaLnBrk="0" hangingPunct="0">
              <a:buFontTx/>
              <a:buChar char="-"/>
            </a:pPr>
            <a:endParaRPr lang="en-US"/>
          </a:p>
          <a:p>
            <a:pPr marL="457200" indent="-457200" eaLnBrk="0" hangingPunct="0"/>
            <a:r>
              <a:rPr lang="en-US" b="1"/>
              <a:t>B. Defining goals and objectives:</a:t>
            </a:r>
          </a:p>
          <a:p>
            <a:pPr marL="457200" indent="-457200" eaLnBrk="0" hangingPunct="0">
              <a:buFontTx/>
              <a:buChar char="-"/>
            </a:pPr>
            <a:r>
              <a:rPr lang="en-US"/>
              <a:t>Are there any </a:t>
            </a:r>
            <a:r>
              <a:rPr lang="en-US" b="1"/>
              <a:t>goals and objectives</a:t>
            </a:r>
            <a:r>
              <a:rPr lang="en-US"/>
              <a:t>?</a:t>
            </a:r>
          </a:p>
          <a:p>
            <a:pPr marL="457200" indent="-457200" eaLnBrk="0" hangingPunct="0">
              <a:buFontTx/>
              <a:buChar char="-"/>
            </a:pPr>
            <a:r>
              <a:rPr lang="en-US"/>
              <a:t>Are objectives and goals neither too </a:t>
            </a:r>
            <a:r>
              <a:rPr lang="en-US" b="1"/>
              <a:t>ambitious</a:t>
            </a:r>
            <a:r>
              <a:rPr lang="en-US"/>
              <a:t> not too </a:t>
            </a:r>
            <a:r>
              <a:rPr lang="en-US" b="1"/>
              <a:t>weak</a:t>
            </a:r>
            <a:r>
              <a:rPr lang="en-US"/>
              <a:t>?</a:t>
            </a:r>
          </a:p>
          <a:p>
            <a:pPr marL="457200" indent="-457200" eaLnBrk="0" hangingPunct="0"/>
            <a:endParaRPr lang="en-US"/>
          </a:p>
          <a:p>
            <a:pPr marL="457200" indent="-457200" eaLnBrk="0" hangingPunct="0"/>
            <a:r>
              <a:rPr lang="en-US" b="1"/>
              <a:t>C. Picking audience:</a:t>
            </a:r>
          </a:p>
          <a:p>
            <a:pPr marL="457200" indent="-457200" eaLnBrk="0" hangingPunct="0">
              <a:buFontTx/>
              <a:buChar char="-"/>
            </a:pPr>
            <a:r>
              <a:rPr lang="en-US"/>
              <a:t>Is </a:t>
            </a:r>
            <a:r>
              <a:rPr lang="en-US" b="1"/>
              <a:t>audience</a:t>
            </a:r>
            <a:r>
              <a:rPr lang="en-US"/>
              <a:t> well defined?</a:t>
            </a:r>
          </a:p>
          <a:p>
            <a:pPr marL="457200" indent="-457200" eaLnBrk="0" hangingPunct="0">
              <a:buFontTx/>
              <a:buChar char="-"/>
            </a:pPr>
            <a:r>
              <a:rPr lang="en-US"/>
              <a:t>Does the audience include all </a:t>
            </a:r>
            <a:r>
              <a:rPr lang="en-US" b="1"/>
              <a:t>relevant target groups</a:t>
            </a:r>
            <a:r>
              <a:rPr lang="en-US"/>
              <a:t>?</a:t>
            </a:r>
          </a:p>
          <a:p>
            <a:pPr marL="457200" indent="-457200" eaLnBrk="0" hangingPunct="0"/>
            <a:endParaRPr lang="en-US"/>
          </a:p>
          <a:p>
            <a:pPr marL="457200" indent="-457200" eaLnBrk="0" hangingPunct="0"/>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animEffect transition="in" filter="fade">
                                      <p:cBhvr>
                                        <p:cTn id="27" dur="500"/>
                                        <p:tgtEl>
                                          <p:spTgt spid="1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xEl>
                                              <p:pRg st="6" end="6"/>
                                            </p:txEl>
                                          </p:spTgt>
                                        </p:tgtEl>
                                        <p:attrNameLst>
                                          <p:attrName>style.visibility</p:attrName>
                                        </p:attrNameLst>
                                      </p:cBhvr>
                                      <p:to>
                                        <p:strVal val="visible"/>
                                      </p:to>
                                    </p:set>
                                    <p:animEffect transition="in" filter="fade">
                                      <p:cBhvr>
                                        <p:cTn id="32" dur="500"/>
                                        <p:tgtEl>
                                          <p:spTgt spid="1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xEl>
                                              <p:pRg st="7" end="7"/>
                                            </p:txEl>
                                          </p:spTgt>
                                        </p:tgtEl>
                                        <p:attrNameLst>
                                          <p:attrName>style.visibility</p:attrName>
                                        </p:attrNameLst>
                                      </p:cBhvr>
                                      <p:to>
                                        <p:strVal val="visible"/>
                                      </p:to>
                                    </p:set>
                                    <p:animEffect transition="in" filter="fade">
                                      <p:cBhvr>
                                        <p:cTn id="37" dur="500"/>
                                        <p:tgtEl>
                                          <p:spTgt spid="1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xEl>
                                              <p:pRg st="9" end="9"/>
                                            </p:txEl>
                                          </p:spTgt>
                                        </p:tgtEl>
                                        <p:attrNameLst>
                                          <p:attrName>style.visibility</p:attrName>
                                        </p:attrNameLst>
                                      </p:cBhvr>
                                      <p:to>
                                        <p:strVal val="visible"/>
                                      </p:to>
                                    </p:set>
                                    <p:animEffect transition="in" filter="fade">
                                      <p:cBhvr>
                                        <p:cTn id="42" dur="500"/>
                                        <p:tgtEl>
                                          <p:spTgt spid="12">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xEl>
                                              <p:pRg st="10" end="10"/>
                                            </p:txEl>
                                          </p:spTgt>
                                        </p:tgtEl>
                                        <p:attrNameLst>
                                          <p:attrName>style.visibility</p:attrName>
                                        </p:attrNameLst>
                                      </p:cBhvr>
                                      <p:to>
                                        <p:strVal val="visible"/>
                                      </p:to>
                                    </p:set>
                                    <p:animEffect transition="in" filter="fade">
                                      <p:cBhvr>
                                        <p:cTn id="47" dur="500"/>
                                        <p:tgtEl>
                                          <p:spTgt spid="12">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xEl>
                                              <p:pRg st="11" end="11"/>
                                            </p:txEl>
                                          </p:spTgt>
                                        </p:tgtEl>
                                        <p:attrNameLst>
                                          <p:attrName>style.visibility</p:attrName>
                                        </p:attrNameLst>
                                      </p:cBhvr>
                                      <p:to>
                                        <p:strVal val="visible"/>
                                      </p:to>
                                    </p:set>
                                    <p:animEffect transition="in" filter="fade">
                                      <p:cBhvr>
                                        <p:cTn id="52" dur="500"/>
                                        <p:tgtEl>
                                          <p:spTgt spid="1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bwMode="auto">
          <a:xfrm>
            <a:off x="0" y="0"/>
            <a:ext cx="9144000" cy="765175"/>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eaLnBrk="0" hangingPunct="0">
              <a:defRPr/>
            </a:pPr>
            <a:endParaRPr lang="it-IT">
              <a:solidFill>
                <a:srgbClr val="BFBFBF"/>
              </a:solidFill>
              <a:latin typeface="Arial" pitchFamily="-112" charset="0"/>
              <a:ea typeface="ＭＳ Ｐゴシック" pitchFamily="-112" charset="-128"/>
              <a:cs typeface="ＭＳ Ｐゴシック" pitchFamily="-112" charset="-128"/>
            </a:endParaRPr>
          </a:p>
        </p:txBody>
      </p:sp>
      <p:sp>
        <p:nvSpPr>
          <p:cNvPr id="8" name="CasellaDiTesto 7"/>
          <p:cNvSpPr txBox="1"/>
          <p:nvPr/>
        </p:nvSpPr>
        <p:spPr>
          <a:xfrm>
            <a:off x="449263" y="188913"/>
            <a:ext cx="8245475" cy="584200"/>
          </a:xfrm>
          <a:prstGeom prst="rect">
            <a:avLst/>
          </a:prstGeom>
          <a:noFill/>
        </p:spPr>
        <p:txBody>
          <a:bodyPr>
            <a:spAutoFit/>
          </a:bodyPr>
          <a:lstStyle/>
          <a:p>
            <a:pPr algn="ctr" eaLnBrk="0" hangingPunct="0">
              <a:defRPr/>
            </a:pPr>
            <a:r>
              <a:rPr lang="it-IT" sz="3200" b="1" dirty="0">
                <a:solidFill>
                  <a:schemeClr val="accent2">
                    <a:lumMod val="75000"/>
                  </a:schemeClr>
                </a:solidFill>
                <a:latin typeface="Arial Narrow" pitchFamily="34" charset="0"/>
                <a:cs typeface="+mn-cs"/>
              </a:rPr>
              <a:t>How to build a communication strategy? </a:t>
            </a:r>
          </a:p>
        </p:txBody>
      </p:sp>
      <p:sp>
        <p:nvSpPr>
          <p:cNvPr id="2" name="Rectangle 1"/>
          <p:cNvSpPr/>
          <p:nvPr/>
        </p:nvSpPr>
        <p:spPr>
          <a:xfrm>
            <a:off x="179388" y="779463"/>
            <a:ext cx="8785225" cy="5140325"/>
          </a:xfrm>
          <a:prstGeom prst="rect">
            <a:avLst/>
          </a:prstGeom>
        </p:spPr>
        <p:txBody>
          <a:bodyPr>
            <a:spAutoFit/>
          </a:bodyPr>
          <a:lstStyle/>
          <a:p>
            <a:pPr marL="457200" indent="-457200" eaLnBrk="0" hangingPunct="0">
              <a:buFontTx/>
              <a:buChar char="-"/>
              <a:defRPr/>
            </a:pPr>
            <a:endParaRPr lang="en-US" dirty="0">
              <a:latin typeface="Arial" pitchFamily="34" charset="0"/>
              <a:cs typeface="+mn-cs"/>
            </a:endParaRPr>
          </a:p>
          <a:p>
            <a:pPr marL="457200" indent="-457200" eaLnBrk="0" hangingPunct="0">
              <a:defRPr/>
            </a:pPr>
            <a:r>
              <a:rPr lang="en-US" b="1" dirty="0">
                <a:latin typeface="Arial" pitchFamily="34" charset="0"/>
                <a:cs typeface="+mn-cs"/>
              </a:rPr>
              <a:t>D. Choose your message</a:t>
            </a:r>
          </a:p>
          <a:p>
            <a:pPr marL="457200" indent="-457200" eaLnBrk="0" hangingPunct="0">
              <a:buFontTx/>
              <a:buChar char="-"/>
              <a:defRPr/>
            </a:pPr>
            <a:r>
              <a:rPr lang="en-US" dirty="0">
                <a:latin typeface="Arial" pitchFamily="34" charset="0"/>
                <a:cs typeface="+mn-cs"/>
              </a:rPr>
              <a:t>Is it </a:t>
            </a:r>
            <a:r>
              <a:rPr lang="en-US" b="1" dirty="0">
                <a:latin typeface="Arial" pitchFamily="34" charset="0"/>
                <a:cs typeface="+mn-cs"/>
              </a:rPr>
              <a:t>news</a:t>
            </a:r>
            <a:r>
              <a:rPr lang="en-US" dirty="0">
                <a:latin typeface="Arial" pitchFamily="34" charset="0"/>
                <a:cs typeface="+mn-cs"/>
              </a:rPr>
              <a:t>?</a:t>
            </a:r>
          </a:p>
          <a:p>
            <a:pPr marL="457200" indent="-457200" eaLnBrk="0" hangingPunct="0">
              <a:buFontTx/>
              <a:buChar char="-"/>
              <a:defRPr/>
            </a:pPr>
            <a:r>
              <a:rPr lang="en-US" dirty="0">
                <a:latin typeface="Arial" pitchFamily="34" charset="0"/>
                <a:cs typeface="+mn-cs"/>
              </a:rPr>
              <a:t>Are you connecting to what your </a:t>
            </a:r>
            <a:r>
              <a:rPr lang="en-US" b="1" dirty="0">
                <a:latin typeface="Arial" pitchFamily="34" charset="0"/>
                <a:cs typeface="+mn-cs"/>
              </a:rPr>
              <a:t>audience wants to know</a:t>
            </a:r>
            <a:r>
              <a:rPr lang="en-US" dirty="0">
                <a:latin typeface="Arial" pitchFamily="34" charset="0"/>
                <a:cs typeface="+mn-cs"/>
              </a:rPr>
              <a:t>?</a:t>
            </a:r>
          </a:p>
          <a:p>
            <a:pPr marL="457200" indent="-457200" eaLnBrk="0" hangingPunct="0">
              <a:buFontTx/>
              <a:buChar char="-"/>
              <a:defRPr/>
            </a:pPr>
            <a:r>
              <a:rPr lang="en-US" dirty="0">
                <a:latin typeface="Arial" pitchFamily="34" charset="0"/>
                <a:cs typeface="+mn-cs"/>
              </a:rPr>
              <a:t>Are you connecting to your own </a:t>
            </a:r>
            <a:r>
              <a:rPr lang="en-US" b="1" dirty="0">
                <a:latin typeface="Arial" pitchFamily="34" charset="0"/>
                <a:cs typeface="+mn-cs"/>
              </a:rPr>
              <a:t>communication objectives</a:t>
            </a:r>
            <a:r>
              <a:rPr lang="en-US" dirty="0">
                <a:latin typeface="Arial" pitchFamily="34" charset="0"/>
                <a:cs typeface="+mn-cs"/>
              </a:rPr>
              <a:t>?</a:t>
            </a:r>
          </a:p>
          <a:p>
            <a:pPr marL="457200" indent="-457200" eaLnBrk="0" hangingPunct="0">
              <a:defRPr/>
            </a:pPr>
            <a:endParaRPr lang="en-US" dirty="0">
              <a:latin typeface="Arial" pitchFamily="34" charset="0"/>
              <a:cs typeface="+mn-cs"/>
            </a:endParaRPr>
          </a:p>
          <a:p>
            <a:pPr marL="457200" indent="-457200" eaLnBrk="0" hangingPunct="0">
              <a:defRPr/>
            </a:pPr>
            <a:r>
              <a:rPr lang="en-US" b="1" dirty="0">
                <a:latin typeface="Arial" pitchFamily="34" charset="0"/>
                <a:cs typeface="+mn-cs"/>
              </a:rPr>
              <a:t>E. Using the right medium and means</a:t>
            </a:r>
          </a:p>
          <a:p>
            <a:pPr marL="457200" indent="-457200" eaLnBrk="0" hangingPunct="0">
              <a:buFontTx/>
              <a:buChar char="-"/>
              <a:defRPr/>
            </a:pPr>
            <a:r>
              <a:rPr lang="en-US" dirty="0">
                <a:latin typeface="Arial" pitchFamily="34" charset="0"/>
                <a:cs typeface="+mn-cs"/>
              </a:rPr>
              <a:t>Do they </a:t>
            </a:r>
            <a:r>
              <a:rPr lang="en-US" b="1" dirty="0">
                <a:latin typeface="Arial" pitchFamily="34" charset="0"/>
                <a:cs typeface="+mn-cs"/>
              </a:rPr>
              <a:t>reach the audience</a:t>
            </a:r>
            <a:r>
              <a:rPr lang="en-US" dirty="0">
                <a:latin typeface="Arial" pitchFamily="34" charset="0"/>
                <a:cs typeface="+mn-cs"/>
              </a:rPr>
              <a:t>? </a:t>
            </a:r>
          </a:p>
          <a:p>
            <a:pPr marL="457200" indent="-457200" eaLnBrk="0" hangingPunct="0">
              <a:buFontTx/>
              <a:buChar char="-"/>
              <a:defRPr/>
            </a:pPr>
            <a:r>
              <a:rPr lang="en-US" dirty="0">
                <a:latin typeface="Arial" pitchFamily="34" charset="0"/>
                <a:cs typeface="+mn-cs"/>
              </a:rPr>
              <a:t>Do they go </a:t>
            </a:r>
            <a:r>
              <a:rPr lang="en-US" b="1" dirty="0">
                <a:latin typeface="Arial" pitchFamily="34" charset="0"/>
                <a:cs typeface="+mn-cs"/>
              </a:rPr>
              <a:t>beyond the obvious</a:t>
            </a:r>
            <a:r>
              <a:rPr lang="en-US" dirty="0">
                <a:latin typeface="Arial" pitchFamily="34" charset="0"/>
                <a:cs typeface="+mn-cs"/>
              </a:rPr>
              <a:t>?</a:t>
            </a:r>
          </a:p>
          <a:p>
            <a:pPr marL="457200" indent="-457200" eaLnBrk="0" hangingPunct="0">
              <a:defRPr/>
            </a:pPr>
            <a:endParaRPr lang="en-US" dirty="0">
              <a:latin typeface="Arial" pitchFamily="34" charset="0"/>
              <a:cs typeface="+mn-cs"/>
            </a:endParaRPr>
          </a:p>
          <a:p>
            <a:pPr marL="457200" indent="-457200" eaLnBrk="0" hangingPunct="0">
              <a:defRPr/>
            </a:pPr>
            <a:r>
              <a:rPr lang="en-US" b="1" dirty="0">
                <a:latin typeface="Arial" pitchFamily="34" charset="0"/>
                <a:cs typeface="+mn-cs"/>
              </a:rPr>
              <a:t>F. Evaluating your efforts</a:t>
            </a:r>
          </a:p>
          <a:p>
            <a:pPr marL="457200" indent="-457200" eaLnBrk="0" hangingPunct="0">
              <a:defRPr/>
            </a:pPr>
            <a:r>
              <a:rPr lang="en-US" dirty="0">
                <a:latin typeface="Arial" pitchFamily="34" charset="0"/>
                <a:cs typeface="+mn-cs"/>
              </a:rPr>
              <a:t>- Have goals and objectives been reached?</a:t>
            </a:r>
          </a:p>
          <a:p>
            <a:pPr algn="ctr" eaLnBrk="0" hangingPunct="0">
              <a:defRPr/>
            </a:pPr>
            <a:endParaRPr lang="en-US" sz="1600" dirty="0">
              <a:latin typeface="Arial" pitchFamily="34" charset="0"/>
              <a:cs typeface="+mn-cs"/>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fade">
                                      <p:cBhvr>
                                        <p:cTn id="32" dur="5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fade">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fade">
                                      <p:cBhvr>
                                        <p:cTn id="42" dur="500"/>
                                        <p:tgtEl>
                                          <p:spTgt spid="2">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fade">
                                      <p:cBhvr>
                                        <p:cTn id="47"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63490" name="CasellaDiTesto 7"/>
          <p:cNvSpPr txBox="1">
            <a:spLocks noChangeArrowheads="1"/>
          </p:cNvSpPr>
          <p:nvPr/>
        </p:nvSpPr>
        <p:spPr bwMode="auto">
          <a:xfrm>
            <a:off x="468313" y="188913"/>
            <a:ext cx="8245475" cy="579437"/>
          </a:xfrm>
          <a:prstGeom prst="rect">
            <a:avLst/>
          </a:prstGeom>
          <a:noFill/>
          <a:ln w="9525">
            <a:noFill/>
            <a:miter lim="800000"/>
            <a:headEnd/>
            <a:tailEnd/>
          </a:ln>
        </p:spPr>
        <p:txBody>
          <a:bodyPr>
            <a:spAutoFit/>
          </a:bodyPr>
          <a:lstStyle/>
          <a:p>
            <a:pPr algn="ctr" eaLnBrk="0" hangingPunct="0"/>
            <a:endParaRPr lang="it-IT" sz="3200" b="1">
              <a:solidFill>
                <a:srgbClr val="003366"/>
              </a:solidFill>
              <a:latin typeface="Century Gothic" pitchFamily="34" charset="0"/>
            </a:endParaRPr>
          </a:p>
        </p:txBody>
      </p:sp>
      <p:sp>
        <p:nvSpPr>
          <p:cNvPr id="63491" name="Text Box 13"/>
          <p:cNvSpPr txBox="1">
            <a:spLocks noChangeArrowheads="1"/>
          </p:cNvSpPr>
          <p:nvPr/>
        </p:nvSpPr>
        <p:spPr bwMode="auto">
          <a:xfrm>
            <a:off x="0" y="1557338"/>
            <a:ext cx="9144000" cy="457200"/>
          </a:xfrm>
          <a:prstGeom prst="rect">
            <a:avLst/>
          </a:prstGeom>
          <a:noFill/>
          <a:ln w="9525">
            <a:noFill/>
            <a:miter lim="800000"/>
            <a:headEnd/>
            <a:tailEnd/>
          </a:ln>
        </p:spPr>
        <p:txBody>
          <a:bodyPr>
            <a:spAutoFit/>
          </a:bodyPr>
          <a:lstStyle/>
          <a:p>
            <a:pPr>
              <a:spcBef>
                <a:spcPct val="50000"/>
              </a:spcBef>
            </a:pPr>
            <a:endParaRPr lang="it-IT"/>
          </a:p>
        </p:txBody>
      </p:sp>
      <p:pic>
        <p:nvPicPr>
          <p:cNvPr id="63492" name="Picture 7" descr="YOUnion_v0_5"/>
          <p:cNvPicPr>
            <a:picLocks noChangeAspect="1" noChangeArrowheads="1"/>
          </p:cNvPicPr>
          <p:nvPr/>
        </p:nvPicPr>
        <p:blipFill>
          <a:blip r:embed="rId3"/>
          <a:srcRect/>
          <a:stretch>
            <a:fillRect/>
          </a:stretch>
        </p:blipFill>
        <p:spPr bwMode="auto">
          <a:xfrm>
            <a:off x="1116013" y="188913"/>
            <a:ext cx="6911975" cy="1849437"/>
          </a:xfrm>
          <a:prstGeom prst="rect">
            <a:avLst/>
          </a:prstGeom>
          <a:noFill/>
          <a:ln w="9525">
            <a:noFill/>
            <a:miter lim="800000"/>
            <a:headEnd/>
            <a:tailEnd/>
          </a:ln>
        </p:spPr>
      </p:pic>
      <p:sp>
        <p:nvSpPr>
          <p:cNvPr id="63493" name="Text Box 7"/>
          <p:cNvSpPr txBox="1">
            <a:spLocks noChangeArrowheads="1"/>
          </p:cNvSpPr>
          <p:nvPr/>
        </p:nvSpPr>
        <p:spPr bwMode="auto">
          <a:xfrm>
            <a:off x="1116013" y="2852738"/>
            <a:ext cx="6697662" cy="3806825"/>
          </a:xfrm>
          <a:prstGeom prst="rect">
            <a:avLst/>
          </a:prstGeom>
          <a:noFill/>
          <a:ln w="9525">
            <a:noFill/>
            <a:miter lim="800000"/>
            <a:headEnd/>
            <a:tailEnd/>
          </a:ln>
        </p:spPr>
        <p:txBody>
          <a:bodyPr>
            <a:spAutoFit/>
          </a:bodyPr>
          <a:lstStyle/>
          <a:p>
            <a:pPr algn="ctr">
              <a:spcBef>
                <a:spcPct val="50000"/>
              </a:spcBef>
            </a:pPr>
            <a:r>
              <a:rPr lang="it-IT" sz="4000"/>
              <a:t>Thanks for your attention!</a:t>
            </a:r>
          </a:p>
          <a:p>
            <a:pPr algn="ctr">
              <a:spcBef>
                <a:spcPct val="50000"/>
              </a:spcBef>
            </a:pPr>
            <a:endParaRPr lang="it-IT" sz="4000"/>
          </a:p>
          <a:p>
            <a:pPr algn="ctr">
              <a:spcBef>
                <a:spcPct val="50000"/>
              </a:spcBef>
            </a:pPr>
            <a:r>
              <a:rPr lang="it-IT"/>
              <a:t>Francesca Fazio</a:t>
            </a:r>
          </a:p>
          <a:p>
            <a:pPr algn="ctr">
              <a:spcBef>
                <a:spcPct val="50000"/>
              </a:spcBef>
            </a:pPr>
            <a:r>
              <a:rPr lang="it-IT">
                <a:hlinkClick r:id="rId4"/>
              </a:rPr>
              <a:t>francesca.fazio@adapt.it</a:t>
            </a:r>
            <a:endParaRPr lang="it-IT"/>
          </a:p>
          <a:p>
            <a:pPr algn="ctr">
              <a:spcBef>
                <a:spcPct val="50000"/>
              </a:spcBef>
            </a:pPr>
            <a:r>
              <a:rPr lang="it-IT">
                <a:hlinkClick r:id="rId5"/>
              </a:rPr>
              <a:t>www.adapt.it/younion</a:t>
            </a:r>
            <a:endParaRPr lang="it-IT"/>
          </a:p>
          <a:p>
            <a:pPr algn="ctr">
              <a:spcBef>
                <a:spcPct val="50000"/>
              </a:spcBef>
            </a:pPr>
            <a:endParaRPr lang="it-IT"/>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General Context and Background</a:t>
            </a:r>
            <a:endParaRPr lang="it-IT" sz="2800">
              <a:solidFill>
                <a:srgbClr val="BFBFBF"/>
              </a:solidFill>
            </a:endParaRPr>
          </a:p>
        </p:txBody>
      </p:sp>
      <p:sp>
        <p:nvSpPr>
          <p:cNvPr id="19458"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19459" name="CasellaDiTesto 7"/>
          <p:cNvSpPr txBox="1">
            <a:spLocks noChangeArrowheads="1"/>
          </p:cNvSpPr>
          <p:nvPr/>
        </p:nvSpPr>
        <p:spPr bwMode="auto">
          <a:xfrm>
            <a:off x="468313" y="188913"/>
            <a:ext cx="8245475" cy="579437"/>
          </a:xfrm>
          <a:prstGeom prst="rect">
            <a:avLst/>
          </a:prstGeom>
          <a:noFill/>
          <a:ln w="9525">
            <a:noFill/>
            <a:miter lim="800000"/>
            <a:headEnd/>
            <a:tailEnd/>
          </a:ln>
        </p:spPr>
        <p:txBody>
          <a:bodyPr>
            <a:spAutoFit/>
          </a:bodyPr>
          <a:lstStyle/>
          <a:p>
            <a:pPr algn="ctr" eaLnBrk="0" hangingPunct="0"/>
            <a:endParaRPr lang="it-IT" sz="3200" b="1">
              <a:solidFill>
                <a:srgbClr val="003366"/>
              </a:solidFill>
              <a:latin typeface="Century Gothic" pitchFamily="34" charset="0"/>
            </a:endParaRPr>
          </a:p>
        </p:txBody>
      </p:sp>
      <p:sp>
        <p:nvSpPr>
          <p:cNvPr id="19460" name="Text Box 5"/>
          <p:cNvSpPr txBox="1">
            <a:spLocks noChangeArrowheads="1"/>
          </p:cNvSpPr>
          <p:nvPr/>
        </p:nvSpPr>
        <p:spPr bwMode="auto">
          <a:xfrm>
            <a:off x="0" y="836613"/>
            <a:ext cx="9144000" cy="5203825"/>
          </a:xfrm>
          <a:prstGeom prst="rect">
            <a:avLst/>
          </a:prstGeom>
          <a:noFill/>
          <a:ln w="9525">
            <a:noFill/>
            <a:miter lim="800000"/>
            <a:headEnd/>
            <a:tailEnd/>
          </a:ln>
        </p:spPr>
        <p:txBody>
          <a:bodyPr>
            <a:spAutoFit/>
          </a:bodyPr>
          <a:lstStyle/>
          <a:p>
            <a:pPr>
              <a:spcBef>
                <a:spcPct val="50000"/>
              </a:spcBef>
            </a:pPr>
            <a:r>
              <a:rPr lang="it-IT" b="1"/>
              <a:t>Trade unions are crucial to preserve the European  social model…</a:t>
            </a:r>
          </a:p>
          <a:p>
            <a:pPr>
              <a:spcBef>
                <a:spcPct val="50000"/>
              </a:spcBef>
            </a:pPr>
            <a:r>
              <a:rPr lang="it-IT" b="1"/>
              <a:t>…however, trade union density rates follow a downward trend since the 1980s, because of:</a:t>
            </a:r>
          </a:p>
          <a:p>
            <a:pPr>
              <a:spcBef>
                <a:spcPct val="50000"/>
              </a:spcBef>
              <a:buFontTx/>
              <a:buChar char="-"/>
            </a:pPr>
            <a:r>
              <a:rPr lang="it-IT" b="1"/>
              <a:t>The changing composition and increasing diversity of the workforce</a:t>
            </a:r>
          </a:p>
          <a:p>
            <a:pPr>
              <a:spcBef>
                <a:spcPct val="50000"/>
              </a:spcBef>
              <a:buFontTx/>
              <a:buChar char="-"/>
            </a:pPr>
            <a:r>
              <a:rPr lang="it-IT" b="1"/>
              <a:t> Growing shares of service employment</a:t>
            </a:r>
          </a:p>
          <a:p>
            <a:pPr>
              <a:spcBef>
                <a:spcPct val="50000"/>
              </a:spcBef>
              <a:buFontTx/>
              <a:buChar char="-"/>
            </a:pPr>
            <a:r>
              <a:rPr lang="it-IT" b="1"/>
              <a:t> Increasing shares of part-time and flexible types of empl.</a:t>
            </a:r>
          </a:p>
          <a:p>
            <a:pPr>
              <a:spcBef>
                <a:spcPct val="50000"/>
              </a:spcBef>
              <a:buFontTx/>
              <a:buChar char="-"/>
            </a:pPr>
            <a:r>
              <a:rPr lang="it-IT" b="1"/>
              <a:t> Declining trust in collective organisations</a:t>
            </a:r>
          </a:p>
          <a:p>
            <a:pPr>
              <a:spcBef>
                <a:spcPct val="50000"/>
              </a:spcBef>
            </a:pPr>
            <a:r>
              <a:rPr lang="it-IT" b="1"/>
              <a:t>-&gt; In the longer term, the role of trade unions is undermined by the slow but sure decline of membership</a:t>
            </a:r>
            <a:endParaRPr lang="it-IT"/>
          </a:p>
        </p:txBody>
      </p:sp>
      <p:sp>
        <p:nvSpPr>
          <p:cNvPr id="40966" name="Text Box 6"/>
          <p:cNvSpPr txBox="1">
            <a:spLocks noChangeArrowheads="1"/>
          </p:cNvSpPr>
          <p:nvPr/>
        </p:nvSpPr>
        <p:spPr bwMode="auto">
          <a:xfrm>
            <a:off x="1547813" y="3068638"/>
            <a:ext cx="7380287" cy="457200"/>
          </a:xfrm>
          <a:prstGeom prst="rect">
            <a:avLst/>
          </a:prstGeom>
          <a:noFill/>
          <a:ln w="9525">
            <a:noFill/>
            <a:miter lim="800000"/>
            <a:headEnd/>
            <a:tailEnd/>
          </a:ln>
          <a:effectLst/>
        </p:spPr>
        <p:txBody>
          <a:bodyPr>
            <a:spAutoFit/>
          </a:bodyPr>
          <a:lstStyle/>
          <a:p>
            <a:pPr>
              <a:spcBef>
                <a:spcPct val="50000"/>
              </a:spcBef>
              <a:defRPr/>
            </a:pPr>
            <a:r>
              <a:rPr lang="it-IT">
                <a:solidFill>
                  <a:srgbClr val="F90B17"/>
                </a:solidFill>
                <a:effectLst>
                  <a:outerShdw blurRad="38100" dist="38100" dir="2700000" algn="tl">
                    <a:srgbClr val="C0C0C0"/>
                  </a:outerShdw>
                </a:effectLst>
              </a:rPr>
              <a:t>-&gt; Small and decreasing share of young workers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General Context and Background</a:t>
            </a:r>
            <a:endParaRPr lang="it-IT" sz="2800">
              <a:solidFill>
                <a:srgbClr val="BFBFBF"/>
              </a:solidFill>
            </a:endParaRPr>
          </a:p>
        </p:txBody>
      </p:sp>
      <p:sp>
        <p:nvSpPr>
          <p:cNvPr id="21506"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21507" name="CasellaDiTesto 7"/>
          <p:cNvSpPr txBox="1">
            <a:spLocks noChangeArrowheads="1"/>
          </p:cNvSpPr>
          <p:nvPr/>
        </p:nvSpPr>
        <p:spPr bwMode="auto">
          <a:xfrm>
            <a:off x="468313" y="188913"/>
            <a:ext cx="8245475" cy="579437"/>
          </a:xfrm>
          <a:prstGeom prst="rect">
            <a:avLst/>
          </a:prstGeom>
          <a:noFill/>
          <a:ln w="9525">
            <a:noFill/>
            <a:miter lim="800000"/>
            <a:headEnd/>
            <a:tailEnd/>
          </a:ln>
        </p:spPr>
        <p:txBody>
          <a:bodyPr>
            <a:spAutoFit/>
          </a:bodyPr>
          <a:lstStyle/>
          <a:p>
            <a:pPr algn="ctr" eaLnBrk="0" hangingPunct="0"/>
            <a:endParaRPr lang="it-IT" sz="3200" b="1">
              <a:solidFill>
                <a:srgbClr val="003366"/>
              </a:solidFill>
              <a:latin typeface="Century Gothic" pitchFamily="34" charset="0"/>
            </a:endParaRPr>
          </a:p>
        </p:txBody>
      </p:sp>
      <p:sp>
        <p:nvSpPr>
          <p:cNvPr id="21508" name="Text Box 5"/>
          <p:cNvSpPr txBox="1">
            <a:spLocks noChangeArrowheads="1"/>
          </p:cNvSpPr>
          <p:nvPr/>
        </p:nvSpPr>
        <p:spPr bwMode="auto">
          <a:xfrm>
            <a:off x="0" y="692150"/>
            <a:ext cx="9144000" cy="457200"/>
          </a:xfrm>
          <a:prstGeom prst="rect">
            <a:avLst/>
          </a:prstGeom>
          <a:noFill/>
          <a:ln w="9525">
            <a:noFill/>
            <a:miter lim="800000"/>
            <a:headEnd/>
            <a:tailEnd/>
          </a:ln>
        </p:spPr>
        <p:txBody>
          <a:bodyPr>
            <a:spAutoFit/>
          </a:bodyPr>
          <a:lstStyle/>
          <a:p>
            <a:pPr algn="ctr">
              <a:spcBef>
                <a:spcPct val="50000"/>
              </a:spcBef>
            </a:pPr>
            <a:r>
              <a:rPr lang="it-IT" b="1"/>
              <a:t>Youth and trade unions: a troubled relationship?</a:t>
            </a:r>
          </a:p>
        </p:txBody>
      </p:sp>
      <p:sp>
        <p:nvSpPr>
          <p:cNvPr id="43014" name="Text Box 6"/>
          <p:cNvSpPr txBox="1">
            <a:spLocks noChangeArrowheads="1"/>
          </p:cNvSpPr>
          <p:nvPr/>
        </p:nvSpPr>
        <p:spPr bwMode="auto">
          <a:xfrm>
            <a:off x="250825" y="1341438"/>
            <a:ext cx="4211638" cy="4291012"/>
          </a:xfrm>
          <a:prstGeom prst="rect">
            <a:avLst/>
          </a:prstGeom>
          <a:noFill/>
          <a:ln w="9525">
            <a:noFill/>
            <a:miter lim="800000"/>
            <a:headEnd/>
            <a:tailEnd/>
          </a:ln>
          <a:effectLst/>
        </p:spPr>
        <p:txBody>
          <a:bodyPr>
            <a:spAutoFit/>
          </a:bodyPr>
          <a:lstStyle/>
          <a:p>
            <a:pPr algn="ctr">
              <a:spcBef>
                <a:spcPct val="50000"/>
              </a:spcBef>
              <a:defRPr/>
            </a:pPr>
            <a:r>
              <a:rPr lang="it-IT"/>
              <a:t>YOUTH</a:t>
            </a:r>
          </a:p>
          <a:p>
            <a:pPr>
              <a:spcBef>
                <a:spcPct val="50000"/>
              </a:spcBef>
              <a:buFontTx/>
              <a:buChar char="•"/>
              <a:defRPr/>
            </a:pPr>
            <a:r>
              <a:rPr lang="it-IT"/>
              <a:t> underrepresented in the public sector, concentrated in the private services</a:t>
            </a:r>
          </a:p>
          <a:p>
            <a:pPr>
              <a:spcBef>
                <a:spcPct val="50000"/>
              </a:spcBef>
              <a:buFontTx/>
              <a:buChar char="•"/>
              <a:defRPr/>
            </a:pPr>
            <a:r>
              <a:rPr lang="it-IT"/>
              <a:t> overrepresented among casual and unstable employment</a:t>
            </a:r>
          </a:p>
          <a:p>
            <a:pPr>
              <a:spcBef>
                <a:spcPct val="50000"/>
              </a:spcBef>
              <a:buFontTx/>
              <a:buChar char="•"/>
              <a:defRPr/>
            </a:pPr>
            <a:r>
              <a:rPr lang="it-IT"/>
              <a:t> out of the labour market (student, unemployed, inactive, neet…)</a:t>
            </a:r>
            <a:endParaRPr lang="it-IT" b="1">
              <a:effectLst>
                <a:outerShdw blurRad="38100" dist="38100" dir="2700000" algn="tl">
                  <a:srgbClr val="C0C0C0"/>
                </a:outerShdw>
              </a:effectLst>
            </a:endParaRPr>
          </a:p>
        </p:txBody>
      </p:sp>
      <p:sp>
        <p:nvSpPr>
          <p:cNvPr id="21510" name="Text Box 7"/>
          <p:cNvSpPr txBox="1">
            <a:spLocks noChangeArrowheads="1"/>
          </p:cNvSpPr>
          <p:nvPr/>
        </p:nvSpPr>
        <p:spPr bwMode="auto">
          <a:xfrm>
            <a:off x="4500563" y="1341438"/>
            <a:ext cx="4356100" cy="4473575"/>
          </a:xfrm>
          <a:prstGeom prst="rect">
            <a:avLst/>
          </a:prstGeom>
          <a:noFill/>
          <a:ln w="9525">
            <a:noFill/>
            <a:miter lim="800000"/>
            <a:headEnd/>
            <a:tailEnd/>
          </a:ln>
        </p:spPr>
        <p:txBody>
          <a:bodyPr>
            <a:spAutoFit/>
          </a:bodyPr>
          <a:lstStyle/>
          <a:p>
            <a:pPr algn="ctr"/>
            <a:r>
              <a:rPr lang="it-IT"/>
              <a:t>UNIONS</a:t>
            </a:r>
          </a:p>
          <a:p>
            <a:pPr algn="ctr"/>
            <a:endParaRPr lang="it-IT"/>
          </a:p>
          <a:p>
            <a:pPr>
              <a:buFontTx/>
              <a:buChar char="•"/>
            </a:pPr>
            <a:r>
              <a:rPr lang="it-IT"/>
              <a:t> Insufficient/inadequate initiatives toward youth</a:t>
            </a:r>
          </a:p>
          <a:p>
            <a:pPr>
              <a:buFontTx/>
              <a:buChar char="•"/>
            </a:pPr>
            <a:endParaRPr lang="it-IT"/>
          </a:p>
          <a:p>
            <a:pPr>
              <a:buFontTx/>
              <a:buChar char="•"/>
            </a:pPr>
            <a:r>
              <a:rPr lang="it-IT"/>
              <a:t> Young members do not have sufficient influence </a:t>
            </a:r>
          </a:p>
          <a:p>
            <a:pPr>
              <a:buFontTx/>
              <a:buChar char="•"/>
            </a:pPr>
            <a:endParaRPr lang="it-IT"/>
          </a:p>
          <a:p>
            <a:pPr>
              <a:buFontTx/>
              <a:buChar char="•"/>
            </a:pPr>
            <a:r>
              <a:rPr lang="it-IT"/>
              <a:t>Different communication strategies and codes</a:t>
            </a:r>
          </a:p>
          <a:p>
            <a:pPr>
              <a:buFontTx/>
              <a:buChar char="•"/>
            </a:pPr>
            <a:endParaRPr lang="it-IT"/>
          </a:p>
          <a:p>
            <a:pPr algn="ctr"/>
            <a:r>
              <a:rPr lang="it-IT"/>
              <a:t> </a:t>
            </a:r>
          </a:p>
        </p:txBody>
      </p:sp>
      <p:sp>
        <p:nvSpPr>
          <p:cNvPr id="22536" name="Rectangle 8"/>
          <p:cNvSpPr>
            <a:spLocks noChangeArrowheads="1"/>
          </p:cNvSpPr>
          <p:nvPr/>
        </p:nvSpPr>
        <p:spPr bwMode="auto">
          <a:xfrm>
            <a:off x="0" y="5876925"/>
            <a:ext cx="9144000" cy="822325"/>
          </a:xfrm>
          <a:prstGeom prst="rect">
            <a:avLst/>
          </a:prstGeom>
          <a:noFill/>
          <a:ln w="9525">
            <a:noFill/>
            <a:miter lim="800000"/>
            <a:headEnd/>
            <a:tailEnd/>
          </a:ln>
          <a:effectLst/>
        </p:spPr>
        <p:txBody>
          <a:bodyPr>
            <a:spAutoFit/>
          </a:bodyPr>
          <a:lstStyle/>
          <a:p>
            <a:pPr algn="ctr">
              <a:spcBef>
                <a:spcPct val="50000"/>
              </a:spcBef>
              <a:defRPr/>
            </a:pPr>
            <a:r>
              <a:rPr lang="it-IT" b="1">
                <a:effectLst>
                  <a:outerShdw blurRad="38100" dist="38100" dir="2700000" algn="tl">
                    <a:srgbClr val="C0C0C0"/>
                  </a:outerShdw>
                </a:effectLst>
              </a:rPr>
              <a:t>Youth and Unions are distant due to structural, communicative and strategic factors.</a:t>
            </a:r>
            <a:endParaRPr lang="it-IT"/>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General Context and Background</a:t>
            </a:r>
            <a:endParaRPr lang="it-IT" sz="2800">
              <a:solidFill>
                <a:srgbClr val="BFBFBF"/>
              </a:solidFill>
            </a:endParaRPr>
          </a:p>
        </p:txBody>
      </p:sp>
      <p:sp>
        <p:nvSpPr>
          <p:cNvPr id="23554"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23555" name="CasellaDiTesto 7"/>
          <p:cNvSpPr txBox="1">
            <a:spLocks noChangeArrowheads="1"/>
          </p:cNvSpPr>
          <p:nvPr/>
        </p:nvSpPr>
        <p:spPr bwMode="auto">
          <a:xfrm>
            <a:off x="468313" y="188913"/>
            <a:ext cx="8245475" cy="579437"/>
          </a:xfrm>
          <a:prstGeom prst="rect">
            <a:avLst/>
          </a:prstGeom>
          <a:noFill/>
          <a:ln w="9525">
            <a:noFill/>
            <a:miter lim="800000"/>
            <a:headEnd/>
            <a:tailEnd/>
          </a:ln>
        </p:spPr>
        <p:txBody>
          <a:bodyPr>
            <a:spAutoFit/>
          </a:bodyPr>
          <a:lstStyle/>
          <a:p>
            <a:pPr algn="ctr" eaLnBrk="0" hangingPunct="0"/>
            <a:endParaRPr lang="it-IT" sz="3200" b="1">
              <a:solidFill>
                <a:srgbClr val="003366"/>
              </a:solidFill>
              <a:latin typeface="Century Gothic" pitchFamily="34" charset="0"/>
            </a:endParaRPr>
          </a:p>
        </p:txBody>
      </p:sp>
      <p:sp>
        <p:nvSpPr>
          <p:cNvPr id="23556" name="Text Box 5"/>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23557" name="Text Box 7"/>
          <p:cNvSpPr txBox="1">
            <a:spLocks noChangeArrowheads="1"/>
          </p:cNvSpPr>
          <p:nvPr/>
        </p:nvSpPr>
        <p:spPr bwMode="auto">
          <a:xfrm>
            <a:off x="4787900" y="1844675"/>
            <a:ext cx="4572000" cy="3925888"/>
          </a:xfrm>
          <a:prstGeom prst="rect">
            <a:avLst/>
          </a:prstGeom>
          <a:noFill/>
          <a:ln w="9525">
            <a:noFill/>
            <a:miter lim="800000"/>
            <a:headEnd/>
            <a:tailEnd/>
          </a:ln>
        </p:spPr>
        <p:txBody>
          <a:bodyPr>
            <a:spAutoFit/>
          </a:bodyPr>
          <a:lstStyle/>
          <a:p>
            <a:pPr algn="ctr">
              <a:spcBef>
                <a:spcPct val="50000"/>
              </a:spcBef>
            </a:pPr>
            <a:r>
              <a:rPr lang="it-IT" b="1"/>
              <a:t>UNIONS</a:t>
            </a:r>
          </a:p>
          <a:p>
            <a:pPr>
              <a:spcBef>
                <a:spcPct val="50000"/>
              </a:spcBef>
              <a:buFontTx/>
              <a:buChar char="•"/>
            </a:pPr>
            <a:r>
              <a:rPr lang="it-IT"/>
              <a:t>They need young members to strenghten their long run position</a:t>
            </a:r>
          </a:p>
          <a:p>
            <a:pPr>
              <a:spcBef>
                <a:spcPct val="50000"/>
              </a:spcBef>
              <a:buFontTx/>
              <a:buChar char="•"/>
            </a:pPr>
            <a:r>
              <a:rPr lang="it-IT"/>
              <a:t>Without new, young workers they see their bargaining position erode</a:t>
            </a:r>
          </a:p>
          <a:p>
            <a:pPr>
              <a:spcBef>
                <a:spcPct val="50000"/>
              </a:spcBef>
              <a:buFontTx/>
              <a:buChar char="•"/>
            </a:pPr>
            <a:r>
              <a:rPr lang="it-IT"/>
              <a:t>The European Social Model risks to undermine</a:t>
            </a:r>
          </a:p>
        </p:txBody>
      </p:sp>
      <p:sp>
        <p:nvSpPr>
          <p:cNvPr id="23558" name="Text Box 8"/>
          <p:cNvSpPr txBox="1">
            <a:spLocks noChangeArrowheads="1"/>
          </p:cNvSpPr>
          <p:nvPr/>
        </p:nvSpPr>
        <p:spPr bwMode="auto">
          <a:xfrm>
            <a:off x="0" y="1916113"/>
            <a:ext cx="4284663" cy="3925887"/>
          </a:xfrm>
          <a:prstGeom prst="rect">
            <a:avLst/>
          </a:prstGeom>
          <a:noFill/>
          <a:ln w="9525">
            <a:noFill/>
            <a:miter lim="800000"/>
            <a:headEnd/>
            <a:tailEnd/>
          </a:ln>
        </p:spPr>
        <p:txBody>
          <a:bodyPr>
            <a:spAutoFit/>
          </a:bodyPr>
          <a:lstStyle/>
          <a:p>
            <a:pPr algn="ctr">
              <a:spcBef>
                <a:spcPct val="50000"/>
              </a:spcBef>
            </a:pPr>
            <a:r>
              <a:rPr lang="it-IT" b="1"/>
              <a:t>YOUTH</a:t>
            </a:r>
          </a:p>
          <a:p>
            <a:pPr>
              <a:spcBef>
                <a:spcPct val="50000"/>
              </a:spcBef>
              <a:buFontTx/>
              <a:buChar char="•"/>
            </a:pPr>
            <a:r>
              <a:rPr lang="it-IT"/>
              <a:t>They need trade unions to improve employment conditions</a:t>
            </a:r>
          </a:p>
          <a:p>
            <a:pPr>
              <a:spcBef>
                <a:spcPct val="50000"/>
              </a:spcBef>
              <a:buFontTx/>
              <a:buChar char="•"/>
            </a:pPr>
            <a:r>
              <a:rPr lang="it-IT"/>
              <a:t>They need trade unions to increase their representation</a:t>
            </a:r>
          </a:p>
          <a:p>
            <a:pPr>
              <a:spcBef>
                <a:spcPct val="50000"/>
              </a:spcBef>
              <a:buFontTx/>
              <a:buChar char="•"/>
            </a:pPr>
            <a:r>
              <a:rPr lang="it-IT"/>
              <a:t>They might have an “unsatisfied demand for unionism”</a:t>
            </a:r>
          </a:p>
        </p:txBody>
      </p:sp>
      <p:sp>
        <p:nvSpPr>
          <p:cNvPr id="45065" name="Text Box 9"/>
          <p:cNvSpPr txBox="1">
            <a:spLocks noChangeArrowheads="1"/>
          </p:cNvSpPr>
          <p:nvPr/>
        </p:nvSpPr>
        <p:spPr bwMode="auto">
          <a:xfrm>
            <a:off x="3956050" y="692150"/>
            <a:ext cx="733425" cy="6480175"/>
          </a:xfrm>
          <a:prstGeom prst="rect">
            <a:avLst/>
          </a:prstGeom>
          <a:noFill/>
          <a:ln w="9525">
            <a:noFill/>
            <a:miter lim="800000"/>
            <a:headEnd/>
            <a:tailEnd/>
          </a:ln>
          <a:effectLst/>
        </p:spPr>
        <p:txBody>
          <a:bodyPr vert="eaVert">
            <a:spAutoFit/>
          </a:bodyPr>
          <a:lstStyle/>
          <a:p>
            <a:pPr algn="ctr">
              <a:spcBef>
                <a:spcPct val="50000"/>
              </a:spcBef>
              <a:defRPr/>
            </a:pPr>
            <a:r>
              <a:rPr lang="it-IT" sz="3600" b="1">
                <a:solidFill>
                  <a:srgbClr val="F90B17"/>
                </a:solidFill>
                <a:effectLst>
                  <a:outerShdw blurRad="38100" dist="38100" dir="2700000" algn="tl">
                    <a:srgbClr val="C0C0C0"/>
                  </a:outerShdw>
                </a:effectLst>
              </a:rPr>
              <a:t>YOUnion</a:t>
            </a:r>
          </a:p>
        </p:txBody>
      </p:sp>
      <p:sp>
        <p:nvSpPr>
          <p:cNvPr id="23560" name="Text Box 5"/>
          <p:cNvSpPr txBox="1">
            <a:spLocks noChangeArrowheads="1"/>
          </p:cNvSpPr>
          <p:nvPr/>
        </p:nvSpPr>
        <p:spPr bwMode="auto">
          <a:xfrm>
            <a:off x="0" y="908050"/>
            <a:ext cx="9144000" cy="457200"/>
          </a:xfrm>
          <a:prstGeom prst="rect">
            <a:avLst/>
          </a:prstGeom>
          <a:noFill/>
          <a:ln w="9525">
            <a:noFill/>
            <a:miter lim="800000"/>
            <a:headEnd/>
            <a:tailEnd/>
          </a:ln>
        </p:spPr>
        <p:txBody>
          <a:bodyPr>
            <a:spAutoFit/>
          </a:bodyPr>
          <a:lstStyle/>
          <a:p>
            <a:pPr algn="ctr">
              <a:spcBef>
                <a:spcPct val="50000"/>
              </a:spcBef>
            </a:pPr>
            <a:r>
              <a:rPr lang="it-IT" b="1"/>
              <a:t>Youth and trade unions: really distant interests?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Objectives</a:t>
            </a:r>
            <a:endParaRPr lang="it-IT" sz="2800">
              <a:solidFill>
                <a:srgbClr val="BFBFBF"/>
              </a:solidFill>
            </a:endParaRPr>
          </a:p>
        </p:txBody>
      </p:sp>
      <p:sp>
        <p:nvSpPr>
          <p:cNvPr id="25602"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25603" name="CasellaDiTesto 7"/>
          <p:cNvSpPr txBox="1">
            <a:spLocks noChangeArrowheads="1"/>
          </p:cNvSpPr>
          <p:nvPr/>
        </p:nvSpPr>
        <p:spPr bwMode="auto">
          <a:xfrm>
            <a:off x="468313" y="188913"/>
            <a:ext cx="8245475" cy="579437"/>
          </a:xfrm>
          <a:prstGeom prst="rect">
            <a:avLst/>
          </a:prstGeom>
          <a:noFill/>
          <a:ln w="9525">
            <a:noFill/>
            <a:miter lim="800000"/>
            <a:headEnd/>
            <a:tailEnd/>
          </a:ln>
        </p:spPr>
        <p:txBody>
          <a:bodyPr>
            <a:spAutoFit/>
          </a:bodyPr>
          <a:lstStyle/>
          <a:p>
            <a:pPr algn="ctr" eaLnBrk="0" hangingPunct="0"/>
            <a:endParaRPr lang="it-IT" sz="3200" b="1">
              <a:solidFill>
                <a:srgbClr val="003366"/>
              </a:solidFill>
              <a:latin typeface="Century Gothic" pitchFamily="34" charset="0"/>
            </a:endParaRPr>
          </a:p>
        </p:txBody>
      </p:sp>
      <p:sp>
        <p:nvSpPr>
          <p:cNvPr id="25604" name="Text Box 5"/>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25605" name="Text Box 10"/>
          <p:cNvSpPr txBox="1">
            <a:spLocks noChangeArrowheads="1"/>
          </p:cNvSpPr>
          <p:nvPr/>
        </p:nvSpPr>
        <p:spPr bwMode="auto">
          <a:xfrm>
            <a:off x="0" y="836613"/>
            <a:ext cx="8964613" cy="5751512"/>
          </a:xfrm>
          <a:prstGeom prst="rect">
            <a:avLst/>
          </a:prstGeom>
          <a:noFill/>
          <a:ln w="9525">
            <a:noFill/>
            <a:miter lim="800000"/>
            <a:headEnd/>
            <a:tailEnd/>
          </a:ln>
        </p:spPr>
        <p:txBody>
          <a:bodyPr>
            <a:spAutoFit/>
          </a:bodyPr>
          <a:lstStyle/>
          <a:p>
            <a:pPr algn="ctr">
              <a:spcBef>
                <a:spcPct val="50000"/>
              </a:spcBef>
            </a:pPr>
            <a:r>
              <a:rPr lang="it-IT"/>
              <a:t>GENERAL OBJECTIVES</a:t>
            </a:r>
          </a:p>
          <a:p>
            <a:pPr>
              <a:spcBef>
                <a:spcPct val="50000"/>
              </a:spcBef>
              <a:buFontTx/>
              <a:buChar char="•"/>
            </a:pPr>
            <a:r>
              <a:rPr lang="it-IT"/>
              <a:t> Bridge the gap between youth and trade unions</a:t>
            </a:r>
          </a:p>
          <a:p>
            <a:pPr>
              <a:spcBef>
                <a:spcPct val="50000"/>
              </a:spcBef>
              <a:buFontTx/>
              <a:buChar char="•"/>
            </a:pPr>
            <a:r>
              <a:rPr lang="it-IT"/>
              <a:t> Help to satisfy the youth “unsatisfied demand” for trade unions</a:t>
            </a:r>
          </a:p>
          <a:p>
            <a:pPr>
              <a:spcBef>
                <a:spcPct val="50000"/>
              </a:spcBef>
              <a:buFontTx/>
              <a:buChar char="•"/>
            </a:pPr>
            <a:r>
              <a:rPr lang="it-IT"/>
              <a:t> Help trade unions to organise, attract and represent youth</a:t>
            </a:r>
          </a:p>
          <a:p>
            <a:pPr>
              <a:spcBef>
                <a:spcPct val="50000"/>
              </a:spcBef>
              <a:buFontTx/>
              <a:buChar char="•"/>
            </a:pPr>
            <a:r>
              <a:rPr lang="it-IT"/>
              <a:t> Help removing the obstacles that prevent the full participation of youth in unions</a:t>
            </a:r>
          </a:p>
          <a:p>
            <a:pPr>
              <a:spcBef>
                <a:spcPct val="50000"/>
              </a:spcBef>
              <a:buFontTx/>
              <a:buChar char="•"/>
            </a:pPr>
            <a:r>
              <a:rPr lang="it-IT"/>
              <a:t> Contribute to the understanding  of why young people do not join unions and what can be done to change this situatuion</a:t>
            </a:r>
          </a:p>
          <a:p>
            <a:pPr>
              <a:spcBef>
                <a:spcPct val="50000"/>
              </a:spcBef>
              <a:buFontTx/>
              <a:buChar char="•"/>
            </a:pPr>
            <a:r>
              <a:rPr lang="it-IT"/>
              <a:t>What do young people want from unions and what can unions do to meet their needs.</a:t>
            </a:r>
          </a:p>
          <a:p>
            <a:pPr>
              <a:spcBef>
                <a:spcPct val="50000"/>
              </a:spcBef>
              <a:buFontTx/>
              <a:buChar char="•"/>
            </a:pPr>
            <a:endParaRPr lang="it-IT"/>
          </a:p>
          <a:p>
            <a:endParaRPr lang="it-IT"/>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Objectives</a:t>
            </a:r>
            <a:endParaRPr lang="it-IT" sz="2800">
              <a:solidFill>
                <a:srgbClr val="BFBFBF"/>
              </a:solidFill>
            </a:endParaRPr>
          </a:p>
        </p:txBody>
      </p:sp>
      <p:sp>
        <p:nvSpPr>
          <p:cNvPr id="27650"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27651" name="CasellaDiTesto 7"/>
          <p:cNvSpPr txBox="1">
            <a:spLocks noChangeArrowheads="1"/>
          </p:cNvSpPr>
          <p:nvPr/>
        </p:nvSpPr>
        <p:spPr bwMode="auto">
          <a:xfrm>
            <a:off x="468313" y="188913"/>
            <a:ext cx="8245475" cy="579437"/>
          </a:xfrm>
          <a:prstGeom prst="rect">
            <a:avLst/>
          </a:prstGeom>
          <a:noFill/>
          <a:ln w="9525">
            <a:noFill/>
            <a:miter lim="800000"/>
            <a:headEnd/>
            <a:tailEnd/>
          </a:ln>
        </p:spPr>
        <p:txBody>
          <a:bodyPr>
            <a:spAutoFit/>
          </a:bodyPr>
          <a:lstStyle/>
          <a:p>
            <a:pPr algn="ctr" eaLnBrk="0" hangingPunct="0"/>
            <a:endParaRPr lang="it-IT" sz="3200" b="1">
              <a:solidFill>
                <a:srgbClr val="003366"/>
              </a:solidFill>
              <a:latin typeface="Century Gothic" pitchFamily="34" charset="0"/>
            </a:endParaRPr>
          </a:p>
        </p:txBody>
      </p:sp>
      <p:sp>
        <p:nvSpPr>
          <p:cNvPr id="27652" name="Text Box 5"/>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27653" name="Text Box 6"/>
          <p:cNvSpPr txBox="1">
            <a:spLocks noChangeArrowheads="1"/>
          </p:cNvSpPr>
          <p:nvPr/>
        </p:nvSpPr>
        <p:spPr bwMode="auto">
          <a:xfrm>
            <a:off x="0" y="741363"/>
            <a:ext cx="8964613" cy="6116637"/>
          </a:xfrm>
          <a:prstGeom prst="rect">
            <a:avLst/>
          </a:prstGeom>
          <a:noFill/>
          <a:ln w="9525">
            <a:noFill/>
            <a:miter lim="800000"/>
            <a:headEnd/>
            <a:tailEnd/>
          </a:ln>
        </p:spPr>
        <p:txBody>
          <a:bodyPr>
            <a:spAutoFit/>
          </a:bodyPr>
          <a:lstStyle/>
          <a:p>
            <a:pPr algn="ctr">
              <a:spcBef>
                <a:spcPct val="50000"/>
              </a:spcBef>
            </a:pPr>
            <a:r>
              <a:rPr lang="it-IT"/>
              <a:t>SPECIFIC OJECTIVES</a:t>
            </a:r>
          </a:p>
          <a:p>
            <a:pPr algn="ctr">
              <a:spcBef>
                <a:spcPct val="50000"/>
              </a:spcBef>
            </a:pPr>
            <a:endParaRPr lang="it-IT"/>
          </a:p>
          <a:p>
            <a:r>
              <a:rPr lang="it-IT"/>
              <a:t> 1. to increase awareness: trade unions concerning youth and youth concerning trade unions;</a:t>
            </a:r>
          </a:p>
          <a:p>
            <a:endParaRPr lang="it-IT"/>
          </a:p>
          <a:p>
            <a:r>
              <a:rPr lang="it-IT"/>
              <a:t>2. to stress the effectiveness of trade unions’ activities aimed at increasing youth membership (communication, capacity to adapt to the changing nature of work and to new generations);</a:t>
            </a:r>
          </a:p>
          <a:p>
            <a:endParaRPr lang="it-IT"/>
          </a:p>
          <a:p>
            <a:r>
              <a:rPr lang="it-IT"/>
              <a:t>3. to stress the effectiveness of trade unions’ activities aimed at improving the position and future prospects of young people in the labour market (in particular weaker groups of young workers) through collective bargaining, social dialogue and co-ordination with employers, local/national governments and public/private employment services, as well as education and training institutions.</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Strategy</a:t>
            </a:r>
            <a:endParaRPr lang="it-IT" sz="2800">
              <a:solidFill>
                <a:srgbClr val="BFBFBF"/>
              </a:solidFill>
            </a:endParaRPr>
          </a:p>
        </p:txBody>
      </p:sp>
      <p:sp>
        <p:nvSpPr>
          <p:cNvPr id="29698"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29699" name="Text Box 5"/>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29700" name="Text Box 6"/>
          <p:cNvSpPr txBox="1">
            <a:spLocks noChangeArrowheads="1"/>
          </p:cNvSpPr>
          <p:nvPr/>
        </p:nvSpPr>
        <p:spPr bwMode="auto">
          <a:xfrm>
            <a:off x="0" y="692150"/>
            <a:ext cx="8964613" cy="5934075"/>
          </a:xfrm>
          <a:prstGeom prst="rect">
            <a:avLst/>
          </a:prstGeom>
          <a:noFill/>
          <a:ln w="9525">
            <a:noFill/>
            <a:miter lim="800000"/>
            <a:headEnd/>
            <a:tailEnd/>
          </a:ln>
        </p:spPr>
        <p:txBody>
          <a:bodyPr>
            <a:spAutoFit/>
          </a:bodyPr>
          <a:lstStyle/>
          <a:p>
            <a:r>
              <a:rPr lang="it-IT"/>
              <a:t> The objectives will be meet through the understading of:</a:t>
            </a:r>
          </a:p>
          <a:p>
            <a:endParaRPr lang="it-IT"/>
          </a:p>
          <a:p>
            <a:pPr>
              <a:buFontTx/>
              <a:buChar char="•"/>
            </a:pPr>
            <a:r>
              <a:rPr lang="it-IT"/>
              <a:t> the specific </a:t>
            </a:r>
            <a:r>
              <a:rPr lang="it-IT" b="1"/>
              <a:t>interests of young workers</a:t>
            </a:r>
            <a:r>
              <a:rPr lang="it-IT"/>
              <a:t> and young job seekers, going beyond simplistic assumptions, distinguishing among different sectors, with particular attention to new economy sectors;</a:t>
            </a:r>
          </a:p>
          <a:p>
            <a:pPr>
              <a:buFontTx/>
              <a:buChar char="•"/>
            </a:pPr>
            <a:endParaRPr lang="it-IT"/>
          </a:p>
          <a:p>
            <a:pPr>
              <a:buFontTx/>
              <a:buChar char="•"/>
            </a:pPr>
            <a:r>
              <a:rPr lang="it-IT"/>
              <a:t> (un)successful </a:t>
            </a:r>
            <a:r>
              <a:rPr lang="it-IT" b="1"/>
              <a:t>examples of trade unions’ efforts</a:t>
            </a:r>
            <a:r>
              <a:rPr lang="it-IT"/>
              <a:t> to organise young workers, distinguishing among specific sectors;</a:t>
            </a:r>
          </a:p>
          <a:p>
            <a:pPr>
              <a:buFontTx/>
              <a:buChar char="•"/>
            </a:pPr>
            <a:endParaRPr lang="it-IT"/>
          </a:p>
          <a:p>
            <a:pPr>
              <a:buFontTx/>
              <a:buChar char="•"/>
            </a:pPr>
            <a:r>
              <a:rPr lang="it-IT"/>
              <a:t> trade unions </a:t>
            </a:r>
            <a:r>
              <a:rPr lang="it-IT" b="1"/>
              <a:t>communication strategy</a:t>
            </a:r>
            <a:r>
              <a:rPr lang="it-IT"/>
              <a:t> towards young people, with a specific attention to social media;</a:t>
            </a:r>
          </a:p>
          <a:p>
            <a:pPr>
              <a:buFontTx/>
              <a:buChar char="•"/>
            </a:pPr>
            <a:endParaRPr lang="it-IT"/>
          </a:p>
          <a:p>
            <a:pPr>
              <a:buFontTx/>
              <a:buChar char="•"/>
            </a:pPr>
            <a:r>
              <a:rPr lang="it-IT"/>
              <a:t> the initiatives that have been undertaken by trade unions for youth through </a:t>
            </a:r>
            <a:r>
              <a:rPr lang="it-IT" b="1"/>
              <a:t>collective bargaining</a:t>
            </a:r>
            <a:r>
              <a:rPr lang="it-IT"/>
              <a:t> and policy (concerning membership, representation, improve youth conditions)</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bwMode="auto">
          <a:xfrm>
            <a:off x="0" y="0"/>
            <a:ext cx="9144000" cy="692150"/>
          </a:xfrm>
          <a:prstGeom prst="rect">
            <a:avLst/>
          </a:prstGeom>
          <a:solidFill>
            <a:schemeClr val="bg1">
              <a:lumMod val="85000"/>
            </a:schemeClr>
          </a:solidFill>
          <a:ln w="9525" cap="flat" cmpd="sng" algn="ctr">
            <a:noFill/>
            <a:prstDash val="solid"/>
            <a:round/>
            <a:headEnd type="none" w="med" len="med"/>
            <a:tailEnd type="none" w="med" len="med"/>
          </a:ln>
          <a:effectLst/>
        </p:spPr>
        <p:txBody>
          <a:bodyPr/>
          <a:lstStyle/>
          <a:p>
            <a:pPr algn="ctr">
              <a:defRPr/>
            </a:pPr>
            <a:r>
              <a:rPr lang="en-GB" sz="2800" b="1">
                <a:solidFill>
                  <a:srgbClr val="003366"/>
                </a:solidFill>
              </a:rPr>
              <a:t>The Action: Strategy</a:t>
            </a:r>
            <a:endParaRPr lang="it-IT" sz="2800">
              <a:solidFill>
                <a:srgbClr val="BFBFBF"/>
              </a:solidFill>
            </a:endParaRPr>
          </a:p>
        </p:txBody>
      </p:sp>
      <p:sp>
        <p:nvSpPr>
          <p:cNvPr id="31746" name="CasellaDiTesto 8"/>
          <p:cNvSpPr txBox="1">
            <a:spLocks noChangeArrowheads="1"/>
          </p:cNvSpPr>
          <p:nvPr/>
        </p:nvSpPr>
        <p:spPr bwMode="auto">
          <a:xfrm>
            <a:off x="0" y="333375"/>
            <a:ext cx="9144000" cy="2162175"/>
          </a:xfrm>
          <a:prstGeom prst="rect">
            <a:avLst/>
          </a:prstGeom>
          <a:noFill/>
          <a:ln w="9525">
            <a:noFill/>
            <a:miter lim="800000"/>
            <a:headEnd/>
            <a:tailEnd/>
          </a:ln>
        </p:spPr>
        <p:txBody>
          <a:bodyPr>
            <a:spAutoFit/>
          </a:bodyPr>
          <a:lstStyle/>
          <a:p>
            <a:pPr eaLnBrk="0" hangingPunct="0">
              <a:buFontTx/>
              <a:buChar char="-"/>
            </a:pPr>
            <a:endParaRPr lang="en-GB" sz="2800">
              <a:solidFill>
                <a:srgbClr val="262673"/>
              </a:solidFill>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buFontTx/>
              <a:buChar char="-"/>
            </a:pPr>
            <a:endParaRPr lang="en-GB">
              <a:solidFill>
                <a:srgbClr val="262673"/>
              </a:solidFill>
              <a:latin typeface="Century Gothic" pitchFamily="34" charset="0"/>
            </a:endParaRPr>
          </a:p>
          <a:p>
            <a:pPr eaLnBrk="0" hangingPunct="0"/>
            <a:endParaRPr lang="en-GB" sz="1200">
              <a:solidFill>
                <a:srgbClr val="FF0000"/>
              </a:solidFill>
              <a:latin typeface="Century Gothic" pitchFamily="34" charset="0"/>
            </a:endParaRPr>
          </a:p>
        </p:txBody>
      </p:sp>
      <p:sp>
        <p:nvSpPr>
          <p:cNvPr id="31747" name="Text Box 4"/>
          <p:cNvSpPr txBox="1">
            <a:spLocks noChangeArrowheads="1"/>
          </p:cNvSpPr>
          <p:nvPr/>
        </p:nvSpPr>
        <p:spPr bwMode="auto">
          <a:xfrm>
            <a:off x="0" y="981075"/>
            <a:ext cx="9144000" cy="457200"/>
          </a:xfrm>
          <a:prstGeom prst="rect">
            <a:avLst/>
          </a:prstGeom>
          <a:noFill/>
          <a:ln w="9525">
            <a:noFill/>
            <a:miter lim="800000"/>
            <a:headEnd/>
            <a:tailEnd/>
          </a:ln>
        </p:spPr>
        <p:txBody>
          <a:bodyPr>
            <a:spAutoFit/>
          </a:bodyPr>
          <a:lstStyle/>
          <a:p>
            <a:pPr>
              <a:spcBef>
                <a:spcPct val="50000"/>
              </a:spcBef>
            </a:pPr>
            <a:endParaRPr lang="it-IT"/>
          </a:p>
        </p:txBody>
      </p:sp>
      <p:sp>
        <p:nvSpPr>
          <p:cNvPr id="31748" name="Text Box 5"/>
          <p:cNvSpPr txBox="1">
            <a:spLocks noChangeArrowheads="1"/>
          </p:cNvSpPr>
          <p:nvPr/>
        </p:nvSpPr>
        <p:spPr bwMode="auto">
          <a:xfrm>
            <a:off x="0" y="620713"/>
            <a:ext cx="8964613" cy="5568950"/>
          </a:xfrm>
          <a:prstGeom prst="rect">
            <a:avLst/>
          </a:prstGeom>
          <a:noFill/>
          <a:ln w="9525">
            <a:noFill/>
            <a:miter lim="800000"/>
            <a:headEnd/>
            <a:tailEnd/>
          </a:ln>
        </p:spPr>
        <p:txBody>
          <a:bodyPr>
            <a:spAutoFit/>
          </a:bodyPr>
          <a:lstStyle/>
          <a:p>
            <a:pPr marL="457200" indent="-457200"/>
            <a:r>
              <a:rPr lang="it-IT"/>
              <a:t>The research will provide an analysis of trade union activities that have been specifically aimed at:</a:t>
            </a:r>
          </a:p>
          <a:p>
            <a:pPr marL="457200" indent="-457200"/>
            <a:endParaRPr lang="it-IT"/>
          </a:p>
          <a:p>
            <a:pPr marL="457200" indent="-457200">
              <a:buFontTx/>
              <a:buAutoNum type="arabicParenBoth"/>
            </a:pPr>
            <a:r>
              <a:rPr lang="it-IT"/>
              <a:t>increasing youth membership levels and participation; </a:t>
            </a:r>
          </a:p>
          <a:p>
            <a:pPr marL="457200" indent="-457200">
              <a:buFontTx/>
              <a:buAutoNum type="arabicParenBoth"/>
            </a:pPr>
            <a:endParaRPr lang="it-IT"/>
          </a:p>
          <a:p>
            <a:pPr marL="457200" indent="-457200">
              <a:buFontTx/>
              <a:buAutoNum type="arabicParenBoth"/>
            </a:pPr>
            <a:r>
              <a:rPr lang="it-IT"/>
              <a:t>increasing youth representation in social dialogue and collective bargaining at the national and sectoral/local level; </a:t>
            </a:r>
          </a:p>
          <a:p>
            <a:pPr marL="457200" indent="-457200">
              <a:buFontTx/>
              <a:buAutoNum type="arabicParenBoth"/>
            </a:pPr>
            <a:endParaRPr lang="it-IT"/>
          </a:p>
          <a:p>
            <a:pPr marL="457200" indent="-457200">
              <a:buFontTx/>
              <a:buAutoNum type="arabicParenBoth"/>
            </a:pPr>
            <a:r>
              <a:rPr lang="it-IT"/>
              <a:t>improving youth position in the labour market through</a:t>
            </a:r>
          </a:p>
          <a:p>
            <a:pPr marL="457200" indent="-457200">
              <a:buFontTx/>
              <a:buAutoNum type="arabicParenBoth"/>
            </a:pPr>
            <a:endParaRPr lang="it-IT"/>
          </a:p>
          <a:p>
            <a:pPr marL="457200" indent="-457200"/>
            <a:r>
              <a:rPr lang="it-IT"/>
              <a:t>      (i) job creation, including incentives for employers to hire young workers; </a:t>
            </a:r>
          </a:p>
          <a:p>
            <a:pPr marL="457200" indent="-457200"/>
            <a:r>
              <a:rPr lang="it-IT"/>
              <a:t>      (ii) promoting vocational training, life-long learning and certification of skills for young people; and </a:t>
            </a:r>
          </a:p>
          <a:p>
            <a:pPr marL="457200" indent="-457200"/>
            <a:r>
              <a:rPr lang="it-IT"/>
              <a:t>     (iii) adapting regulations to improve the quality of employment</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2052</Words>
  <Application>Microsoft Macintosh PowerPoint</Application>
  <PresentationFormat>Presentazione su schermo (4:3)</PresentationFormat>
  <Paragraphs>366</Paragraphs>
  <Slides>24</Slides>
  <Notes>22</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Blank Presentation</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ADAPT - Centro Studi Internazionali e Comparati "Marco Biagi"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Patrizia Tiraboschi</dc:creator>
  <cp:lastModifiedBy>Gabriele Gamberini</cp:lastModifiedBy>
  <cp:revision>308</cp:revision>
  <dcterms:created xsi:type="dcterms:W3CDTF">2010-12-03T06:35:18Z</dcterms:created>
  <dcterms:modified xsi:type="dcterms:W3CDTF">2014-07-17T09:25:21Z</dcterms:modified>
</cp:coreProperties>
</file>