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0390-3FC8-43C4-A9DB-97ED375AE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5E65F-6BF5-4932-A042-0F35EABED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44AFC-5F64-495A-AFA3-66BF6AE83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515B7-1BAC-4F8F-8AAF-429AE25A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A7EB4-4EB0-4885-BDD2-6288DF1F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174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5B1D5-2A40-49AD-9456-CF4F8F05C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BD95AA-16A6-45AB-ACB9-F885B2770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CB9AC-8849-48FF-A97F-2890BE36C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2AFF1-2813-4131-930F-1368940EE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4C5B8-3767-4DA3-94D8-8D930792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207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FA8D6C-F651-44B7-928F-D137EEAC4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078CA-8636-44BB-AA25-57AE7848F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2787F-F816-433F-ADD6-480724546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74805-8C19-47B6-AF0B-5FF933560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E1E2E-9F4D-4668-ABDA-B2D0FEA3F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92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B1F9D-B651-4690-A84D-C33A94BE9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EEE53-0EAC-4602-8B09-1BB42180D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0DC61-8F75-4F15-8EA6-2D531347A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840FF-6CBD-452E-B53C-79631EB80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E5AA0-4555-4AF9-9432-507C0E079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55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2AF3A-FE36-4625-AE97-E1449D7D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F0FEE-C027-43E4-B9DC-5584AAE2C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F3CD1-868D-41A0-B605-7A2CBB87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5B6A0-1BD2-42C0-A5E8-37AE2CBC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9E6AD-10D0-452F-BF5C-A73C7A181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61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88F33-014E-4172-BBDD-1B78C80B0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4E398-F627-468A-AE53-530882108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673F9-0B4C-48F7-8266-012E13CC7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C376B-4DF5-41F2-808F-69AB0F47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A9018-2621-4286-92F3-EBDC0C59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549A3-7A92-4BFC-A034-FB0BCC1E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359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333EF-9FAA-4DAA-A373-06FDCCFD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FAF78E-44E1-4C9E-B3B8-D9B57BEA7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B1457-2486-4AFD-84F8-582AAFF1C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7E6810-A175-4A34-8490-23E662F88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E9264-4299-4F6E-9A4D-6DEF58BEDF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7700BB-DD01-4A54-A3B2-030556374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1EF731-154F-43B8-9EAD-D8734E377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2DBBFE-0384-45C1-9593-C4BDA291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35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10EC1-6292-4055-965A-822AC49A7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CEF9D0-975A-4B3A-BA6F-3FDD4B8E4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8F027B-BA9D-4AEC-8CE5-3954B32C9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07125-81D0-4083-9A64-E7B992C6E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168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5F23A7-BA01-4189-AD2F-29F5B20D0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DC759-C932-428E-8D0A-2D4145AD6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C9061-94FF-42E8-8312-381F01A0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602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8A336-CDB7-47DF-BA37-7CFF46B38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57703-EF85-44DC-8B4C-278D68395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387945-F190-49FD-96D8-D8FA35AE8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C4399-0539-4330-81F7-9CD97A57D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E2C09-AE47-4C7D-8934-0DFB53A12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D1AEE-8533-48D6-A165-85DACA8F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95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81029-5586-421C-B96E-04D811B0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B35E2-20F0-46EF-8B42-5064EF0D3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9A44BD-10E5-4D2C-8A68-6DAF78164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7C31A-3D72-4E67-B256-B9EA641D3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3DE1F-9E02-4FFD-9E5D-0BAADE9CC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E9FCD-19B4-4145-9BE1-EA2F9F01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21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26E0D0-5CED-4AF0-ADDB-B4B26CC0E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40E54-5528-472E-AEB3-172F97DE2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0E5BB-BB45-412A-BEEF-05CAAA291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7A527-7E13-4BF0-A2D7-BC88098586E4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1F229-BF21-4B7A-BA7B-A44342300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25B9F-1196-4390-848B-96ADB1ABAB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FF5C2-89F0-4BA4-BA96-80A7D184D51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44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5B3505-21A8-4286-AEBF-CBB3CB29E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272600"/>
              </p:ext>
            </p:extLst>
          </p:nvPr>
        </p:nvGraphicFramePr>
        <p:xfrm>
          <a:off x="109375" y="411480"/>
          <a:ext cx="11942582" cy="4145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54884">
                  <a:extLst>
                    <a:ext uri="{9D8B030D-6E8A-4147-A177-3AD203B41FA5}">
                      <a16:colId xmlns:a16="http://schemas.microsoft.com/office/drawing/2014/main" val="1832193143"/>
                    </a:ext>
                  </a:extLst>
                </a:gridCol>
                <a:gridCol w="2983240">
                  <a:extLst>
                    <a:ext uri="{9D8B030D-6E8A-4147-A177-3AD203B41FA5}">
                      <a16:colId xmlns:a16="http://schemas.microsoft.com/office/drawing/2014/main" val="3460546704"/>
                    </a:ext>
                  </a:extLst>
                </a:gridCol>
                <a:gridCol w="6704458">
                  <a:extLst>
                    <a:ext uri="{9D8B030D-6E8A-4147-A177-3AD203B41FA5}">
                      <a16:colId xmlns:a16="http://schemas.microsoft.com/office/drawing/2014/main" val="3422862002"/>
                    </a:ext>
                  </a:extLst>
                </a:gridCol>
              </a:tblGrid>
              <a:tr h="273566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err="1"/>
                        <a:t>Unit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err="1"/>
                        <a:t>Description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err="1"/>
                        <a:t>Must</a:t>
                      </a:r>
                      <a:r>
                        <a:rPr lang="es-ES" sz="1200" dirty="0"/>
                        <a:t> </a:t>
                      </a:r>
                      <a:r>
                        <a:rPr lang="es-ES" sz="1200" dirty="0" err="1"/>
                        <a:t>include</a:t>
                      </a:r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74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noProof="0" dirty="0"/>
                        <a:t>1. Welcome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noProof="0" dirty="0"/>
                        <a:t>Why this training, audience, objectives, how to navigate, available tools, recommendations for use, partners involved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647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2. Active ageing and social dialogue. What are we talking about?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What do we understand for Active Ageing (AA)? Is AA age management? Why is AA important to social partners?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noProof="0" dirty="0"/>
                        <a:t>Initial quiz to identify perceptions and attitudes on AA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(example provided by Mariano)</a:t>
                      </a:r>
                    </a:p>
                    <a:p>
                      <a:endParaRPr lang="en-GB" sz="9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59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3. Barriers and facilitators. What to 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Main barriers to foster an AA culture at the workplace and how to overcome them. Main facilitators and how to enhance them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noProof="0" dirty="0"/>
                        <a:t>Reformulation job adaptation practices in place as AA practices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(example provided by Mariano)</a:t>
                      </a:r>
                    </a:p>
                    <a:p>
                      <a:endParaRPr lang="en-GB" sz="9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925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4. Good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Selection of powerful, promising, inspirational AA initiatives in any area linked to industrial relations and dialogue between social partners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noProof="0" dirty="0"/>
                        <a:t>Bilateral funds in Italy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(example suggested by Matt)</a:t>
                      </a:r>
                      <a:endParaRPr lang="en-GB" sz="9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089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5. Measuring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How can we measure progress as we monitor and evaluate AA initiatives in industrial relations?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noProof="0" dirty="0"/>
                        <a:t>Scale to measure quality of AA at the workplace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(example provided by Mariano)</a:t>
                      </a:r>
                    </a:p>
                    <a:p>
                      <a:endParaRPr lang="en-GB" sz="9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36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6. Pool of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Compendium of different resources of interest (other than good practices): key legislation, expert roster, links to available support services, and so 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tool that allows key stakeholders of active ageing to estimate the cost of a given measure (example provided by Paolo)</a:t>
                      </a:r>
                    </a:p>
                    <a:p>
                      <a:pPr marL="0" algn="l" defTabSz="914400" rtl="0" eaLnBrk="1" latinLnBrk="0" hangingPunct="1"/>
                      <a:endParaRPr lang="en-GB" sz="9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944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7. Community of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Message board allowing participants to get in touch with national and international colleagues looking into AA in industrial relations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81052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C762113-432C-46B9-885C-38AFCD5F1D3C}"/>
              </a:ext>
            </a:extLst>
          </p:cNvPr>
          <p:cNvSpPr txBox="1"/>
          <p:nvPr/>
        </p:nvSpPr>
        <p:spPr>
          <a:xfrm>
            <a:off x="0" y="68449"/>
            <a:ext cx="2613563" cy="307777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Training Module. CORE content:</a:t>
            </a:r>
          </a:p>
        </p:txBody>
      </p:sp>
    </p:spTree>
    <p:extLst>
      <p:ext uri="{BB962C8B-B14F-4D97-AF65-F5344CB8AC3E}">
        <p14:creationId xmlns:p14="http://schemas.microsoft.com/office/powerpoint/2010/main" val="51393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284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Mariano</dc:creator>
  <cp:lastModifiedBy>Mariano</cp:lastModifiedBy>
  <cp:revision>127</cp:revision>
  <dcterms:created xsi:type="dcterms:W3CDTF">2018-04-11T18:15:35Z</dcterms:created>
  <dcterms:modified xsi:type="dcterms:W3CDTF">2018-08-27T17:44:52Z</dcterms:modified>
</cp:coreProperties>
</file>