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408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cancerkn.com/wp-content/uploads/2013/12/back-to-work1.jpg" TargetMode="External"/><Relationship Id="rId3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990" y="2492375"/>
            <a:ext cx="7596959" cy="1470025"/>
          </a:xfrm>
        </p:spPr>
        <p:txBody>
          <a:bodyPr/>
          <a:lstStyle/>
          <a:p>
            <a:r>
              <a:rPr lang="en-US" dirty="0" smtClean="0"/>
              <a:t>PRO JOB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psicologica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75358"/>
            <a:ext cx="6762749" cy="1144123"/>
          </a:xfrm>
        </p:spPr>
        <p:txBody>
          <a:bodyPr/>
          <a:lstStyle/>
          <a:p>
            <a:r>
              <a:rPr lang="en-US" dirty="0" smtClean="0"/>
              <a:t>Alessandra Gorini, Gabriella </a:t>
            </a:r>
            <a:r>
              <a:rPr lang="en-US" dirty="0" err="1" smtClean="0"/>
              <a:t>Pravettoni</a:t>
            </a:r>
            <a:endParaRPr lang="en-US" dirty="0" smtClean="0"/>
          </a:p>
          <a:p>
            <a:r>
              <a:rPr lang="en-US" sz="1400" dirty="0" smtClean="0"/>
              <a:t>Università degli Studi di Milano</a:t>
            </a:r>
          </a:p>
          <a:p>
            <a:r>
              <a:rPr lang="en-US" sz="1400" dirty="0" err="1" smtClean="0"/>
              <a:t>Istituto</a:t>
            </a:r>
            <a:r>
              <a:rPr lang="en-US" sz="1400" dirty="0" smtClean="0"/>
              <a:t> </a:t>
            </a:r>
            <a:r>
              <a:rPr lang="en-US" sz="1400" dirty="0" err="1" smtClean="0"/>
              <a:t>Europeo</a:t>
            </a:r>
            <a:r>
              <a:rPr lang="en-US" sz="1400" dirty="0" smtClean="0"/>
              <a:t> di </a:t>
            </a:r>
            <a:r>
              <a:rPr lang="en-US" sz="1400" dirty="0" err="1" smtClean="0"/>
              <a:t>Oncologia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738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L’OSSERVATORIO LOMBARDO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5404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Progetto</a:t>
            </a:r>
            <a:r>
              <a:rPr lang="en-US" dirty="0" smtClean="0"/>
              <a:t> di </a:t>
            </a:r>
            <a:r>
              <a:rPr lang="en-US" dirty="0" err="1" smtClean="0"/>
              <a:t>ricerca-intervento</a:t>
            </a:r>
            <a:endParaRPr lang="en-US" dirty="0" smtClean="0"/>
          </a:p>
          <a:p>
            <a:r>
              <a:rPr lang="en-US" dirty="0" err="1" smtClean="0"/>
              <a:t>Raccolta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</a:t>
            </a:r>
            <a:r>
              <a:rPr lang="en-US" dirty="0" err="1" smtClean="0"/>
              <a:t>ambito</a:t>
            </a:r>
            <a:r>
              <a:rPr lang="en-US" dirty="0" smtClean="0"/>
              <a:t> </a:t>
            </a:r>
            <a:r>
              <a:rPr lang="en-US" dirty="0" err="1" smtClean="0"/>
              <a:t>aziendale</a:t>
            </a:r>
            <a:r>
              <a:rPr lang="en-US" dirty="0" smtClean="0"/>
              <a:t> (</a:t>
            </a:r>
            <a:r>
              <a:rPr lang="en-US" dirty="0" err="1" smtClean="0"/>
              <a:t>questionari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reti</a:t>
            </a:r>
            <a:r>
              <a:rPr lang="en-US" dirty="0" smtClean="0"/>
              <a:t> intranet: performance, </a:t>
            </a:r>
            <a:r>
              <a:rPr lang="en-US" dirty="0" err="1" smtClean="0"/>
              <a:t>benessere</a:t>
            </a:r>
            <a:r>
              <a:rPr lang="en-US" dirty="0" smtClean="0"/>
              <a:t> </a:t>
            </a:r>
            <a:r>
              <a:rPr lang="en-US" dirty="0" err="1" smtClean="0"/>
              <a:t>lavorativo</a:t>
            </a:r>
            <a:r>
              <a:rPr lang="en-US" dirty="0" smtClean="0"/>
              <a:t>, stress </a:t>
            </a:r>
            <a:r>
              <a:rPr lang="en-US" dirty="0" err="1" smtClean="0"/>
              <a:t>lavoro-correlato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Creazione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costantemente</a:t>
            </a:r>
            <a:r>
              <a:rPr lang="en-US" dirty="0" smtClean="0"/>
              <a:t> </a:t>
            </a:r>
            <a:r>
              <a:rPr lang="en-US" dirty="0" err="1" smtClean="0"/>
              <a:t>aggiornata</a:t>
            </a:r>
            <a:endParaRPr lang="en-US" dirty="0" smtClean="0"/>
          </a:p>
          <a:p>
            <a:r>
              <a:rPr lang="en-US" dirty="0" smtClean="0"/>
              <a:t>MONITORAGGIO ANDAMENTO DEL FENOMENO</a:t>
            </a:r>
          </a:p>
          <a:p>
            <a:r>
              <a:rPr lang="en-US" dirty="0" smtClean="0"/>
              <a:t>EVIDENZA DI BISOGNI E NECESSITA’ DELLE AZIENDE E DEI LAVORATORI</a:t>
            </a:r>
          </a:p>
          <a:p>
            <a:r>
              <a:rPr lang="en-US" b="1" u="sng" dirty="0" smtClean="0"/>
              <a:t>AZIONI DI SUPPORTO IN TEMPO REALE </a:t>
            </a:r>
            <a:r>
              <a:rPr lang="en-US" dirty="0" smtClean="0"/>
              <a:t>E PROMOZIONE DI POLICIES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8220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</a:t>
            </a:r>
            <a:r>
              <a:rPr lang="en-US" dirty="0" smtClean="0"/>
              <a:t> operative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FASE 1</a:t>
            </a:r>
          </a:p>
          <a:p>
            <a:pPr>
              <a:buFontTx/>
              <a:buChar char="-"/>
            </a:pP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percezione</a:t>
            </a:r>
            <a:r>
              <a:rPr lang="en-US" dirty="0" smtClean="0"/>
              <a:t> del Work-life balance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aziende</a:t>
            </a:r>
            <a:r>
              <a:rPr lang="en-US" dirty="0" smtClean="0"/>
              <a:t>: </a:t>
            </a:r>
            <a:r>
              <a:rPr lang="en-US" dirty="0" err="1" smtClean="0"/>
              <a:t>percezione</a:t>
            </a:r>
            <a:r>
              <a:rPr lang="en-US" dirty="0" smtClean="0"/>
              <a:t> del </a:t>
            </a:r>
            <a:r>
              <a:rPr lang="en-US" dirty="0" err="1" smtClean="0"/>
              <a:t>dipendente</a:t>
            </a:r>
            <a:r>
              <a:rPr lang="en-US" dirty="0" smtClean="0"/>
              <a:t> e </a:t>
            </a:r>
            <a:r>
              <a:rPr lang="en-US" dirty="0" err="1" smtClean="0"/>
              <a:t>dell’azienda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Valutazione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assenze</a:t>
            </a:r>
            <a:r>
              <a:rPr lang="en-US" dirty="0" smtClean="0"/>
              <a:t> per </a:t>
            </a:r>
            <a:r>
              <a:rPr lang="en-US" dirty="0" err="1" smtClean="0"/>
              <a:t>malattia</a:t>
            </a:r>
            <a:r>
              <a:rPr lang="en-US" dirty="0" smtClean="0"/>
              <a:t> e del </a:t>
            </a:r>
            <a:r>
              <a:rPr lang="en-US" dirty="0" err="1" smtClean="0"/>
              <a:t>welfre</a:t>
            </a:r>
            <a:r>
              <a:rPr lang="en-US" dirty="0" smtClean="0"/>
              <a:t> </a:t>
            </a:r>
            <a:r>
              <a:rPr lang="en-US" dirty="0" err="1" smtClean="0"/>
              <a:t>aziendale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Individuazione</a:t>
            </a:r>
            <a:r>
              <a:rPr lang="en-US" dirty="0" smtClean="0"/>
              <a:t> di </a:t>
            </a:r>
            <a:r>
              <a:rPr lang="en-US" dirty="0" err="1" smtClean="0"/>
              <a:t>percorsi</a:t>
            </a:r>
            <a:r>
              <a:rPr lang="en-US" dirty="0" smtClean="0"/>
              <a:t> di </a:t>
            </a:r>
            <a:r>
              <a:rPr lang="en-US" dirty="0" err="1" smtClean="0"/>
              <a:t>formazione</a:t>
            </a:r>
            <a:r>
              <a:rPr lang="en-US" dirty="0" smtClean="0"/>
              <a:t> e/o </a:t>
            </a:r>
            <a:r>
              <a:rPr lang="en-US" dirty="0" err="1" smtClean="0"/>
              <a:t>informativi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Rivalutazione</a:t>
            </a:r>
            <a:r>
              <a:rPr lang="en-US" dirty="0" smtClean="0"/>
              <a:t> a </a:t>
            </a:r>
            <a:r>
              <a:rPr lang="en-US" dirty="0" err="1" smtClean="0"/>
              <a:t>distanza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82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</a:t>
            </a:r>
            <a:r>
              <a:rPr lang="en-US" dirty="0" smtClean="0"/>
              <a:t> operative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Fase</a:t>
            </a:r>
            <a:r>
              <a:rPr lang="en-US" dirty="0" smtClean="0"/>
              <a:t> 2</a:t>
            </a:r>
          </a:p>
          <a:p>
            <a:pPr>
              <a:buFontTx/>
              <a:buChar char="-"/>
            </a:pPr>
            <a:r>
              <a:rPr lang="en-US" dirty="0" err="1" smtClean="0"/>
              <a:t>Sviluppo</a:t>
            </a:r>
            <a:r>
              <a:rPr lang="en-US" dirty="0" smtClean="0"/>
              <a:t> di un </a:t>
            </a:r>
            <a:r>
              <a:rPr lang="en-US" dirty="0" err="1" smtClean="0"/>
              <a:t>servizio</a:t>
            </a:r>
            <a:r>
              <a:rPr lang="en-US" dirty="0" smtClean="0"/>
              <a:t> inter-</a:t>
            </a:r>
            <a:r>
              <a:rPr lang="en-US" dirty="0" err="1" smtClean="0"/>
              <a:t>aziendale</a:t>
            </a:r>
            <a:r>
              <a:rPr lang="en-US" dirty="0" smtClean="0"/>
              <a:t> di </a:t>
            </a:r>
            <a:r>
              <a:rPr lang="en-US" dirty="0" err="1" smtClean="0"/>
              <a:t>valutazione</a:t>
            </a:r>
            <a:r>
              <a:rPr lang="en-US" dirty="0" smtClean="0"/>
              <a:t> e </a:t>
            </a:r>
            <a:r>
              <a:rPr lang="en-US" dirty="0" err="1" smtClean="0"/>
              <a:t>supporto</a:t>
            </a:r>
            <a:r>
              <a:rPr lang="en-US" dirty="0" smtClean="0"/>
              <a:t> del </a:t>
            </a:r>
            <a:r>
              <a:rPr lang="en-US" dirty="0" err="1" smtClean="0"/>
              <a:t>lavoratore</a:t>
            </a:r>
            <a:r>
              <a:rPr lang="en-US" dirty="0" smtClean="0"/>
              <a:t> </a:t>
            </a:r>
            <a:r>
              <a:rPr lang="en-US" dirty="0" err="1" smtClean="0"/>
              <a:t>malato</a:t>
            </a:r>
            <a:r>
              <a:rPr lang="en-US" dirty="0" smtClean="0"/>
              <a:t> dal </a:t>
            </a:r>
            <a:r>
              <a:rPr lang="en-US" dirty="0" err="1" smtClean="0"/>
              <a:t>momento</a:t>
            </a:r>
            <a:r>
              <a:rPr lang="en-US" dirty="0" smtClean="0"/>
              <a:t> di </a:t>
            </a:r>
            <a:r>
              <a:rPr lang="en-US" dirty="0" err="1" smtClean="0"/>
              <a:t>insorgenza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malattia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Sviluppo</a:t>
            </a:r>
            <a:r>
              <a:rPr lang="en-US" dirty="0" smtClean="0"/>
              <a:t> di </a:t>
            </a:r>
            <a:r>
              <a:rPr lang="en-US" dirty="0" err="1" smtClean="0"/>
              <a:t>competenze</a:t>
            </a:r>
            <a:r>
              <a:rPr lang="en-US" dirty="0" smtClean="0"/>
              <a:t> </a:t>
            </a:r>
            <a:r>
              <a:rPr lang="en-US" dirty="0" err="1" smtClean="0"/>
              <a:t>aziendali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gestione</a:t>
            </a:r>
            <a:r>
              <a:rPr lang="en-US" dirty="0" smtClean="0"/>
              <a:t> del </a:t>
            </a:r>
            <a:r>
              <a:rPr lang="en-US" dirty="0" err="1" smtClean="0"/>
              <a:t>paziente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Valutazione</a:t>
            </a:r>
            <a:r>
              <a:rPr lang="en-US" dirty="0" smtClean="0"/>
              <a:t> del </a:t>
            </a:r>
            <a:r>
              <a:rPr lang="en-US" dirty="0" err="1" smtClean="0"/>
              <a:t>lavoratore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informativa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Attività</a:t>
            </a:r>
            <a:r>
              <a:rPr lang="en-US" dirty="0" smtClean="0"/>
              <a:t> di </a:t>
            </a:r>
            <a:r>
              <a:rPr lang="en-US" dirty="0" err="1" smtClean="0"/>
              <a:t>supporto</a:t>
            </a:r>
            <a:r>
              <a:rPr lang="en-US" dirty="0" smtClean="0"/>
              <a:t> </a:t>
            </a:r>
            <a:r>
              <a:rPr lang="en-US" dirty="0" err="1" smtClean="0"/>
              <a:t>psicologico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Valutazione</a:t>
            </a:r>
            <a:r>
              <a:rPr lang="en-US" dirty="0" smtClean="0"/>
              <a:t> a </a:t>
            </a:r>
            <a:r>
              <a:rPr lang="en-US" dirty="0" err="1" smtClean="0"/>
              <a:t>distanza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2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Tavolo</a:t>
            </a:r>
            <a:r>
              <a:rPr lang="en-US" dirty="0" smtClean="0"/>
              <a:t> </a:t>
            </a:r>
            <a:r>
              <a:rPr lang="en-US" dirty="0" err="1" smtClean="0"/>
              <a:t>misto</a:t>
            </a:r>
            <a:r>
              <a:rPr lang="en-US" dirty="0" smtClean="0"/>
              <a:t> </a:t>
            </a:r>
            <a:r>
              <a:rPr lang="en-US" dirty="0" err="1" smtClean="0"/>
              <a:t>Univesrità-Aziende</a:t>
            </a:r>
            <a:endParaRPr lang="en-US" dirty="0" smtClean="0"/>
          </a:p>
          <a:p>
            <a:r>
              <a:rPr lang="en-US" dirty="0" err="1" smtClean="0"/>
              <a:t>Libertà</a:t>
            </a:r>
            <a:r>
              <a:rPr lang="en-US" dirty="0" smtClean="0"/>
              <a:t> di </a:t>
            </a:r>
            <a:r>
              <a:rPr lang="en-US" dirty="0" err="1" smtClean="0"/>
              <a:t>partecipare</a:t>
            </a:r>
            <a:r>
              <a:rPr lang="en-US" dirty="0" smtClean="0"/>
              <a:t> solo ad </a:t>
            </a:r>
            <a:r>
              <a:rPr lang="en-US" dirty="0" err="1" smtClean="0"/>
              <a:t>una</a:t>
            </a:r>
            <a:r>
              <a:rPr lang="en-US" dirty="0" smtClean="0"/>
              <a:t> o ad </a:t>
            </a:r>
            <a:r>
              <a:rPr lang="en-US" dirty="0" err="1" smtClean="0"/>
              <a:t>entrambi</a:t>
            </a:r>
            <a:r>
              <a:rPr lang="en-US" dirty="0" smtClean="0"/>
              <a:t> le </a:t>
            </a:r>
            <a:r>
              <a:rPr lang="en-US" dirty="0" err="1" smtClean="0"/>
              <a:t>fasi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endParaRPr lang="en-US" dirty="0" smtClean="0"/>
          </a:p>
          <a:p>
            <a:r>
              <a:rPr lang="en-US" dirty="0" err="1" smtClean="0"/>
              <a:t>Possibilità</a:t>
            </a:r>
            <a:r>
              <a:rPr lang="en-US" dirty="0" smtClean="0"/>
              <a:t> di </a:t>
            </a:r>
            <a:r>
              <a:rPr lang="en-US" dirty="0" err="1" smtClean="0"/>
              <a:t>supporto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 da parte </a:t>
            </a:r>
            <a:r>
              <a:rPr lang="en-US" dirty="0" err="1" smtClean="0"/>
              <a:t>dell’azienda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4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attesi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Miglioramento</a:t>
            </a:r>
            <a:r>
              <a:rPr lang="en-US" dirty="0" smtClean="0"/>
              <a:t> del Work-life balance</a:t>
            </a:r>
          </a:p>
          <a:p>
            <a:r>
              <a:rPr lang="en-US" dirty="0" err="1" smtClean="0"/>
              <a:t>Diminuzione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assenze</a:t>
            </a:r>
            <a:r>
              <a:rPr lang="en-US" dirty="0" smtClean="0"/>
              <a:t> </a:t>
            </a:r>
            <a:r>
              <a:rPr lang="en-US" dirty="0" err="1" smtClean="0"/>
              <a:t>ingiustificate</a:t>
            </a:r>
            <a:endParaRPr lang="en-US" dirty="0" smtClean="0"/>
          </a:p>
          <a:p>
            <a:r>
              <a:rPr lang="en-US" dirty="0" err="1" smtClean="0"/>
              <a:t>Diminuzione</a:t>
            </a:r>
            <a:r>
              <a:rPr lang="en-US" dirty="0" smtClean="0"/>
              <a:t> del </a:t>
            </a:r>
            <a:r>
              <a:rPr lang="en-US" dirty="0" err="1" smtClean="0"/>
              <a:t>prepensionamento</a:t>
            </a:r>
            <a:r>
              <a:rPr lang="en-US" dirty="0" smtClean="0"/>
              <a:t> per </a:t>
            </a:r>
            <a:r>
              <a:rPr lang="en-US" dirty="0" err="1" smtClean="0"/>
              <a:t>motivi</a:t>
            </a:r>
            <a:r>
              <a:rPr lang="en-US" dirty="0" smtClean="0"/>
              <a:t> di salute</a:t>
            </a:r>
          </a:p>
          <a:p>
            <a:r>
              <a:rPr lang="en-US" dirty="0" err="1" smtClean="0"/>
              <a:t>Diminuzione</a:t>
            </a:r>
            <a:r>
              <a:rPr lang="en-US" dirty="0" smtClean="0"/>
              <a:t> del </a:t>
            </a:r>
            <a:r>
              <a:rPr lang="en-US" dirty="0" err="1" smtClean="0"/>
              <a:t>contenzioso</a:t>
            </a:r>
            <a:endParaRPr lang="en-US" dirty="0" smtClean="0"/>
          </a:p>
          <a:p>
            <a:r>
              <a:rPr lang="en-US" dirty="0" err="1" smtClean="0"/>
              <a:t>Aumento</a:t>
            </a:r>
            <a:r>
              <a:rPr lang="en-US" dirty="0" smtClean="0"/>
              <a:t> del </a:t>
            </a:r>
            <a:r>
              <a:rPr lang="en-US" dirty="0" err="1" smtClean="0"/>
              <a:t>corretto</a:t>
            </a:r>
            <a:r>
              <a:rPr lang="en-US" dirty="0" smtClean="0"/>
              <a:t> </a:t>
            </a:r>
            <a:r>
              <a:rPr lang="en-US" dirty="0" err="1" smtClean="0"/>
              <a:t>utilizzo</a:t>
            </a:r>
            <a:r>
              <a:rPr lang="en-US" dirty="0" smtClean="0"/>
              <a:t> di </a:t>
            </a:r>
            <a:r>
              <a:rPr lang="en-US" dirty="0" err="1" smtClean="0"/>
              <a:t>strumenti</a:t>
            </a:r>
            <a:r>
              <a:rPr lang="en-US" dirty="0" smtClean="0"/>
              <a:t> di </a:t>
            </a:r>
            <a:r>
              <a:rPr lang="en-US" dirty="0" err="1" smtClean="0"/>
              <a:t>flessibilità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2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49" y="534952"/>
            <a:ext cx="8408054" cy="1044388"/>
          </a:xfrm>
        </p:spPr>
        <p:txBody>
          <a:bodyPr/>
          <a:lstStyle/>
          <a:p>
            <a:r>
              <a:rPr lang="en-US" sz="3000" dirty="0" smtClean="0"/>
              <a:t>In </a:t>
            </a:r>
            <a:r>
              <a:rPr lang="en-US" sz="3000" dirty="0" err="1" smtClean="0"/>
              <a:t>conclusione</a:t>
            </a:r>
            <a:r>
              <a:rPr lang="en-US" sz="3000" dirty="0" smtClean="0"/>
              <a:t>, la </a:t>
            </a:r>
            <a:r>
              <a:rPr lang="en-US" sz="3000" dirty="0" err="1" smtClean="0"/>
              <a:t>realizzazione</a:t>
            </a:r>
            <a:r>
              <a:rPr lang="en-US" sz="3000" dirty="0" smtClean="0"/>
              <a:t> di Pro Job </a:t>
            </a:r>
            <a:r>
              <a:rPr lang="en-US" sz="3000" dirty="0" err="1" smtClean="0"/>
              <a:t>mira</a:t>
            </a:r>
            <a:r>
              <a:rPr lang="en-US" sz="3000" dirty="0" smtClean="0"/>
              <a:t> a…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59728"/>
            <a:ext cx="7583487" cy="4459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t-IT" dirty="0" smtClean="0"/>
              <a:t>Monitoraggio dei fattori </a:t>
            </a:r>
            <a:r>
              <a:rPr lang="it-IT" dirty="0" err="1" smtClean="0"/>
              <a:t>bio</a:t>
            </a:r>
            <a:r>
              <a:rPr lang="it-IT" dirty="0" smtClean="0"/>
              <a:t>-</a:t>
            </a:r>
            <a:r>
              <a:rPr lang="it-IT" dirty="0" err="1" smtClean="0"/>
              <a:t>psico</a:t>
            </a:r>
            <a:r>
              <a:rPr lang="it-IT" dirty="0" smtClean="0"/>
              <a:t>-sociali che caratterizzano il reinserimento lavorativo </a:t>
            </a:r>
            <a:endParaRPr lang="it-IT" dirty="0"/>
          </a:p>
          <a:p>
            <a:pPr>
              <a:buBlip>
                <a:blip r:embed="rId2"/>
              </a:buBlip>
            </a:pPr>
            <a:r>
              <a:rPr lang="it-IT" dirty="0" smtClean="0"/>
              <a:t>Sviluppo di interventi personalizzati </a:t>
            </a:r>
            <a:endParaRPr lang="it-IT" dirty="0"/>
          </a:p>
          <a:p>
            <a:pPr>
              <a:buBlip>
                <a:blip r:embed="rId2"/>
              </a:buBlip>
            </a:pPr>
            <a:r>
              <a:rPr lang="it-IT" dirty="0" smtClean="0"/>
              <a:t>Miglioramento dell’interazione datore di lavoro- impiegato </a:t>
            </a:r>
            <a:endParaRPr lang="it-IT" dirty="0"/>
          </a:p>
          <a:p>
            <a:pPr>
              <a:buBlip>
                <a:blip r:embed="rId2"/>
              </a:buBlip>
            </a:pPr>
            <a:r>
              <a:rPr lang="it-IT" dirty="0" smtClean="0"/>
              <a:t>Miglioramento della qualità di vita e riduzione dello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66778" y="1370592"/>
            <a:ext cx="3285692" cy="15923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QUANTO SI PUO’ VIVERE DOPO LA DIAGNOSI?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11175" y="1370592"/>
            <a:ext cx="3285692" cy="159230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COME ASSICURARE UNA BUONA QUALITA’ DI VITA DOPO LA DIAGNOSI?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>
          <a:xfrm>
            <a:off x="2056077" y="4313334"/>
            <a:ext cx="5261139" cy="116903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CANCER CONTROL CONTINUUM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8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29" y="837515"/>
            <a:ext cx="7619199" cy="5272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39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 descr="back-to-work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2067" y="2519471"/>
            <a:ext cx="3507425" cy="203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 Diagonal Corner Rectangle 3"/>
          <p:cNvSpPr/>
          <p:nvPr/>
        </p:nvSpPr>
        <p:spPr>
          <a:xfrm>
            <a:off x="1261068" y="1108567"/>
            <a:ext cx="2177023" cy="584517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Sensazione</a:t>
            </a:r>
            <a:r>
              <a:rPr lang="en-US" dirty="0" smtClean="0"/>
              <a:t> di </a:t>
            </a:r>
            <a:r>
              <a:rPr lang="en-US" dirty="0" err="1" smtClean="0"/>
              <a:t>normalità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5644133" y="1108567"/>
            <a:ext cx="2177023" cy="826387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Sensazione</a:t>
            </a:r>
            <a:r>
              <a:rPr lang="en-US" dirty="0" smtClean="0"/>
              <a:t> di </a:t>
            </a:r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malattia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591541" y="3124144"/>
            <a:ext cx="2177023" cy="584517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identità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3498563" y="5343742"/>
            <a:ext cx="2177023" cy="8352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Recupero</a:t>
            </a:r>
            <a:r>
              <a:rPr lang="en-US" dirty="0" smtClean="0"/>
              <a:t> del </a:t>
            </a:r>
            <a:r>
              <a:rPr lang="en-US" dirty="0" err="1" smtClean="0"/>
              <a:t>senso</a:t>
            </a:r>
            <a:r>
              <a:rPr lang="en-US" dirty="0" smtClean="0"/>
              <a:t> di </a:t>
            </a:r>
            <a:r>
              <a:rPr lang="en-US" dirty="0" err="1" smtClean="0"/>
              <a:t>responsabilità</a:t>
            </a:r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414448" y="3005673"/>
            <a:ext cx="2177023" cy="835232"/>
          </a:xfrm>
          <a:prstGeom prst="round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socialità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3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962103"/>
            <a:ext cx="3657600" cy="2057400"/>
          </a:xfrm>
          <a:ln>
            <a:solidFill>
              <a:srgbClr val="0000FF"/>
            </a:solidFill>
          </a:ln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SENSO DI NORMALITA’ e RESILIENZA</a:t>
            </a:r>
          </a:p>
          <a:p>
            <a:r>
              <a:rPr lang="en-US" i="1" dirty="0" smtClean="0"/>
              <a:t>“</a:t>
            </a:r>
            <a:r>
              <a:rPr lang="en-US" i="1" dirty="0"/>
              <a:t>To get back into that work force, I wanted to do something. I wanted life to be the way it was before”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710953" y="3446636"/>
            <a:ext cx="3657600" cy="2602580"/>
          </a:xfrm>
          <a:ln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i="1" dirty="0"/>
              <a:t> </a:t>
            </a:r>
            <a:r>
              <a:rPr lang="en-US" b="1" i="1" dirty="0" smtClean="0"/>
              <a:t>SUPPORTO SOCIALE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realized maybe about a month and a half ago that one of my friends was still making the full pot, expecting me to come in at anytime…he was making the coffee just in case I came in. How nice is that?”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779463" y="503894"/>
            <a:ext cx="3657600" cy="3140438"/>
          </a:xfrm>
          <a:ln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DENARO</a:t>
            </a:r>
          </a:p>
          <a:p>
            <a:r>
              <a:rPr lang="en-US" i="1" dirty="0" smtClean="0"/>
              <a:t>“She’s </a:t>
            </a:r>
            <a:r>
              <a:rPr lang="en-US" i="1" dirty="0"/>
              <a:t>the reason that I wanted my business to be successful. I’m not that concerned about my son but I want to make sure that there’s money for her as she gets older for things like education. I have put that on myself. I really assumed that as my responsibility.”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b="1" i="1" dirty="0" smtClean="0"/>
              <a:t>IDENTITA’ PERSONALE</a:t>
            </a:r>
          </a:p>
          <a:p>
            <a:r>
              <a:rPr lang="en-US" i="1" dirty="0" smtClean="0"/>
              <a:t>“</a:t>
            </a:r>
            <a:r>
              <a:rPr lang="en-US" i="1" dirty="0"/>
              <a:t>Work has always been a big part of who I am…I need the work because of who I am.”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3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DATO OGGETTIVO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Coloro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ricominciano</a:t>
            </a:r>
            <a:r>
              <a:rPr lang="en-US" dirty="0" smtClean="0"/>
              <a:t> a </a:t>
            </a:r>
            <a:r>
              <a:rPr lang="en-US" dirty="0" err="1" smtClean="0"/>
              <a:t>lavorare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produttivi</a:t>
            </a:r>
            <a:r>
              <a:rPr lang="en-US" dirty="0" smtClean="0"/>
              <a:t> </a:t>
            </a:r>
            <a:r>
              <a:rPr lang="en-US" dirty="0" err="1" smtClean="0"/>
              <a:t>esattamente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colleghi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FANTASIE E TIMORI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tratti</a:t>
            </a:r>
            <a:r>
              <a:rPr lang="en-US" dirty="0" smtClean="0"/>
              <a:t> del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precedente</a:t>
            </a:r>
            <a:r>
              <a:rPr lang="en-US" dirty="0" smtClean="0"/>
              <a:t> o di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colleghi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spesso</a:t>
            </a:r>
            <a:r>
              <a:rPr lang="en-US" dirty="0" smtClean="0"/>
              <a:t> </a:t>
            </a:r>
            <a:r>
              <a:rPr lang="en-US" dirty="0" err="1" smtClean="0"/>
              <a:t>convinti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survivor non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 di </a:t>
            </a:r>
            <a:r>
              <a:rPr lang="en-US" dirty="0" err="1" smtClean="0"/>
              <a:t>mantenere</a:t>
            </a:r>
            <a:r>
              <a:rPr lang="en-US" dirty="0" smtClean="0"/>
              <a:t> un </a:t>
            </a:r>
            <a:r>
              <a:rPr lang="en-US" dirty="0" err="1" smtClean="0"/>
              <a:t>buon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lavorativo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8984" y="1249658"/>
            <a:ext cx="1955290" cy="36885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paziente</a:t>
            </a:r>
            <a:r>
              <a:rPr lang="en-US" dirty="0" smtClean="0"/>
              <a:t> </a:t>
            </a:r>
            <a:r>
              <a:rPr lang="en-US" dirty="0" err="1" smtClean="0"/>
              <a:t>intraprende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percorso</a:t>
            </a:r>
            <a:r>
              <a:rPr lang="en-US" dirty="0" smtClean="0"/>
              <a:t> di </a:t>
            </a:r>
            <a:r>
              <a:rPr lang="en-US" dirty="0" err="1" smtClean="0"/>
              <a:t>reinserimento</a:t>
            </a:r>
            <a:r>
              <a:rPr lang="en-US" dirty="0" smtClean="0"/>
              <a:t> </a:t>
            </a:r>
            <a:r>
              <a:rPr lang="en-US" dirty="0" err="1" smtClean="0"/>
              <a:t>lavorativo</a:t>
            </a:r>
            <a:r>
              <a:rPr lang="en-US" dirty="0" smtClean="0"/>
              <a:t> DA SOLO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>
          <a:xfrm>
            <a:off x="4898301" y="987633"/>
            <a:ext cx="3305850" cy="13907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Motivazioni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304869" y="2893584"/>
            <a:ext cx="3305850" cy="1390748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Difficoltà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050701" y="4615673"/>
            <a:ext cx="3305850" cy="139074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Barriere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4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sapere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71448"/>
            <a:ext cx="7583487" cy="4208930"/>
          </a:xfrm>
        </p:spPr>
        <p:txBody>
          <a:bodyPr/>
          <a:lstStyle/>
          <a:p>
            <a:r>
              <a:rPr lang="en-US" dirty="0" err="1" smtClean="0"/>
              <a:t>Conoscenza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diritti</a:t>
            </a:r>
            <a:endParaRPr lang="en-US" dirty="0" smtClean="0"/>
          </a:p>
          <a:p>
            <a:r>
              <a:rPr lang="en-US" dirty="0" err="1" smtClean="0"/>
              <a:t>Reinserimento</a:t>
            </a:r>
            <a:r>
              <a:rPr lang="en-US" dirty="0" smtClean="0"/>
              <a:t> </a:t>
            </a:r>
            <a:r>
              <a:rPr lang="en-US" dirty="0" err="1" smtClean="0"/>
              <a:t>graduale</a:t>
            </a:r>
            <a:r>
              <a:rPr lang="en-US" dirty="0" smtClean="0"/>
              <a:t> e al </a:t>
            </a:r>
            <a:r>
              <a:rPr lang="en-US" dirty="0" err="1" smtClean="0"/>
              <a:t>momento</a:t>
            </a:r>
            <a:r>
              <a:rPr lang="en-US" dirty="0" smtClean="0"/>
              <a:t> giusto</a:t>
            </a:r>
          </a:p>
          <a:p>
            <a:r>
              <a:rPr lang="en-US" dirty="0" err="1" smtClean="0"/>
              <a:t>Flessibilità</a:t>
            </a:r>
            <a:r>
              <a:rPr lang="en-US" dirty="0" smtClean="0"/>
              <a:t> </a:t>
            </a:r>
            <a:r>
              <a:rPr lang="en-US" dirty="0" err="1" smtClean="0"/>
              <a:t>lavorativa</a:t>
            </a:r>
            <a:endParaRPr lang="en-US" dirty="0" smtClean="0"/>
          </a:p>
          <a:p>
            <a:r>
              <a:rPr lang="en-US" dirty="0" err="1" smtClean="0"/>
              <a:t>Interazione</a:t>
            </a:r>
            <a:r>
              <a:rPr lang="en-US" dirty="0" smtClean="0"/>
              <a:t> e </a:t>
            </a:r>
            <a:r>
              <a:rPr lang="en-US" dirty="0" err="1" smtClean="0"/>
              <a:t>comunicazione</a:t>
            </a:r>
            <a:r>
              <a:rPr lang="en-US" dirty="0" smtClean="0"/>
              <a:t> con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colleghi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8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JOB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246675"/>
          </a:xfrm>
        </p:spPr>
        <p:txBody>
          <a:bodyPr/>
          <a:lstStyle/>
          <a:p>
            <a:r>
              <a:rPr lang="en-US" dirty="0" smtClean="0"/>
              <a:t>HELP LINE TELEFONICA: </a:t>
            </a:r>
            <a:r>
              <a:rPr lang="en-US" dirty="0" err="1" smtClean="0"/>
              <a:t>sostegno</a:t>
            </a:r>
            <a:r>
              <a:rPr lang="en-US" dirty="0" smtClean="0"/>
              <a:t> </a:t>
            </a:r>
            <a:r>
              <a:rPr lang="en-US" dirty="0" err="1" smtClean="0"/>
              <a:t>psicologico</a:t>
            </a:r>
            <a:r>
              <a:rPr lang="en-US" dirty="0" smtClean="0"/>
              <a:t>, </a:t>
            </a:r>
            <a:r>
              <a:rPr lang="en-US" dirty="0" err="1" smtClean="0"/>
              <a:t>counselling</a:t>
            </a:r>
            <a:r>
              <a:rPr lang="en-US" dirty="0" smtClean="0"/>
              <a:t>, </a:t>
            </a:r>
            <a:r>
              <a:rPr lang="en-US" dirty="0" err="1" smtClean="0"/>
              <a:t>orientamento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cura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FORMAZIONE E CONSULENZA per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un’azienda</a:t>
            </a:r>
            <a:r>
              <a:rPr lang="en-US" dirty="0" smtClean="0"/>
              <a:t> “cancer-friendly”</a:t>
            </a:r>
          </a:p>
          <a:p>
            <a:r>
              <a:rPr lang="en-US" dirty="0" smtClean="0"/>
              <a:t>PRODUZIONE MATERIALE INFORMATIVO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pazienti</a:t>
            </a:r>
            <a:endParaRPr lang="en-US" dirty="0" smtClean="0"/>
          </a:p>
          <a:p>
            <a:r>
              <a:rPr lang="en-US" dirty="0" smtClean="0"/>
              <a:t>CREAZIONE OSSERVATORIO LOMBARDO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>
              <a:buFontTx/>
              <a:buChar char="-"/>
            </a:pPr>
            <a:r>
              <a:rPr lang="en-US" dirty="0" err="1" smtClean="0"/>
              <a:t>Corretto</a:t>
            </a:r>
            <a:r>
              <a:rPr lang="en-US" dirty="0" smtClean="0"/>
              <a:t> </a:t>
            </a:r>
            <a:r>
              <a:rPr lang="en-US" dirty="0" err="1" smtClean="0"/>
              <a:t>reinserimento</a:t>
            </a:r>
            <a:r>
              <a:rPr lang="en-US" dirty="0" smtClean="0"/>
              <a:t> </a:t>
            </a:r>
            <a:r>
              <a:rPr lang="en-US" dirty="0" err="1" smtClean="0"/>
              <a:t>lavorativo</a:t>
            </a:r>
            <a:endParaRPr lang="en-US" dirty="0" smtClean="0"/>
          </a:p>
          <a:p>
            <a:pPr marL="285750" indent="-285750" algn="l">
              <a:buFontTx/>
              <a:buChar char="-"/>
            </a:pPr>
            <a:r>
              <a:rPr lang="en-US" dirty="0" err="1" smtClean="0"/>
              <a:t>Buon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r>
              <a:rPr lang="en-US" dirty="0" smtClean="0"/>
              <a:t> di </a:t>
            </a:r>
            <a:r>
              <a:rPr lang="en-US" dirty="0" err="1" smtClean="0"/>
              <a:t>motivazione</a:t>
            </a:r>
            <a:endParaRPr lang="en-US" dirty="0" smtClean="0"/>
          </a:p>
          <a:p>
            <a:pPr marL="285750" indent="-285750" algn="l">
              <a:buFontTx/>
              <a:buChar char="-"/>
            </a:pPr>
            <a:r>
              <a:rPr lang="en-US" dirty="0" err="1" smtClean="0"/>
              <a:t>Clima</a:t>
            </a:r>
            <a:r>
              <a:rPr lang="en-US" dirty="0" smtClean="0"/>
              <a:t> </a:t>
            </a:r>
            <a:r>
              <a:rPr lang="en-US" dirty="0" err="1" smtClean="0"/>
              <a:t>organizzativo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PER EVITARE</a:t>
            </a:r>
          </a:p>
          <a:p>
            <a:pPr marL="285750" indent="-285750" algn="l">
              <a:buFontTx/>
              <a:buChar char="-"/>
            </a:pPr>
            <a:r>
              <a:rPr lang="en-US" dirty="0" err="1" smtClean="0"/>
              <a:t>Maladattamento</a:t>
            </a:r>
            <a:endParaRPr lang="en-US" dirty="0" smtClean="0"/>
          </a:p>
          <a:p>
            <a:pPr marL="285750" indent="-285750" algn="l">
              <a:buFontTx/>
              <a:buChar char="-"/>
            </a:pPr>
            <a:r>
              <a:rPr lang="en-US" dirty="0" smtClean="0"/>
              <a:t>Stress </a:t>
            </a:r>
            <a:r>
              <a:rPr lang="en-US" dirty="0" err="1" smtClean="0"/>
              <a:t>lavoro-correlato</a:t>
            </a:r>
            <a:endParaRPr lang="en-US" dirty="0" smtClean="0"/>
          </a:p>
          <a:p>
            <a:pPr marL="285750" indent="-285750" algn="l">
              <a:buFontTx/>
              <a:buChar char="-"/>
            </a:pPr>
            <a:r>
              <a:rPr lang="en-US" dirty="0" err="1" smtClean="0"/>
              <a:t>Contenziosi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7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144</TotalTime>
  <Words>554</Words>
  <Application>Microsoft Macintosh PowerPoint</Application>
  <PresentationFormat>Presentazione su schermo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Revolution</vt:lpstr>
      <vt:lpstr>PRO JOB La componente psicologica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Cosa sapere?</vt:lpstr>
      <vt:lpstr>PRO JOB</vt:lpstr>
      <vt:lpstr>L’OSSERVATORIO LOMBARDO</vt:lpstr>
      <vt:lpstr>Fasi operative</vt:lpstr>
      <vt:lpstr>Fasi operative</vt:lpstr>
      <vt:lpstr>Presentazione di PowerPoint</vt:lpstr>
      <vt:lpstr>Risultati attesi</vt:lpstr>
      <vt:lpstr>In conclusione, la realizzazione di Pro Job mira a…</vt:lpstr>
    </vt:vector>
  </TitlesOfParts>
  <Company>Università degli Studi di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JOB La componente psicologica</dc:title>
  <dc:creator>Alessandra Gorini</dc:creator>
  <cp:lastModifiedBy>fabiola</cp:lastModifiedBy>
  <cp:revision>14</cp:revision>
  <dcterms:created xsi:type="dcterms:W3CDTF">2014-05-11T13:37:01Z</dcterms:created>
  <dcterms:modified xsi:type="dcterms:W3CDTF">2014-09-12T08:54:12Z</dcterms:modified>
</cp:coreProperties>
</file>