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73" r:id="rId4"/>
    <p:sldId id="269" r:id="rId5"/>
    <p:sldId id="262" r:id="rId6"/>
    <p:sldId id="268" r:id="rId7"/>
    <p:sldId id="266" r:id="rId8"/>
    <p:sldId id="276" r:id="rId9"/>
    <p:sldId id="271" r:id="rId10"/>
    <p:sldId id="272" r:id="rId11"/>
    <p:sldId id="275" r:id="rId12"/>
    <p:sldId id="270" r:id="rId13"/>
    <p:sldId id="265" r:id="rId14"/>
    <p:sldId id="258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1"/>
  </p:normalViewPr>
  <p:slideViewPr>
    <p:cSldViewPr snapToGrid="0" snapToObjects="1">
      <p:cViewPr>
        <p:scale>
          <a:sx n="75" d="100"/>
          <a:sy n="75" d="100"/>
        </p:scale>
        <p:origin x="1960" y="1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9763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CE4D16-A35A-A246-844E-8B49274F7740}" type="datetimeFigureOut">
              <a:rPr lang="pl-PL" smtClean="0"/>
              <a:t>03.01.2018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1B64-D942-1A43-80FD-B33052BDCBA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1784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CE4D16-A35A-A246-844E-8B49274F7740}" type="datetimeFigureOut">
              <a:rPr lang="pl-PL" smtClean="0"/>
              <a:t>03.01.2018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1B64-D942-1A43-80FD-B33052BDCBA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3872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71B64-D942-1A43-80FD-B33052BDCBA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381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CE4D16-A35A-A246-844E-8B49274F7740}" type="datetimeFigureOut">
              <a:rPr lang="pl-PL" smtClean="0"/>
              <a:t>03.01.2018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1B64-D942-1A43-80FD-B33052BDCBA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914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CE4D16-A35A-A246-844E-8B49274F7740}" type="datetimeFigureOut">
              <a:rPr lang="pl-PL" smtClean="0"/>
              <a:t>03.01.2018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1B64-D942-1A43-80FD-B33052BDCBA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389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CE4D16-A35A-A246-844E-8B49274F7740}" type="datetimeFigureOut">
              <a:rPr lang="pl-PL" smtClean="0"/>
              <a:t>03.01.2018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1B64-D942-1A43-80FD-B33052BDCBA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548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CE4D16-A35A-A246-844E-8B49274F7740}" type="datetimeFigureOut">
              <a:rPr lang="pl-PL" smtClean="0"/>
              <a:t>03.01.2018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1B64-D942-1A43-80FD-B33052BDCBA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7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CE4D16-A35A-A246-844E-8B49274F7740}" type="datetimeFigureOut">
              <a:rPr lang="pl-PL" smtClean="0"/>
              <a:t>03.01.2018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1B64-D942-1A43-80FD-B33052BDCBA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22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CE4D16-A35A-A246-844E-8B49274F7740}" type="datetimeFigureOut">
              <a:rPr lang="pl-PL" smtClean="0"/>
              <a:t>03.01.2018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1B64-D942-1A43-80FD-B33052BDCBA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447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CE4D16-A35A-A246-844E-8B49274F7740}" type="datetimeFigureOut">
              <a:rPr lang="pl-PL" smtClean="0"/>
              <a:t>03.01.2018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1B64-D942-1A43-80FD-B33052BDCBA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05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CE4D16-A35A-A246-844E-8B49274F7740}" type="datetimeFigureOut">
              <a:rPr lang="pl-PL" smtClean="0"/>
              <a:t>03.01.2018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1B64-D942-1A43-80FD-B33052BDCBA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738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71B64-D942-1A43-80FD-B33052BDCBA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549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ogelur@uni.lodz.pl" TargetMode="External"/><Relationship Id="rId4" Type="http://schemas.openxmlformats.org/officeDocument/2006/relationships/hyperlink" Target="mailto:active_ageing@uni.lodz.pl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izabela.warwas@uni.lodz.p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221997"/>
            <a:ext cx="9144000" cy="2387600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latin typeface="+mn-lt"/>
              </a:rPr>
              <a:t>Warsztaty na temat aktywnego starzenia się</a:t>
            </a:r>
            <a:br>
              <a:rPr lang="pl-PL" sz="4800" b="1" dirty="0" smtClean="0">
                <a:latin typeface="+mn-lt"/>
              </a:rPr>
            </a:br>
            <a:r>
              <a:rPr lang="pl-PL" sz="4800" b="1" dirty="0" smtClean="0">
                <a:latin typeface="+mn-lt"/>
              </a:rPr>
              <a:t>- projekt ASPIRE-</a:t>
            </a:r>
            <a:endParaRPr lang="pl-PL" sz="4800" b="1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89464" y="5553502"/>
            <a:ext cx="9144000" cy="735786"/>
          </a:xfrm>
        </p:spPr>
        <p:txBody>
          <a:bodyPr/>
          <a:lstStyle/>
          <a:p>
            <a:r>
              <a:rPr lang="pl-PL" dirty="0" smtClean="0"/>
              <a:t>Uniwersytet Łódzki 2018</a:t>
            </a:r>
            <a:endParaRPr lang="pl-PL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415"/>
            <a:ext cx="3887358" cy="179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8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3857" y="2064180"/>
            <a:ext cx="10664284" cy="31239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 smtClean="0">
                <a:ea typeface="+mj-ea"/>
                <a:cs typeface="+mj-cs"/>
              </a:rPr>
              <a:t>Po raz pierwszy zwrócono uwagę na sprawy ludzi starszych w uchwalonych przez ONZ w grudniu 1991 r.  Zasadach Działania na rzecz </a:t>
            </a:r>
            <a:r>
              <a:rPr lang="pl-PL" sz="2400" dirty="0">
                <a:ea typeface="+mj-ea"/>
                <a:cs typeface="+mj-cs"/>
              </a:rPr>
              <a:t>Osób Starszych </a:t>
            </a:r>
            <a:r>
              <a:rPr lang="pl-PL" sz="2400" dirty="0" smtClean="0">
                <a:ea typeface="+mj-ea"/>
                <a:cs typeface="+mj-cs"/>
              </a:rPr>
              <a:t>(</a:t>
            </a:r>
            <a:r>
              <a:rPr lang="pl-PL" sz="2400" dirty="0">
                <a:ea typeface="+mj-ea"/>
                <a:cs typeface="+mj-cs"/>
              </a:rPr>
              <a:t>rezolucja nr 46/91 Zgromadzenia Ogólnego </a:t>
            </a:r>
            <a:r>
              <a:rPr lang="pl-PL" sz="2400" dirty="0" smtClean="0">
                <a:ea typeface="+mj-ea"/>
                <a:cs typeface="+mj-cs"/>
              </a:rPr>
              <a:t>ONZ)</a:t>
            </a:r>
          </a:p>
          <a:p>
            <a:pPr marL="0" indent="0" algn="just">
              <a:buNone/>
            </a:pPr>
            <a:r>
              <a:rPr lang="pl-PL" sz="2400" dirty="0" smtClean="0">
                <a:ea typeface="+mj-ea"/>
                <a:cs typeface="+mj-cs"/>
              </a:rPr>
              <a:t>Formalnie polityka aktywnego starzenia się narodziła się pod koniec XX wieku, a </a:t>
            </a:r>
            <a:r>
              <a:rPr lang="pl-PL" sz="2400" b="1" dirty="0" smtClean="0">
                <a:ea typeface="+mj-ea"/>
                <a:cs typeface="+mj-cs"/>
              </a:rPr>
              <a:t>pierwszym</a:t>
            </a:r>
            <a:r>
              <a:rPr lang="pl-PL" sz="2400" dirty="0" smtClean="0">
                <a:ea typeface="+mj-ea"/>
                <a:cs typeface="+mj-cs"/>
              </a:rPr>
              <a:t> dokumentem w Unii Europejskiej zatytułowanym „</a:t>
            </a:r>
            <a:r>
              <a:rPr lang="pl-PL" sz="2400" dirty="0" err="1" smtClean="0">
                <a:ea typeface="+mj-ea"/>
                <a:cs typeface="+mj-cs"/>
              </a:rPr>
              <a:t>Towards</a:t>
            </a:r>
            <a:r>
              <a:rPr lang="pl-PL" sz="2400" dirty="0" smtClean="0">
                <a:ea typeface="+mj-ea"/>
                <a:cs typeface="+mj-cs"/>
              </a:rPr>
              <a:t> a Europe for </a:t>
            </a:r>
            <a:r>
              <a:rPr lang="pl-PL" sz="2400" dirty="0" err="1" smtClean="0">
                <a:ea typeface="+mj-ea"/>
                <a:cs typeface="+mj-cs"/>
              </a:rPr>
              <a:t>All</a:t>
            </a:r>
            <a:r>
              <a:rPr lang="pl-PL" sz="2400" dirty="0" smtClean="0">
                <a:ea typeface="+mj-ea"/>
                <a:cs typeface="+mj-cs"/>
              </a:rPr>
              <a:t> </a:t>
            </a:r>
            <a:r>
              <a:rPr lang="pl-PL" sz="2400" dirty="0" err="1" smtClean="0">
                <a:ea typeface="+mj-ea"/>
                <a:cs typeface="+mj-cs"/>
              </a:rPr>
              <a:t>Ages</a:t>
            </a:r>
            <a:r>
              <a:rPr lang="pl-PL" sz="2400" dirty="0" smtClean="0">
                <a:ea typeface="+mj-ea"/>
                <a:cs typeface="+mj-cs"/>
              </a:rPr>
              <a:t>” był Komunikat Komisji Europejskiej z 21 maja 1999 r.  Podkreślono w nim koncepcję budowania relacji międzypokoleniowych przy jednoczesnym pobudzaniu aktywności ludzi starszych w ramach idei „aktywnego społeczeństwa dla wszystkich grup wieku”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8199" y="10494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400" b="1" dirty="0"/>
              <a:t>D</a:t>
            </a:r>
            <a:r>
              <a:rPr lang="is-IS" sz="4400" b="1" dirty="0" smtClean="0"/>
              <a:t>okumenty </a:t>
            </a:r>
            <a:r>
              <a:rPr lang="is-IS" sz="4400" b="1" dirty="0"/>
              <a:t>strategiczne i miary </a:t>
            </a:r>
            <a:r>
              <a:rPr lang="is-IS" sz="4400" b="1" i="1" dirty="0"/>
              <a:t>active </a:t>
            </a:r>
            <a:r>
              <a:rPr lang="is-IS" sz="4400" b="1" i="1" dirty="0" smtClean="0"/>
              <a:t>ageing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10576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4200" y="2263778"/>
            <a:ext cx="11057364" cy="31247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b="1" dirty="0" smtClean="0">
                <a:ea typeface="+mj-ea"/>
                <a:cs typeface="+mj-cs"/>
              </a:rPr>
              <a:t>Drugim</a:t>
            </a:r>
            <a:r>
              <a:rPr lang="pl-PL" sz="2400" dirty="0" smtClean="0">
                <a:ea typeface="+mj-ea"/>
                <a:cs typeface="+mj-cs"/>
              </a:rPr>
              <a:t> dokumentem odwołującym się do aktywnego starzenia była wydana w 2002 r. publikacja WHO „ Active </a:t>
            </a:r>
            <a:r>
              <a:rPr lang="pl-PL" sz="2400" dirty="0" err="1" smtClean="0">
                <a:ea typeface="+mj-ea"/>
                <a:cs typeface="+mj-cs"/>
              </a:rPr>
              <a:t>Ageing</a:t>
            </a:r>
            <a:r>
              <a:rPr lang="pl-PL" sz="2400" dirty="0" smtClean="0">
                <a:ea typeface="+mj-ea"/>
                <a:cs typeface="+mj-cs"/>
              </a:rPr>
              <a:t>. A Policy Framework”</a:t>
            </a:r>
          </a:p>
          <a:p>
            <a:pPr marL="0" indent="0" algn="just">
              <a:buNone/>
            </a:pPr>
            <a:r>
              <a:rPr lang="pl-PL" sz="2400" dirty="0" smtClean="0">
                <a:ea typeface="+mj-ea"/>
                <a:cs typeface="+mj-cs"/>
              </a:rPr>
              <a:t> </a:t>
            </a:r>
          </a:p>
          <a:p>
            <a:pPr marL="0" indent="0" algn="just">
              <a:buNone/>
            </a:pPr>
            <a:r>
              <a:rPr lang="pl-PL" sz="2400" dirty="0" smtClean="0">
                <a:ea typeface="+mj-ea"/>
                <a:cs typeface="+mj-cs"/>
              </a:rPr>
              <a:t>Przygotowywano się bowiem do  Drugiego Światowego Zgromadzenia w sprawie Starzenia się, które odbyło się w Madrycie. Spotkanie madryckie zaowocowało tzw. Planem Madryckim, </a:t>
            </a:r>
            <a:r>
              <a:rPr lang="pl-PL" sz="2400" dirty="0">
                <a:ea typeface="+mj-ea"/>
                <a:cs typeface="+mj-cs"/>
              </a:rPr>
              <a:t>który wraz </a:t>
            </a:r>
            <a:r>
              <a:rPr lang="pl-PL" sz="2400" dirty="0" smtClean="0">
                <a:ea typeface="+mj-ea"/>
                <a:cs typeface="+mj-cs"/>
              </a:rPr>
              <a:t>z innymi dokumentami międzynarodowymi  wskazuje </a:t>
            </a:r>
            <a:r>
              <a:rPr lang="pl-PL" sz="2400" dirty="0">
                <a:ea typeface="+mj-ea"/>
                <a:cs typeface="+mj-cs"/>
              </a:rPr>
              <a:t>na wartości i zasady, którymi powinny kierować się państwa oraz decydenci różnych szczebli administracji w budowaniu społeczeństwa przyjaznego osobom w starszym </a:t>
            </a:r>
            <a:r>
              <a:rPr lang="pl-PL" sz="2400" dirty="0" smtClean="0">
                <a:ea typeface="+mj-ea"/>
                <a:cs typeface="+mj-cs"/>
              </a:rPr>
              <a:t>wieku</a:t>
            </a:r>
            <a:endParaRPr lang="pl-PL" sz="2400" dirty="0">
              <a:ea typeface="+mj-ea"/>
              <a:cs typeface="+mj-cs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584200" y="171450"/>
            <a:ext cx="112141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400" b="1" dirty="0"/>
              <a:t>D</a:t>
            </a:r>
            <a:r>
              <a:rPr lang="is-IS" sz="4400" b="1" dirty="0" smtClean="0"/>
              <a:t>okumenty </a:t>
            </a:r>
            <a:r>
              <a:rPr lang="is-IS" sz="4400" b="1" dirty="0"/>
              <a:t>strategiczne i miary </a:t>
            </a:r>
            <a:r>
              <a:rPr lang="is-IS" sz="4400" b="1" i="1" dirty="0"/>
              <a:t>active </a:t>
            </a:r>
            <a:r>
              <a:rPr lang="is-IS" sz="4400" b="1" i="1" dirty="0" smtClean="0"/>
              <a:t>ageing </a:t>
            </a:r>
            <a:r>
              <a:rPr lang="is-IS" sz="4400" b="1" dirty="0" smtClean="0"/>
              <a:t>(2)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45379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03274" y="2180180"/>
            <a:ext cx="10023552" cy="2387600"/>
          </a:xfrm>
        </p:spPr>
        <p:txBody>
          <a:bodyPr>
            <a:normAutofit fontScale="90000"/>
          </a:bodyPr>
          <a:lstStyle/>
          <a:p>
            <a:pPr algn="just"/>
            <a:r>
              <a:rPr lang="pl-PL" sz="2700" dirty="0" smtClean="0">
                <a:latin typeface="+mn-lt"/>
              </a:rPr>
              <a:t>Sytuację danego kraju w </a:t>
            </a:r>
            <a:r>
              <a:rPr lang="pl-PL" sz="2700" dirty="0">
                <a:latin typeface="+mn-lt"/>
              </a:rPr>
              <a:t>zakresie aktywnego starzenia się </a:t>
            </a:r>
            <a:r>
              <a:rPr lang="pl-PL" sz="2700" dirty="0" smtClean="0">
                <a:latin typeface="+mn-lt"/>
              </a:rPr>
              <a:t>można mierzyć </a:t>
            </a:r>
            <a:r>
              <a:rPr lang="pl-PL" sz="2700" dirty="0">
                <a:latin typeface="+mn-lt"/>
              </a:rPr>
              <a:t>wskaźnikiem aktywności osób starszych </a:t>
            </a:r>
            <a:r>
              <a:rPr lang="pl-PL" sz="2700" b="1" dirty="0">
                <a:latin typeface="+mn-lt"/>
              </a:rPr>
              <a:t>„Active </a:t>
            </a:r>
            <a:r>
              <a:rPr lang="pl-PL" sz="2700" b="1" dirty="0" err="1">
                <a:latin typeface="+mn-lt"/>
              </a:rPr>
              <a:t>Ageing</a:t>
            </a:r>
            <a:r>
              <a:rPr lang="pl-PL" sz="2700" b="1" dirty="0">
                <a:latin typeface="+mn-lt"/>
              </a:rPr>
              <a:t> </a:t>
            </a:r>
            <a:r>
              <a:rPr lang="pl-PL" sz="2700" b="1" dirty="0" smtClean="0">
                <a:latin typeface="+mn-lt"/>
              </a:rPr>
              <a:t>Index” </a:t>
            </a:r>
            <a:r>
              <a:rPr lang="pl-PL" sz="2700" dirty="0">
                <a:latin typeface="+mn-lt"/>
              </a:rPr>
              <a:t>(AAI</a:t>
            </a:r>
            <a:r>
              <a:rPr lang="pl-PL" sz="2700" dirty="0" smtClean="0">
                <a:latin typeface="+mn-lt"/>
              </a:rPr>
              <a:t>)</a:t>
            </a:r>
            <a:br>
              <a:rPr lang="pl-PL" sz="2700" dirty="0" smtClean="0">
                <a:latin typeface="+mn-lt"/>
              </a:rPr>
            </a:br>
            <a:r>
              <a:rPr lang="pl-PL" sz="2700" dirty="0" smtClean="0">
                <a:latin typeface="+mn-lt"/>
              </a:rPr>
              <a:t/>
            </a:r>
            <a:br>
              <a:rPr lang="pl-PL" sz="2700" dirty="0" smtClean="0">
                <a:latin typeface="+mn-lt"/>
              </a:rPr>
            </a:br>
            <a:r>
              <a:rPr lang="pl-PL" sz="2700" dirty="0" smtClean="0">
                <a:latin typeface="+mn-lt"/>
              </a:rPr>
              <a:t>Indeks </a:t>
            </a:r>
            <a:r>
              <a:rPr lang="pl-PL" sz="2700" dirty="0">
                <a:latin typeface="+mn-lt"/>
              </a:rPr>
              <a:t>służący do pomiaru dobrobytu osób starszych i wkładu, jaki mają w życie społeczeństwa ma złożony </a:t>
            </a:r>
            <a:r>
              <a:rPr lang="pl-PL" sz="2700" dirty="0" smtClean="0">
                <a:latin typeface="+mn-lt"/>
              </a:rPr>
              <a:t>charakter - </a:t>
            </a:r>
            <a:r>
              <a:rPr lang="pl-PL" sz="2700" dirty="0">
                <a:latin typeface="+mn-lt"/>
              </a:rPr>
              <a:t>22 wskaźniki cząstkowe o różnych </a:t>
            </a:r>
            <a:r>
              <a:rPr lang="pl-PL" sz="2700" dirty="0" smtClean="0">
                <a:latin typeface="+mn-lt"/>
              </a:rPr>
              <a:t>wagach</a:t>
            </a:r>
            <a:endParaRPr lang="pl-PL" dirty="0">
              <a:latin typeface="+mn-lt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850900" y="60325"/>
            <a:ext cx="11061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s-IS" sz="4400" b="1" dirty="0"/>
              <a:t>dokumenty strategiczne i miary </a:t>
            </a:r>
            <a:r>
              <a:rPr lang="is-IS" sz="4400" b="1" i="1" dirty="0"/>
              <a:t>active </a:t>
            </a:r>
            <a:r>
              <a:rPr lang="is-IS" sz="4400" b="1" i="1" dirty="0" smtClean="0"/>
              <a:t>ageing </a:t>
            </a:r>
            <a:r>
              <a:rPr lang="is-IS" sz="4400" b="1" dirty="0" smtClean="0"/>
              <a:t>(3)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6518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7600" y="2847489"/>
            <a:ext cx="9811214" cy="2387600"/>
          </a:xfrm>
        </p:spPr>
        <p:txBody>
          <a:bodyPr>
            <a:normAutofit fontScale="90000"/>
          </a:bodyPr>
          <a:lstStyle/>
          <a:p>
            <a:r>
              <a:rPr lang="pl-PL" sz="2700" dirty="0" smtClean="0">
                <a:latin typeface="+mn-lt"/>
              </a:rPr>
              <a:t>(</a:t>
            </a:r>
            <a:r>
              <a:rPr lang="pl-PL" sz="2700" dirty="0">
                <a:latin typeface="+mn-lt"/>
              </a:rPr>
              <a:t>1) Zatrudnienie — </a:t>
            </a:r>
            <a:r>
              <a:rPr lang="pl-PL" sz="2700" i="1" dirty="0">
                <a:latin typeface="+mn-lt"/>
              </a:rPr>
              <a:t>waga 35%</a:t>
            </a:r>
            <a:r>
              <a:rPr lang="pl-PL" sz="2700" dirty="0">
                <a:latin typeface="+mn-lt"/>
              </a:rPr>
              <a:t>; </a:t>
            </a:r>
            <a:r>
              <a:rPr lang="pl-PL" sz="2700" dirty="0" smtClean="0">
                <a:latin typeface="+mn-lt"/>
              </a:rPr>
              <a:t/>
            </a:r>
            <a:br>
              <a:rPr lang="pl-PL" sz="2700" dirty="0" smtClean="0">
                <a:latin typeface="+mn-lt"/>
              </a:rPr>
            </a:br>
            <a:r>
              <a:rPr lang="pl-PL" sz="2700" dirty="0" smtClean="0">
                <a:latin typeface="+mn-lt"/>
              </a:rPr>
              <a:t>(</a:t>
            </a:r>
            <a:r>
              <a:rPr lang="pl-PL" sz="2700" dirty="0">
                <a:latin typeface="+mn-lt"/>
              </a:rPr>
              <a:t>2) Uczestnictwo w życiu społeczeństwa— </a:t>
            </a:r>
            <a:r>
              <a:rPr lang="pl-PL" sz="2700" i="1" dirty="0">
                <a:latin typeface="+mn-lt"/>
              </a:rPr>
              <a:t>waga 35%</a:t>
            </a:r>
            <a:r>
              <a:rPr lang="pl-PL" sz="2700" dirty="0">
                <a:latin typeface="+mn-lt"/>
              </a:rPr>
              <a:t>; </a:t>
            </a:r>
            <a:r>
              <a:rPr lang="pl-PL" sz="2700" dirty="0" smtClean="0">
                <a:latin typeface="+mn-lt"/>
              </a:rPr>
              <a:t/>
            </a:r>
            <a:br>
              <a:rPr lang="pl-PL" sz="2700" dirty="0" smtClean="0">
                <a:latin typeface="+mn-lt"/>
              </a:rPr>
            </a:br>
            <a:r>
              <a:rPr lang="pl-PL" sz="2700" dirty="0" smtClean="0">
                <a:latin typeface="+mn-lt"/>
              </a:rPr>
              <a:t>(</a:t>
            </a:r>
            <a:r>
              <a:rPr lang="pl-PL" sz="2700" dirty="0">
                <a:latin typeface="+mn-lt"/>
              </a:rPr>
              <a:t>3) Niezależne życie w zdrowiu i bezpieczeństwie — </a:t>
            </a:r>
            <a:r>
              <a:rPr lang="pl-PL" sz="2700" i="1" dirty="0">
                <a:latin typeface="+mn-lt"/>
              </a:rPr>
              <a:t>waga 10%</a:t>
            </a:r>
            <a:r>
              <a:rPr lang="pl-PL" sz="2700" dirty="0">
                <a:latin typeface="+mn-lt"/>
              </a:rPr>
              <a:t>; </a:t>
            </a:r>
            <a:r>
              <a:rPr lang="pl-PL" sz="2700" dirty="0" smtClean="0">
                <a:latin typeface="+mn-lt"/>
              </a:rPr>
              <a:t/>
            </a:r>
            <a:br>
              <a:rPr lang="pl-PL" sz="2700" dirty="0" smtClean="0">
                <a:latin typeface="+mn-lt"/>
              </a:rPr>
            </a:br>
            <a:r>
              <a:rPr lang="pl-PL" sz="2700" dirty="0" smtClean="0">
                <a:latin typeface="+mn-lt"/>
              </a:rPr>
              <a:t>(</a:t>
            </a:r>
            <a:r>
              <a:rPr lang="pl-PL" sz="2700" dirty="0">
                <a:latin typeface="+mn-lt"/>
              </a:rPr>
              <a:t>4) Możliwości i warunki sprzyjające aktywnemu starzeniu się — </a:t>
            </a:r>
            <a:r>
              <a:rPr lang="pl-PL" sz="2700" i="1" dirty="0">
                <a:latin typeface="+mn-lt"/>
              </a:rPr>
              <a:t>waga 20</a:t>
            </a:r>
            <a:r>
              <a:rPr lang="pl-PL" sz="2700" i="1" dirty="0" smtClean="0">
                <a:latin typeface="+mn-lt"/>
              </a:rPr>
              <a:t>%.</a:t>
            </a:r>
            <a:br>
              <a:rPr lang="pl-PL" sz="2700" i="1" dirty="0" smtClean="0">
                <a:latin typeface="+mn-lt"/>
              </a:rPr>
            </a:br>
            <a:r>
              <a:rPr lang="pl-PL" sz="2700" i="1" dirty="0">
                <a:latin typeface="+mn-lt"/>
              </a:rPr>
              <a:t/>
            </a:r>
            <a:br>
              <a:rPr lang="pl-PL" sz="2700" i="1" dirty="0">
                <a:latin typeface="+mn-lt"/>
              </a:rPr>
            </a:br>
            <a:endParaRPr lang="pl-PL" dirty="0">
              <a:latin typeface="+mn-lt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723900" y="289544"/>
            <a:ext cx="112141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l-PL" sz="4400" b="1" dirty="0"/>
              <a:t>D</a:t>
            </a:r>
            <a:r>
              <a:rPr lang="is-IS" sz="4400" b="1" dirty="0" smtClean="0"/>
              <a:t>okumenty </a:t>
            </a:r>
            <a:r>
              <a:rPr lang="is-IS" sz="4400" b="1" dirty="0"/>
              <a:t>strategiczne i miary </a:t>
            </a:r>
            <a:r>
              <a:rPr lang="is-IS" sz="4400" b="1" i="1" dirty="0"/>
              <a:t>active ageing </a:t>
            </a:r>
            <a:r>
              <a:rPr lang="is-IS" sz="4400" b="1" dirty="0" smtClean="0"/>
              <a:t>(4)</a:t>
            </a:r>
            <a:endParaRPr lang="pl-PL" sz="4400" b="1" dirty="0"/>
          </a:p>
        </p:txBody>
      </p:sp>
      <p:sp>
        <p:nvSpPr>
          <p:cNvPr id="4" name="Prostokąt 3"/>
          <p:cNvSpPr/>
          <p:nvPr/>
        </p:nvSpPr>
        <p:spPr>
          <a:xfrm>
            <a:off x="1016000" y="4457125"/>
            <a:ext cx="1028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i="1" dirty="0"/>
              <a:t/>
            </a:r>
            <a:br>
              <a:rPr lang="pl-PL" sz="2400" i="1" dirty="0"/>
            </a:br>
            <a:r>
              <a:rPr lang="pl-PL" sz="2400" dirty="0"/>
              <a:t>Wskaźnik AAI Polski bardzo powoli rośnie: 27.0 (2010),  27.1 (2012), 28.1 (2014), bardzo słaba lokata naszego kraju praktycznie nie zmienia </a:t>
            </a:r>
            <a:r>
              <a:rPr lang="pl-PL" sz="2400" dirty="0" smtClean="0"/>
              <a:t>się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2513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959006" y="1648073"/>
            <a:ext cx="8118088" cy="411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pl-PL" sz="2400" dirty="0" err="1"/>
              <a:t>K</a:t>
            </a:r>
            <a:r>
              <a:rPr lang="en-US" sz="2400" dirty="0" err="1" smtClean="0"/>
              <a:t>oordynacja</a:t>
            </a:r>
            <a:r>
              <a:rPr lang="en-US" sz="2400" dirty="0" smtClean="0"/>
              <a:t> projektu, </a:t>
            </a:r>
            <a:r>
              <a:rPr lang="pl-PL" sz="2400" dirty="0" smtClean="0"/>
              <a:t>P</a:t>
            </a:r>
            <a:r>
              <a:rPr lang="en-US" sz="2400" dirty="0" err="1" smtClean="0"/>
              <a:t>rof</a:t>
            </a:r>
            <a:r>
              <a:rPr lang="en-US" sz="2400" dirty="0" smtClean="0"/>
              <a:t>. </a:t>
            </a:r>
            <a:r>
              <a:rPr lang="en-US" sz="2400" dirty="0" err="1" smtClean="0"/>
              <a:t>Izabela</a:t>
            </a:r>
            <a:r>
              <a:rPr lang="en-US" sz="2400" dirty="0" smtClean="0"/>
              <a:t> </a:t>
            </a:r>
            <a:r>
              <a:rPr lang="en-US" sz="2400" dirty="0" err="1" smtClean="0"/>
              <a:t>Warwas</a:t>
            </a:r>
            <a:endParaRPr lang="en-US" sz="2400" dirty="0" smtClean="0"/>
          </a:p>
          <a:p>
            <a:pPr>
              <a:spcBef>
                <a:spcPct val="10000"/>
              </a:spcBef>
              <a:tabLst>
                <a:tab pos="531813" algn="l"/>
              </a:tabLst>
            </a:pPr>
            <a:r>
              <a:rPr lang="en-US" sz="2400" dirty="0" smtClean="0"/>
              <a:t>Tel. 605693005</a:t>
            </a:r>
          </a:p>
          <a:p>
            <a:pPr marL="531813" indent="-531813">
              <a:spcBef>
                <a:spcPct val="10000"/>
              </a:spcBef>
            </a:pPr>
            <a:r>
              <a:rPr lang="en-US" sz="2400" dirty="0" smtClean="0">
                <a:hlinkClick r:id="rId2"/>
              </a:rPr>
              <a:t>izabela.warwas@uni.lodz.pl</a:t>
            </a:r>
            <a:endParaRPr lang="en-US" sz="2400" dirty="0" smtClean="0"/>
          </a:p>
          <a:p>
            <a:pPr marL="531813" indent="-531813">
              <a:spcBef>
                <a:spcPct val="10000"/>
              </a:spcBef>
            </a:pPr>
            <a:endParaRPr lang="en-US" sz="2400" dirty="0"/>
          </a:p>
          <a:p>
            <a:pPr marL="531813" indent="-531813">
              <a:spcBef>
                <a:spcPct val="10000"/>
              </a:spcBef>
            </a:pPr>
            <a:r>
              <a:rPr lang="pl-PL" sz="2400" dirty="0" err="1"/>
              <a:t>E</a:t>
            </a:r>
            <a:r>
              <a:rPr lang="en-US" sz="2400" dirty="0" err="1" smtClean="0"/>
              <a:t>kspert</a:t>
            </a:r>
            <a:r>
              <a:rPr lang="en-US" sz="2400" dirty="0" smtClean="0"/>
              <a:t> projektu, Prof. </a:t>
            </a:r>
            <a:r>
              <a:rPr lang="en-US" sz="2400" dirty="0" err="1" smtClean="0"/>
              <a:t>Bogusława</a:t>
            </a:r>
            <a:r>
              <a:rPr lang="en-US" sz="2400" dirty="0" smtClean="0"/>
              <a:t> </a:t>
            </a:r>
            <a:r>
              <a:rPr lang="en-US" sz="2400" dirty="0" err="1" smtClean="0"/>
              <a:t>Urbaniak</a:t>
            </a:r>
            <a:endParaRPr lang="en-US" sz="2400" dirty="0" smtClean="0"/>
          </a:p>
          <a:p>
            <a:pPr marL="531813" indent="-531813">
              <a:spcBef>
                <a:spcPct val="10000"/>
              </a:spcBef>
            </a:pPr>
            <a:r>
              <a:rPr lang="en-US" sz="2400" dirty="0" smtClean="0">
                <a:hlinkClick r:id="rId3"/>
              </a:rPr>
              <a:t>bogelur@uni.lodz.pl</a:t>
            </a:r>
            <a:endParaRPr lang="en-US" sz="2400" dirty="0" smtClean="0"/>
          </a:p>
          <a:p>
            <a:pPr marL="531813" indent="-531813">
              <a:spcBef>
                <a:spcPct val="10000"/>
              </a:spcBef>
            </a:pPr>
            <a:endParaRPr lang="en-US" sz="2400" dirty="0"/>
          </a:p>
          <a:p>
            <a:pPr marL="531813" indent="-531813">
              <a:spcBef>
                <a:spcPct val="10000"/>
              </a:spcBef>
            </a:pPr>
            <a:r>
              <a:rPr lang="pl-PL" sz="2400" dirty="0" err="1"/>
              <a:t>W</a:t>
            </a:r>
            <a:r>
              <a:rPr lang="en-US" sz="2400" dirty="0" err="1" smtClean="0"/>
              <a:t>sparcie</a:t>
            </a:r>
            <a:r>
              <a:rPr lang="en-US" sz="2400" dirty="0" smtClean="0"/>
              <a:t> projektu, </a:t>
            </a:r>
            <a:r>
              <a:rPr lang="en-US" sz="2400" dirty="0" err="1" smtClean="0"/>
              <a:t>mgr</a:t>
            </a:r>
            <a:r>
              <a:rPr lang="en-US" sz="2400" dirty="0" smtClean="0"/>
              <a:t> Monika </a:t>
            </a:r>
            <a:r>
              <a:rPr lang="en-US" sz="2400" dirty="0" err="1" smtClean="0"/>
              <a:t>Gzik</a:t>
            </a:r>
            <a:r>
              <a:rPr lang="en-US" sz="2400" dirty="0" smtClean="0"/>
              <a:t> </a:t>
            </a:r>
            <a:endParaRPr lang="en-US" sz="2400" dirty="0"/>
          </a:p>
          <a:p>
            <a:pPr marL="531813" indent="-531813">
              <a:spcBef>
                <a:spcPct val="10000"/>
              </a:spcBef>
            </a:pPr>
            <a:r>
              <a:rPr lang="pl-PL" sz="2400" dirty="0" smtClean="0">
                <a:hlinkClick r:id="rId4"/>
              </a:rPr>
              <a:t>active_ageing@uni.lodz.pl</a:t>
            </a:r>
            <a:r>
              <a:rPr lang="pl-PL" sz="2400" dirty="0" smtClean="0"/>
              <a:t> </a:t>
            </a:r>
            <a:endParaRPr lang="en-US" sz="2400" dirty="0"/>
          </a:p>
          <a:p>
            <a:pPr marL="531813" indent="-531813">
              <a:spcBef>
                <a:spcPct val="10000"/>
              </a:spcBef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40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3678" y="3676632"/>
            <a:ext cx="10783229" cy="2387600"/>
          </a:xfrm>
        </p:spPr>
        <p:txBody>
          <a:bodyPr>
            <a:noAutofit/>
          </a:bodyPr>
          <a:lstStyle/>
          <a:p>
            <a:pPr algn="l"/>
            <a:r>
              <a:rPr lang="pl-PL" sz="4000" dirty="0" smtClean="0">
                <a:latin typeface="+mn-lt"/>
              </a:rPr>
              <a:t/>
            </a:r>
            <a:br>
              <a:rPr lang="pl-PL" sz="4000" dirty="0" smtClean="0">
                <a:latin typeface="+mn-lt"/>
              </a:rPr>
            </a:br>
            <a:r>
              <a:rPr lang="pl-PL" sz="3200" dirty="0" smtClean="0">
                <a:latin typeface="+mn-lt"/>
              </a:rPr>
              <a:t>1. Przesłanki projektu </a:t>
            </a:r>
            <a:r>
              <a:rPr lang="pl-PL" sz="3200" dirty="0" err="1" smtClean="0">
                <a:latin typeface="+mn-lt"/>
              </a:rPr>
              <a:t>Aspire</a:t>
            </a:r>
            <a:r>
              <a:rPr lang="pl-PL" sz="3200" dirty="0" smtClean="0">
                <a:latin typeface="+mn-lt"/>
              </a:rPr>
              <a:t/>
            </a:r>
            <a:br>
              <a:rPr lang="pl-PL" sz="3200" dirty="0" smtClean="0">
                <a:latin typeface="+mn-lt"/>
              </a:rPr>
            </a:br>
            <a:r>
              <a:rPr lang="pl-PL" sz="3200" dirty="0" smtClean="0">
                <a:latin typeface="+mn-lt"/>
              </a:rPr>
              <a:t>2. Informacje o projekcie</a:t>
            </a:r>
            <a:br>
              <a:rPr lang="pl-PL" sz="3200" dirty="0" smtClean="0">
                <a:latin typeface="+mn-lt"/>
              </a:rPr>
            </a:br>
            <a:r>
              <a:rPr lang="pl-PL" sz="3200" dirty="0" smtClean="0">
                <a:latin typeface="+mn-lt"/>
              </a:rPr>
              <a:t>3. Idea aktywnego starzenia się</a:t>
            </a:r>
            <a:br>
              <a:rPr lang="pl-PL" sz="3200" dirty="0" smtClean="0">
                <a:latin typeface="+mn-lt"/>
              </a:rPr>
            </a:br>
            <a:r>
              <a:rPr lang="pl-PL" sz="3200" dirty="0" smtClean="0">
                <a:latin typeface="+mn-lt"/>
              </a:rPr>
              <a:t>4. Dokumenty strategiczne i miary </a:t>
            </a:r>
            <a:r>
              <a:rPr lang="pl-PL" sz="3200" i="1" dirty="0" err="1" smtClean="0">
                <a:latin typeface="+mn-lt"/>
              </a:rPr>
              <a:t>active</a:t>
            </a:r>
            <a:r>
              <a:rPr lang="pl-PL" sz="3200" i="1" dirty="0" smtClean="0">
                <a:latin typeface="+mn-lt"/>
              </a:rPr>
              <a:t> </a:t>
            </a:r>
            <a:r>
              <a:rPr lang="pl-PL" sz="3200" i="1" dirty="0" err="1" smtClean="0">
                <a:latin typeface="+mn-lt"/>
              </a:rPr>
              <a:t>aeging</a:t>
            </a:r>
            <a:r>
              <a:rPr lang="pl-PL" sz="4000" dirty="0" smtClean="0">
                <a:latin typeface="+mn-lt"/>
              </a:rPr>
              <a:t/>
            </a:r>
            <a:br>
              <a:rPr lang="pl-PL" sz="4000" dirty="0" smtClean="0">
                <a:latin typeface="+mn-lt"/>
              </a:rPr>
            </a:br>
            <a:r>
              <a:rPr lang="is-IS" sz="4000" dirty="0" smtClean="0">
                <a:latin typeface="+mn-lt"/>
              </a:rPr>
              <a:t/>
            </a:r>
            <a:br>
              <a:rPr lang="is-IS" sz="4000" dirty="0" smtClean="0">
                <a:latin typeface="+mn-lt"/>
              </a:rPr>
            </a:br>
            <a:endParaRPr lang="pl-PL" sz="4000" dirty="0">
              <a:latin typeface="+mn-lt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021773" y="1415534"/>
            <a:ext cx="36795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4400" b="1" dirty="0">
                <a:latin typeface="+mj-lt"/>
              </a:rPr>
              <a:t>Plan </a:t>
            </a:r>
            <a:r>
              <a:rPr lang="is-IS" sz="4400" b="1" dirty="0">
                <a:latin typeface="+mj-lt"/>
              </a:rPr>
              <a:t>prezentacji</a:t>
            </a:r>
            <a:endParaRPr lang="pl-PL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74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</a:t>
            </a:r>
            <a:r>
              <a:rPr lang="is-IS" b="1" dirty="0" smtClean="0"/>
              <a:t>rzesłanki </a:t>
            </a:r>
            <a:r>
              <a:rPr lang="is-IS" b="1" dirty="0"/>
              <a:t>projektu Aspire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0245" y="1680553"/>
            <a:ext cx="10363201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Starzenie się społeczeństwa jest obok globalizacji i umiędzynarodowienia, kreowania </a:t>
            </a:r>
            <a:r>
              <a:rPr lang="pl-PL" sz="2400" dirty="0"/>
              <a:t>innowacyjności czy dynamicznego rozwoju gospodarki opartej na wiedzy ważnym trendem </a:t>
            </a:r>
            <a:r>
              <a:rPr lang="pl-PL" sz="2400" dirty="0" smtClean="0"/>
              <a:t>społeczno-ekonomicznym</a:t>
            </a:r>
          </a:p>
          <a:p>
            <a:pPr marL="0" indent="0" algn="just">
              <a:buNone/>
            </a:pP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Starzeją </a:t>
            </a:r>
            <a:r>
              <a:rPr lang="pl-PL" sz="2400" dirty="0"/>
              <a:t>się konsumenci, interesariusze, a przede wszystkim pracownicy polskich organizacji. </a:t>
            </a:r>
            <a:r>
              <a:rPr lang="pl-PL" sz="2400" dirty="0" smtClean="0"/>
              <a:t>Organizacje </a:t>
            </a:r>
            <a:r>
              <a:rPr lang="pl-PL" sz="2400" dirty="0"/>
              <a:t>mogą napotkać w związku z tym problemy z pozyskaniem kandydatów do pracy o odpowiednich kompetencjach czy w liczbie zapewniającej realizację celów </a:t>
            </a:r>
            <a:r>
              <a:rPr lang="pl-PL" sz="2400" dirty="0" smtClean="0"/>
              <a:t>strategicznych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9592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400" b="1" dirty="0"/>
              <a:t>P</a:t>
            </a:r>
            <a:r>
              <a:rPr lang="is-IS" sz="4400" b="1" dirty="0" smtClean="0"/>
              <a:t>rzesłanki projektu Aspire (2)</a:t>
            </a:r>
            <a:endParaRPr lang="pl-PL" sz="44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38200" y="2215662"/>
            <a:ext cx="10515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/>
              <a:t>Od przełomu wieków, rządy krajów europejskich przechodzą z modelu wczesnej emerytury na model aktywnego starzenia się, podkreślający konieczność usuwania barier w zmianie pracy w trakcie kariery zawodowej, uczenia się przez całe życie, a także działań pracodawców wspierających godzenie obowiązków rodzinnych z pracą zawodową, kreowania zdrowych miejsc pracy oraz planowania pracy i </a:t>
            </a:r>
            <a:r>
              <a:rPr lang="pl-PL" sz="2400" dirty="0" smtClean="0"/>
              <a:t>emerytury</a:t>
            </a:r>
          </a:p>
          <a:p>
            <a:pPr algn="just"/>
            <a:r>
              <a:rPr lang="pl-PL" sz="2400" dirty="0" smtClean="0"/>
              <a:t> 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W projekcie badane będzie podejście partnerów społecznych do wspierania aktywnego starzenia się i zrównoważonej pracy oraz wypracowane zostaną rekomendacje ułatwiające budowanie karier w cyklu życia i radzenie sobie z konfliktami międzypokoleniowymi</a:t>
            </a:r>
          </a:p>
        </p:txBody>
      </p:sp>
    </p:spTree>
    <p:extLst>
      <p:ext uri="{BB962C8B-B14F-4D97-AF65-F5344CB8AC3E}">
        <p14:creationId xmlns:p14="http://schemas.microsoft.com/office/powerpoint/2010/main" val="3156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400" b="1" dirty="0" smtClean="0"/>
              <a:t>I</a:t>
            </a:r>
            <a:r>
              <a:rPr lang="is-IS" sz="4400" b="1" dirty="0" smtClean="0"/>
              <a:t>nformacje o projekcie </a:t>
            </a:r>
            <a:endParaRPr lang="pl-PL" sz="44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33754" y="2625969"/>
            <a:ext cx="110431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                </a:t>
            </a:r>
            <a:r>
              <a:rPr lang="en-US" sz="2400" dirty="0" err="1" smtClean="0"/>
              <a:t>Uniwersytet</a:t>
            </a:r>
            <a:r>
              <a:rPr lang="en-US" sz="2400" dirty="0" smtClean="0"/>
              <a:t> </a:t>
            </a:r>
            <a:r>
              <a:rPr lang="en-US" sz="2400" dirty="0" err="1"/>
              <a:t>Łódzki</a:t>
            </a:r>
            <a:r>
              <a:rPr lang="en-US" sz="2400" dirty="0"/>
              <a:t> jest </a:t>
            </a:r>
            <a:r>
              <a:rPr lang="en-US" sz="2400" dirty="0" err="1" smtClean="0"/>
              <a:t>partnerem</a:t>
            </a:r>
            <a:r>
              <a:rPr lang="en-US" sz="2400" dirty="0" smtClean="0"/>
              <a:t> </a:t>
            </a:r>
            <a:r>
              <a:rPr lang="en-US" sz="2400" dirty="0" err="1" smtClean="0"/>
              <a:t>międzynarodowego</a:t>
            </a:r>
            <a:r>
              <a:rPr lang="pl-PL" sz="2400" dirty="0" smtClean="0"/>
              <a:t> projektu</a:t>
            </a:r>
            <a:r>
              <a:rPr lang="en-US" sz="2400" dirty="0" smtClean="0"/>
              <a:t> </a:t>
            </a:r>
            <a:r>
              <a:rPr lang="en-US" sz="2400" dirty="0"/>
              <a:t>ASPIRE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en-US" sz="2400" dirty="0"/>
              <a:t> </a:t>
            </a:r>
            <a:endParaRPr lang="pl-PL" sz="2400" dirty="0" smtClean="0"/>
          </a:p>
          <a:p>
            <a:r>
              <a:rPr lang="pl-PL" sz="2400" b="1" dirty="0" smtClean="0"/>
              <a:t>             </a:t>
            </a:r>
            <a:r>
              <a:rPr lang="en-US" sz="2400" b="1" dirty="0" smtClean="0"/>
              <a:t>(</a:t>
            </a:r>
            <a:r>
              <a:rPr lang="en-US" sz="2400" b="1" dirty="0"/>
              <a:t>Active Ageing through Social </a:t>
            </a:r>
            <a:r>
              <a:rPr lang="en-US" sz="2400" b="1" dirty="0" smtClean="0"/>
              <a:t>Partnership</a:t>
            </a:r>
            <a:r>
              <a:rPr lang="pl-PL" sz="2400" b="1" dirty="0"/>
              <a:t> </a:t>
            </a:r>
            <a:r>
              <a:rPr lang="en-US" sz="2400" b="1" dirty="0" smtClean="0"/>
              <a:t>and </a:t>
            </a:r>
            <a:r>
              <a:rPr lang="en-US" sz="2400" b="1" dirty="0"/>
              <a:t>Industrial Relations Expertise</a:t>
            </a:r>
            <a:r>
              <a:rPr lang="en-US" sz="2400" b="1" dirty="0" smtClean="0"/>
              <a:t>)</a:t>
            </a:r>
            <a:endParaRPr lang="pl-PL" sz="2400" b="1" dirty="0" smtClean="0"/>
          </a:p>
          <a:p>
            <a:endParaRPr lang="pl-PL" sz="2400" dirty="0" smtClean="0"/>
          </a:p>
          <a:p>
            <a:pPr algn="ctr"/>
            <a:r>
              <a:rPr lang="pl-PL" sz="2400" dirty="0" smtClean="0"/>
              <a:t>         Aktywne </a:t>
            </a:r>
            <a:r>
              <a:rPr lang="pl-PL" sz="2400" dirty="0"/>
              <a:t>starzenie się można rozwijać dzięki partnerstwu </a:t>
            </a:r>
            <a:r>
              <a:rPr lang="pl-PL" sz="2400" dirty="0" smtClean="0"/>
              <a:t>społecznemu</a:t>
            </a:r>
          </a:p>
          <a:p>
            <a:pPr algn="ctr"/>
            <a:r>
              <a:rPr lang="pl-PL" sz="2400" dirty="0" smtClean="0"/>
              <a:t> </a:t>
            </a:r>
            <a:r>
              <a:rPr lang="pl-PL" sz="2400" dirty="0"/>
              <a:t>i stosunkom </a:t>
            </a:r>
            <a:r>
              <a:rPr lang="pl-PL" sz="2400" dirty="0" smtClean="0"/>
              <a:t>przemysłowym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2549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827049" y="5326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400" b="1" dirty="0"/>
              <a:t>I</a:t>
            </a:r>
            <a:r>
              <a:rPr lang="is-IS" sz="4400" b="1" dirty="0"/>
              <a:t>nformacje o </a:t>
            </a:r>
            <a:r>
              <a:rPr lang="is-IS" sz="4400" b="1" dirty="0" smtClean="0"/>
              <a:t>projekcie (2) </a:t>
            </a:r>
            <a:endParaRPr lang="pl-PL" sz="4400" b="1" dirty="0"/>
          </a:p>
        </p:txBody>
      </p:sp>
      <p:sp>
        <p:nvSpPr>
          <p:cNvPr id="5" name="Prostokąt 4"/>
          <p:cNvSpPr/>
          <p:nvPr/>
        </p:nvSpPr>
        <p:spPr>
          <a:xfrm>
            <a:off x="1277815" y="3660339"/>
            <a:ext cx="97418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W trakcie realizacji projektu </a:t>
            </a:r>
            <a:r>
              <a:rPr lang="pl-PL" sz="2400" dirty="0" smtClean="0"/>
              <a:t>od </a:t>
            </a:r>
            <a:r>
              <a:rPr lang="pl-PL" sz="2400" dirty="0"/>
              <a:t>stycznia 2017 do grudnia 2018 roku - porównywane będą rozwiązania z zakresu zarządzania wiekiem w Wielkiej Brytanii, Włoszech, Polsce i Hiszpanii oraz będą analizowane postawy i role partnerów społecznych - pracodawców i związków zawodowych we wdrażaniu idei aktywnego starzenia się</a:t>
            </a:r>
          </a:p>
        </p:txBody>
      </p:sp>
      <p:sp>
        <p:nvSpPr>
          <p:cNvPr id="6" name="Prostokąt 5"/>
          <p:cNvSpPr/>
          <p:nvPr/>
        </p:nvSpPr>
        <p:spPr>
          <a:xfrm>
            <a:off x="2661136" y="2552343"/>
            <a:ext cx="706901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Projekt finansowany jest przez Komisję Europejską</a:t>
            </a:r>
            <a:br>
              <a:rPr lang="pl-PL" sz="2400" dirty="0"/>
            </a:br>
            <a:r>
              <a:rPr lang="pl-PL" sz="2400" dirty="0"/>
              <a:t>(DG </a:t>
            </a:r>
            <a:r>
              <a:rPr lang="pl-PL" sz="2400" dirty="0" err="1"/>
              <a:t>Employment</a:t>
            </a:r>
            <a:r>
              <a:rPr lang="pl-PL" sz="2400" dirty="0"/>
              <a:t>, </a:t>
            </a:r>
            <a:r>
              <a:rPr lang="pl-PL" sz="2400" dirty="0" err="1"/>
              <a:t>Social</a:t>
            </a:r>
            <a:r>
              <a:rPr lang="pl-PL" sz="2400" dirty="0"/>
              <a:t> </a:t>
            </a:r>
            <a:r>
              <a:rPr lang="pl-PL" sz="2400" dirty="0" err="1"/>
              <a:t>Affairs</a:t>
            </a:r>
            <a:r>
              <a:rPr lang="pl-PL" sz="2400" dirty="0"/>
              <a:t> and </a:t>
            </a:r>
            <a:r>
              <a:rPr lang="pl-PL" sz="2400" dirty="0" err="1"/>
              <a:t>Inclusion</a:t>
            </a:r>
            <a:r>
              <a:rPr lang="pl-PL" sz="2400" dirty="0"/>
              <a:t>)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74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920262" y="84251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400" b="1" dirty="0" smtClean="0"/>
              <a:t>I</a:t>
            </a:r>
            <a:r>
              <a:rPr lang="is-IS" sz="4400" b="1" dirty="0" smtClean="0"/>
              <a:t>dea aktywnego starzenia się</a:t>
            </a:r>
            <a:endParaRPr lang="pl-PL" sz="4400" b="1" dirty="0" smtClean="0"/>
          </a:p>
          <a:p>
            <a:endParaRPr lang="pl-PL" sz="44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140070" y="2320472"/>
            <a:ext cx="100759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/>
              <a:t>Koncepcja aktywnego starzenia się (</a:t>
            </a:r>
            <a:r>
              <a:rPr lang="pl-PL" sz="2400" i="1" dirty="0" err="1" smtClean="0"/>
              <a:t>active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ageing</a:t>
            </a:r>
            <a:r>
              <a:rPr lang="pl-PL" sz="2400" dirty="0" smtClean="0"/>
              <a:t>) jest nowym paradygmatem polityki publicznej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Polega na uznaniu starzenia się jako punktu wyjścia do zmiany sposobu zarządzania zasobami ludzkimi i umieszczeniu procesów starzenia się w perspektywie biegu życia, a zatem wymaga skierowania działań do osób w różnym wieku, zarówno do starszych jak i wobec młodszych</a:t>
            </a:r>
          </a:p>
          <a:p>
            <a:pPr algn="just"/>
            <a:endParaRPr lang="pl-PL" sz="2400" dirty="0"/>
          </a:p>
          <a:p>
            <a:pPr algn="just"/>
            <a:endParaRPr lang="pl-PL" sz="2400" dirty="0" smtClean="0"/>
          </a:p>
          <a:p>
            <a:pPr algn="just"/>
            <a:endParaRPr lang="pl-PL" sz="2400" dirty="0"/>
          </a:p>
          <a:p>
            <a:pPr algn="just"/>
            <a:endParaRPr lang="pl-PL" sz="2400" dirty="0" smtClean="0"/>
          </a:p>
          <a:p>
            <a:pPr algn="just"/>
            <a:endParaRPr lang="pl-PL" sz="2400" dirty="0" smtClean="0"/>
          </a:p>
          <a:p>
            <a:pPr algn="just"/>
            <a:endParaRPr lang="pl-PL" sz="2400" dirty="0" smtClean="0"/>
          </a:p>
          <a:p>
            <a:pPr algn="just"/>
            <a:endParaRPr lang="pl-PL" sz="2400" dirty="0"/>
          </a:p>
          <a:p>
            <a:pPr algn="just"/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340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836229" y="682760"/>
            <a:ext cx="72675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4400" b="1" dirty="0">
                <a:latin typeface="+mj-lt"/>
              </a:rPr>
              <a:t>I</a:t>
            </a:r>
            <a:r>
              <a:rPr lang="is-IS" sz="4400" b="1" dirty="0">
                <a:latin typeface="+mj-lt"/>
              </a:rPr>
              <a:t>dea aktywnego starzenia </a:t>
            </a:r>
            <a:r>
              <a:rPr lang="is-IS" sz="4400" b="1" dirty="0" smtClean="0">
                <a:latin typeface="+mj-lt"/>
              </a:rPr>
              <a:t>się</a:t>
            </a:r>
            <a:r>
              <a:rPr lang="pl-PL" sz="4400" b="1" dirty="0" smtClean="0">
                <a:latin typeface="+mj-lt"/>
              </a:rPr>
              <a:t> (2)</a:t>
            </a:r>
            <a:endParaRPr lang="pl-PL" sz="4400" b="1" dirty="0">
              <a:latin typeface="+mj-lt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44061" y="2344618"/>
            <a:ext cx="10584813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l-PL" sz="2100" dirty="0" smtClean="0"/>
              <a:t>Światowa Organizacja Pracy (WHO) kładzie nacisk na zdrowie i społeczne zaangażowanie ludzi starszych;</a:t>
            </a:r>
          </a:p>
          <a:p>
            <a:pPr marL="285750" indent="-285750" algn="just">
              <a:buFontTx/>
              <a:buChar char="-"/>
            </a:pPr>
            <a:endParaRPr lang="pl-PL" sz="2100" dirty="0" smtClean="0"/>
          </a:p>
          <a:p>
            <a:pPr marL="285750" indent="-285750" algn="just">
              <a:buFontTx/>
              <a:buChar char="-"/>
            </a:pPr>
            <a:r>
              <a:rPr lang="pl-PL" sz="2100" dirty="0"/>
              <a:t>OECD, MOP(ILO) kładą nacisk na równe traktowanie wobec pracy, dostosowywanie jej wymogów do zmian wynikających ze starzenia się oraz ochronę socjalną i dostosowywanie systemów emerytalnych do zmian warunków demograficznych</a:t>
            </a:r>
            <a:r>
              <a:rPr lang="pl-PL" sz="2100" dirty="0" smtClean="0"/>
              <a:t>;</a:t>
            </a:r>
          </a:p>
          <a:p>
            <a:pPr marL="285750" indent="-285750" algn="just">
              <a:buFontTx/>
              <a:buChar char="-"/>
            </a:pPr>
            <a:endParaRPr lang="pl-PL" sz="2100" dirty="0" smtClean="0"/>
          </a:p>
          <a:p>
            <a:pPr marL="285750" indent="-285750" algn="just">
              <a:buFontTx/>
              <a:buChar char="-"/>
            </a:pPr>
            <a:r>
              <a:rPr lang="pl-PL" sz="2100" dirty="0"/>
              <a:t>ONZ, Rada </a:t>
            </a:r>
            <a:r>
              <a:rPr lang="pl-PL" sz="2100" dirty="0" smtClean="0"/>
              <a:t>Europy sytuuje </a:t>
            </a:r>
            <a:r>
              <a:rPr lang="pl-PL" sz="2100" dirty="0"/>
              <a:t>starzenie się w kontekście praw człowieka, równego dostępu, </a:t>
            </a:r>
            <a:r>
              <a:rPr lang="pl-PL" sz="2100" dirty="0" smtClean="0"/>
              <a:t>społecznej i </a:t>
            </a:r>
            <a:r>
              <a:rPr lang="pl-PL" sz="2100" dirty="0"/>
              <a:t>politycznej </a:t>
            </a:r>
            <a:r>
              <a:rPr lang="pl-PL" sz="2100" dirty="0" smtClean="0"/>
              <a:t>partycypacji;</a:t>
            </a:r>
          </a:p>
          <a:p>
            <a:pPr algn="just"/>
            <a:endParaRPr lang="pl-PL" sz="2100" dirty="0" smtClean="0"/>
          </a:p>
          <a:p>
            <a:pPr marL="285750" indent="-285750" algn="just">
              <a:buFontTx/>
              <a:buChar char="-"/>
            </a:pPr>
            <a:r>
              <a:rPr lang="pl-PL" sz="2100" dirty="0" smtClean="0"/>
              <a:t>Organizacje pozarządowe zajmujące się sprawami osób starszych, akcentują zdrowe starzenie się, edukację, przeciwdziałanie wykluczeniu społecznemu, i coraz częściej działania na rzecz rozwoju srebrnej gospodarki</a:t>
            </a:r>
          </a:p>
          <a:p>
            <a:pPr marL="285750" indent="-285750" algn="just">
              <a:buFontTx/>
              <a:buChar char="-"/>
            </a:pPr>
            <a:endParaRPr lang="pl-PL" sz="2000" dirty="0" smtClean="0"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pl-PL" dirty="0"/>
              <a:t/>
            </a:r>
            <a:br>
              <a:rPr lang="pl-PL" dirty="0"/>
            </a:br>
            <a:endParaRPr lang="pl-PL" dirty="0" smtClean="0"/>
          </a:p>
          <a:p>
            <a:pPr marL="285750" indent="-285750">
              <a:buFontTx/>
              <a:buChar char="-"/>
            </a:pPr>
            <a:endParaRPr lang="pl-PL" dirty="0"/>
          </a:p>
          <a:p>
            <a:pPr marL="285750" indent="-285750">
              <a:buFontTx/>
              <a:buChar char="-"/>
            </a:pP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169864" y="1788257"/>
            <a:ext cx="993320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100" b="1" dirty="0"/>
              <a:t>Dyskurs międzynarodowy na temat aktywnego starzenia się można umieścić w nurtach:</a:t>
            </a:r>
          </a:p>
        </p:txBody>
      </p:sp>
    </p:spTree>
    <p:extLst>
      <p:ext uri="{BB962C8B-B14F-4D97-AF65-F5344CB8AC3E}">
        <p14:creationId xmlns:p14="http://schemas.microsoft.com/office/powerpoint/2010/main" val="1004363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77317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>
                <a:ea typeface="+mj-ea"/>
                <a:cs typeface="+mj-cs"/>
              </a:rPr>
              <a:t>Mamy dwa podejścia do aktywnego starzenia się – wąskie i </a:t>
            </a:r>
            <a:r>
              <a:rPr lang="pl-PL" sz="2400" dirty="0" smtClean="0">
                <a:ea typeface="+mj-ea"/>
                <a:cs typeface="+mj-cs"/>
              </a:rPr>
              <a:t>szerokie</a:t>
            </a:r>
            <a:endParaRPr lang="pl-PL" sz="2400" dirty="0">
              <a:ea typeface="+mj-ea"/>
              <a:cs typeface="+mj-cs"/>
            </a:endParaRPr>
          </a:p>
          <a:p>
            <a:pPr marL="0" indent="0" algn="just">
              <a:buNone/>
            </a:pPr>
            <a:r>
              <a:rPr lang="pl-PL" sz="2400" dirty="0" smtClean="0">
                <a:ea typeface="+mj-ea"/>
                <a:cs typeface="+mj-cs"/>
              </a:rPr>
              <a:t>1/ jest skoncentrowane na pracy przez pryzmat sytuacji na rynku pracy, a więc odnosi się do rynku pracy i polityki rynku pracy; akcentowane jest produktywne starzenie się (</a:t>
            </a:r>
            <a:r>
              <a:rPr lang="pl-PL" sz="2400" i="1" dirty="0" err="1" smtClean="0">
                <a:ea typeface="+mj-ea"/>
                <a:cs typeface="+mj-cs"/>
              </a:rPr>
              <a:t>productive</a:t>
            </a:r>
            <a:r>
              <a:rPr lang="pl-PL" sz="2400" i="1" dirty="0" smtClean="0">
                <a:ea typeface="+mj-ea"/>
                <a:cs typeface="+mj-cs"/>
              </a:rPr>
              <a:t> </a:t>
            </a:r>
            <a:r>
              <a:rPr lang="pl-PL" sz="2400" i="1" dirty="0" err="1" smtClean="0">
                <a:ea typeface="+mj-ea"/>
                <a:cs typeface="+mj-cs"/>
              </a:rPr>
              <a:t>ageing</a:t>
            </a:r>
            <a:r>
              <a:rPr lang="pl-PL" sz="2400" dirty="0" smtClean="0">
                <a:ea typeface="+mj-ea"/>
                <a:cs typeface="+mj-cs"/>
              </a:rPr>
              <a:t>), z którym wiąże się wydłużanie aktywności zawodowej w życiu człowieka;</a:t>
            </a:r>
            <a:endParaRPr lang="pl-PL" sz="2400" dirty="0">
              <a:ea typeface="+mj-ea"/>
              <a:cs typeface="+mj-cs"/>
            </a:endParaRPr>
          </a:p>
          <a:p>
            <a:pPr marL="0" indent="0" algn="just">
              <a:buNone/>
            </a:pPr>
            <a:r>
              <a:rPr lang="pl-PL" sz="2400" dirty="0" smtClean="0">
                <a:ea typeface="+mj-ea"/>
                <a:cs typeface="+mj-cs"/>
              </a:rPr>
              <a:t>2/ jest to podejście holistyczne, które traktuje starzenie się jako globalną ramę odniesienia dla wielu polityk publicznych – starzenie się powinno wyzwalać kompleks działań powiązanych, i obejmować takie kwestie jak: zdrowie, rodzina, edukacja, bezpieczeństwo materialne, pomoc społeczna, kultura, integracja itd.   </a:t>
            </a:r>
            <a:endParaRPr lang="pl-PL" sz="2400" dirty="0">
              <a:ea typeface="+mj-ea"/>
              <a:cs typeface="+mj-cs"/>
            </a:endParaRPr>
          </a:p>
          <a:p>
            <a:pPr marL="0" indent="0">
              <a:buNone/>
            </a:pPr>
            <a:endParaRPr lang="pl-PL" sz="2400" dirty="0" smtClean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400" b="1" dirty="0"/>
              <a:t>I</a:t>
            </a:r>
            <a:r>
              <a:rPr lang="is-IS" sz="4400" b="1" dirty="0"/>
              <a:t>dea aktywnego starzenia </a:t>
            </a:r>
            <a:r>
              <a:rPr lang="is-IS" sz="4400" b="1" dirty="0" smtClean="0"/>
              <a:t>się (3)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405044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723</Words>
  <Application>Microsoft Macintosh PowerPoint</Application>
  <PresentationFormat>Panoramiczny</PresentationFormat>
  <Paragraphs>67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Warsztaty na temat aktywnego starzenia się - projekt ASPIRE-</vt:lpstr>
      <vt:lpstr> 1. Przesłanki projektu Aspire 2. Informacje o projekcie 3. Idea aktywnego starzenia się 4. Dokumenty strategiczne i miary active aeging  </vt:lpstr>
      <vt:lpstr>Przesłanki projektu Aspire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Sytuację danego kraju w zakresie aktywnego starzenia się można mierzyć wskaźnikiem aktywności osób starszych „Active Ageing Index” (AAI)  Indeks służący do pomiaru dobrobytu osób starszych i wkładu, jaki mają w życie społeczeństwa ma złożony charakter - 22 wskaźniki cząstkowe o różnych wagach</vt:lpstr>
      <vt:lpstr>(1) Zatrudnienie — waga 35%;  (2) Uczestnictwo w życiu społeczeństwa— waga 35%;  (3) Niezależne życie w zdrowiu i bezpieczeństwie — waga 10%;  (4) Możliwości i warunki sprzyjające aktywnemu starzeniu się — waga 20%.  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Izabela Kołodziejczyk-Olczak</dc:creator>
  <cp:lastModifiedBy>Izabela Kołodziejczyk-Olczak</cp:lastModifiedBy>
  <cp:revision>66</cp:revision>
  <dcterms:created xsi:type="dcterms:W3CDTF">2017-10-11T16:53:35Z</dcterms:created>
  <dcterms:modified xsi:type="dcterms:W3CDTF">2018-01-03T08:32:26Z</dcterms:modified>
</cp:coreProperties>
</file>