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57" r:id="rId4"/>
    <p:sldId id="273" r:id="rId5"/>
    <p:sldId id="289" r:id="rId6"/>
    <p:sldId id="274" r:id="rId7"/>
    <p:sldId id="258" r:id="rId8"/>
    <p:sldId id="275" r:id="rId9"/>
    <p:sldId id="277" r:id="rId10"/>
    <p:sldId id="26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59" r:id="rId23"/>
    <p:sldId id="260" r:id="rId24"/>
    <p:sldId id="261" r:id="rId25"/>
    <p:sldId id="262" r:id="rId26"/>
    <p:sldId id="263" r:id="rId27"/>
    <p:sldId id="264" r:id="rId28"/>
    <p:sldId id="291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583" autoAdjust="0"/>
    <p:restoredTop sz="70475" autoAdjust="0"/>
  </p:normalViewPr>
  <p:slideViewPr>
    <p:cSldViewPr snapToGrid="0">
      <p:cViewPr varScale="1">
        <p:scale>
          <a:sx n="60" d="100"/>
          <a:sy n="60" d="100"/>
        </p:scale>
        <p:origin x="2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1589B-E54C-45ED-AAD9-4FC875FCE041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50382-AA67-436B-BE3F-1B2415847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68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 replacement rate is defined as the individual net pension entitlement divided by net pre-retirement earnings, taking into account personal income taxes and social security contributions paid by workers and pensioners. It measures how effectively a pension system provides a retirement income to replace earnings, the main source of income before retirement. This indicator is measured in percentage of pre-retirement earnings by gender. OECD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0382-AA67-436B-BE3F-1B24158474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0382-AA67-436B-BE3F-1B24158474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2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“Succession Plan”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(ES):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objective is to identify the gaps in the organization and to establish an action plan to fill key vacancies.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50382-AA67-436B-BE3F-1B24158474A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3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48E5-C6E9-4261-B8BA-93A1F51DF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F9F2A-DDEF-49F4-95CC-75B04DFAC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9BF2E-B985-4476-8F93-C9A14E13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9607F-6A3A-4C45-91B5-8E0627EF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0AD9-25E9-4674-8BF2-A03073B8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7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3D48-8A2A-4757-94CA-67E7870A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5C41D-263B-476B-8CAC-09776153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6E4F-7E2A-4B22-BD50-52CE1608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5ECE6-C219-4146-953F-4424D4CF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5949-7CA5-4D40-90FE-87AF7E6C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9A654-536D-45EE-A8CE-82FE43123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C9CC9-0BF6-4DA7-B723-DEF7B4CB3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3E743-3DAA-4E7E-B602-1EB432AA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77DE-D313-4A4D-8624-FF817797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8051-384E-4D4D-9D47-41A93E3F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7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7435" y="260648"/>
            <a:ext cx="10177131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>
                <a:solidFill>
                  <a:srgbClr val="00457C"/>
                </a:solidFill>
                <a:latin typeface="HelveticaNeueLT Pro 65 Md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C"/>
                </a:solidFill>
              </a:defRPr>
            </a:lvl1pPr>
            <a:lvl2pPr>
              <a:defRPr>
                <a:solidFill>
                  <a:srgbClr val="00457C"/>
                </a:solidFill>
              </a:defRPr>
            </a:lvl2pPr>
            <a:lvl3pPr>
              <a:defRPr>
                <a:solidFill>
                  <a:srgbClr val="00457C"/>
                </a:solidFill>
              </a:defRPr>
            </a:lvl3pPr>
            <a:lvl4pPr>
              <a:defRPr>
                <a:solidFill>
                  <a:srgbClr val="00457C"/>
                </a:solidFill>
              </a:defRPr>
            </a:lvl4pPr>
            <a:lvl5pPr>
              <a:defRPr>
                <a:solidFill>
                  <a:srgbClr val="00457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24451" y="6524626"/>
            <a:ext cx="1943100" cy="365125"/>
          </a:xfrm>
        </p:spPr>
        <p:txBody>
          <a:bodyPr/>
          <a:lstStyle>
            <a:lvl1pPr>
              <a:defRPr/>
            </a:lvl1pPr>
          </a:lstStyle>
          <a:p>
            <a:fld id="{64C180E4-228E-430A-96A7-1D62BE080A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73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FE12-15A6-4B66-BCFE-EB1D82C0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7928-5FC3-4983-AE24-B045F585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5FFD8-5F8D-460E-B4D5-58A2B920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50B83-5DAA-4C8C-8220-84CA92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A76-5B35-4317-8E08-2CCB8BA6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ADF1-763A-4F8B-9F3E-2A348FF2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FF66D-CE1C-43D5-B40E-DF17FD650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CD292-5DCE-46AB-93CA-2ABB5CE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66D3-F949-49DC-BC83-3FA4AB3B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0B18-15A6-4659-838C-35E9C1CE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4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6C52-3DAA-4D5C-AD6B-20A49A67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D4D2-EDAD-4753-88C9-386D91756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1EAAB-2455-4653-861A-064D52AA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7217-34FC-43BC-B0BB-5793B01A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B4176-69D7-480B-8D3A-D911ED9C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084A2-1960-4C91-9943-B00D1766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3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1B42-1737-41D3-90B0-007F025A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9607-2840-4A20-9A11-ECD062DCA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D5B4A-61B1-4990-B539-8D2F5AA78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83D2E-95A4-4CE0-B6B1-EFFA5578B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D0DB4-8A99-4AFF-8741-2F55DFE1C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6F41B-2C0A-479D-9B26-40068E86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5192A-B81B-4A73-9B4A-E666D396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FBA6-9AED-48BA-A60B-9EBB04BC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5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7843-B9A4-4FBC-9D48-9D52D0CC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3E08B-0713-423D-B041-DA43E32A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99687-6DD0-473F-99DB-5783E55B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0E97-8942-4302-9B25-DEA662EB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7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89DD4-DC1F-44BF-9063-A7D2B1BA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466985-D807-43AA-8218-3B9343D7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D42F8-02C3-42BA-BE1E-6052EC04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2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3EB5-1FB0-4E90-907E-A4445BE0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45FE2-2CEB-4926-86D0-BCFA42FF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36B4D-BAB6-4F85-94C0-E488DF368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E1D69-E297-4351-BA26-0EA4F499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04A40-B01D-4C0E-8091-EC15610E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D26BB-47CA-49B8-BE4F-E9775729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09AF-72CA-4B3D-A820-847A653D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AB8B7-672B-41B9-A49C-3DBE81779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BFC14-A902-40B9-AD2A-AD5F351E0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38290-E6AB-46B7-9A8F-AF524468E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420E9-18E3-4683-98CA-4E12E294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7D1E7-97BB-41F1-AA7D-4E9C273D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2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29695-B8DE-424F-A0CF-EE496F59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08F1-9D58-42FC-8F2A-474183F5C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71A67-28E5-47E0-9F45-81C28F3E9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9939-8EF6-46D9-89B7-5BB7E554D1E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AE8B-C29F-4AF1-BE72-F3979E364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F5D5E-86E3-4C3C-AD91-3DB5FC403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B2EB-622F-4592-9FC3-9731DCD6A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tiff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image" Target="../media/image3.gi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hyperlink" Target="http://www.agediversity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agediversity" TargetMode="External"/><Relationship Id="rId5" Type="http://schemas.openxmlformats.org/officeDocument/2006/relationships/hyperlink" Target="http://www.adapt.it/aspire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gif"/><Relationship Id="rId7" Type="http://schemas.openxmlformats.org/officeDocument/2006/relationships/image" Target="../media/image22.jp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e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gif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B862CD-CFCB-4F99-A238-FBB2C2A78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Active Ageing and Social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77573-F78A-4214-86DB-A5CFA8CEF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Matt Flynn</a:t>
            </a:r>
          </a:p>
        </p:txBody>
      </p:sp>
    </p:spTree>
    <p:extLst>
      <p:ext uri="{BB962C8B-B14F-4D97-AF65-F5344CB8AC3E}">
        <p14:creationId xmlns:p14="http://schemas.microsoft.com/office/powerpoint/2010/main" val="316160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Rising healthy life expectancy</a:t>
            </a:r>
          </a:p>
          <a:p>
            <a:r>
              <a:rPr lang="en-GB" dirty="0"/>
              <a:t>Changing retirement patterns and expectations</a:t>
            </a:r>
          </a:p>
          <a:p>
            <a:r>
              <a:rPr lang="en-GB" dirty="0"/>
              <a:t>European Union targets to increase older workers’ labour market participation</a:t>
            </a:r>
          </a:p>
          <a:p>
            <a:r>
              <a:rPr lang="en-GB" dirty="0"/>
              <a:t>Employment Equality (Age) Directive 2001/ Age regulations</a:t>
            </a:r>
          </a:p>
          <a:p>
            <a:pPr lvl="1"/>
            <a:r>
              <a:rPr lang="en-GB" dirty="0"/>
              <a:t>Intersectionality of age and other protected characteristics</a:t>
            </a:r>
          </a:p>
          <a:p>
            <a:pPr lvl="1"/>
            <a:r>
              <a:rPr lang="en-GB" dirty="0"/>
              <a:t>Abolition of mandatory retirement in some countries</a:t>
            </a:r>
          </a:p>
          <a:p>
            <a:r>
              <a:rPr lang="en-GB" dirty="0"/>
              <a:t>Pension changes</a:t>
            </a:r>
          </a:p>
          <a:p>
            <a:pPr lvl="1"/>
            <a:r>
              <a:rPr lang="en-GB" dirty="0"/>
              <a:t>Rising pension ages</a:t>
            </a:r>
          </a:p>
          <a:p>
            <a:pPr lvl="1"/>
            <a:r>
              <a:rPr lang="en-GB" dirty="0"/>
              <a:t>Increased risk for workers (DB to DC schemes)</a:t>
            </a:r>
          </a:p>
          <a:p>
            <a:pPr lvl="1"/>
            <a:r>
              <a:rPr lang="en-GB" dirty="0"/>
              <a:t>Elimination of early retirement routes (national and organisational)</a:t>
            </a:r>
          </a:p>
          <a:p>
            <a:pPr lvl="1"/>
            <a:r>
              <a:rPr lang="en-GB" dirty="0"/>
              <a:t>Creation of late retirement incentives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60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2508C4-BA22-4ED5-BF1B-D3E4A5DA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00211"/>
              </p:ext>
            </p:extLst>
          </p:nvPr>
        </p:nvGraphicFramePr>
        <p:xfrm>
          <a:off x="116379" y="1382759"/>
          <a:ext cx="12192000" cy="5000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78923">
                  <a:extLst>
                    <a:ext uri="{9D8B030D-6E8A-4147-A177-3AD203B41FA5}">
                      <a16:colId xmlns:a16="http://schemas.microsoft.com/office/drawing/2014/main" val="1963742188"/>
                    </a:ext>
                  </a:extLst>
                </a:gridCol>
                <a:gridCol w="6513077">
                  <a:extLst>
                    <a:ext uri="{9D8B030D-6E8A-4147-A177-3AD203B41FA5}">
                      <a16:colId xmlns:a16="http://schemas.microsoft.com/office/drawing/2014/main" val="197447738"/>
                    </a:ext>
                  </a:extLst>
                </a:gridCol>
              </a:tblGrid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Single Equalities Act 2010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Abolition of Default Retirement Age 2010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Apprenticeship Levy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50+ (Humber); Older and Bolder (North East)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Mid-life career review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Worker Statute Act 2003 (Age+ intersectionality)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Financial incentives for employers to hire 50+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Mobility allowance 36 months 50+ employees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Mandatory retirement lawful but OW can delay claiming pension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61286"/>
                  </a:ext>
                </a:extLst>
              </a:tr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Age discrimination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regs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2013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Abolition of mandatory retirement (except civil servants)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Action Framework for Older People 2014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Integral Programme of Employment (Andalucía)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PEEP: Internships (Andalucía)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2004 Amendment to EU Labour Code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Mandatory retirement lawful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European Year of Active Ageing 2011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Solidarity between Generations: 2008: Skills and Qualifications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Emphasis on entrepreneurship and self-employment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998123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/>
          <a:stretch/>
        </p:blipFill>
        <p:spPr>
          <a:xfrm>
            <a:off x="826696" y="5978768"/>
            <a:ext cx="10527104" cy="879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1BD96-4397-4D70-80D7-2757FBB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-27049"/>
            <a:ext cx="9463232" cy="1325563"/>
          </a:xfrm>
        </p:spPr>
        <p:txBody>
          <a:bodyPr/>
          <a:lstStyle/>
          <a:p>
            <a:r>
              <a:rPr lang="en-GB" dirty="0"/>
              <a:t>Social activation policies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36DA834-D252-47FB-B9A2-32AC2A89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482" y="25851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0BC93AD8-7A71-43FD-8805-D1E8328A3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1" y="2755199"/>
            <a:ext cx="1227028" cy="763484"/>
          </a:xfrm>
          <a:prstGeom prst="rect">
            <a:avLst/>
          </a:prstGeom>
        </p:spPr>
      </p:pic>
      <p:pic>
        <p:nvPicPr>
          <p:cNvPr id="22" name="Picture 21" descr="A picture containing clothing, indoor&#10;&#10;Description generated with very high confidence">
            <a:extLst>
              <a:ext uri="{FF2B5EF4-FFF2-40B4-BE49-F238E27FC236}">
                <a16:creationId xmlns:a16="http://schemas.microsoft.com/office/drawing/2014/main" id="{D37D050D-9025-4E20-81DF-E07619026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679" y="2755197"/>
            <a:ext cx="1352459" cy="7634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3F7EA0-504C-4D83-8062-350803815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67" y="3539139"/>
            <a:ext cx="1361737" cy="7634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956D20-2F82-48BF-89EB-2775C7166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49" y="3518684"/>
            <a:ext cx="1200418" cy="7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Health and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Wide variety of health and ability amongst older workers</a:t>
            </a:r>
          </a:p>
          <a:p>
            <a:r>
              <a:rPr lang="en-GB" dirty="0"/>
              <a:t>One third of older inactive would like to work/one third of inactive work with a disability</a:t>
            </a:r>
          </a:p>
          <a:p>
            <a:r>
              <a:rPr lang="en-GB" dirty="0"/>
              <a:t>Stress highest in mid-career; job insecurity highest at periphery</a:t>
            </a:r>
          </a:p>
          <a:p>
            <a:r>
              <a:rPr lang="en-GB" dirty="0"/>
              <a:t>Job insecurity can be as bad on health as job loss</a:t>
            </a:r>
          </a:p>
          <a:p>
            <a:r>
              <a:rPr lang="en-GB" dirty="0"/>
              <a:t>Job control, autonomy, manageable workloads associated with good health</a:t>
            </a:r>
          </a:p>
        </p:txBody>
      </p:sp>
    </p:spTree>
    <p:extLst>
      <p:ext uri="{BB962C8B-B14F-4D97-AF65-F5344CB8AC3E}">
        <p14:creationId xmlns:p14="http://schemas.microsoft.com/office/powerpoint/2010/main" val="144216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Health and well-being: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NHS Working Longer Review Group (UK): review of longer working lives on all health sector professionals</a:t>
            </a:r>
          </a:p>
          <a:p>
            <a:r>
              <a:rPr lang="en-GB" dirty="0"/>
              <a:t>55+ Strategy (Spain): Amelioration of working conditions for 55+</a:t>
            </a:r>
          </a:p>
          <a:p>
            <a:r>
              <a:rPr lang="en-GB" dirty="0"/>
              <a:t>Volkswagen Poznan (Poland): emphasis on health checks, outpatient care, rehabilitation, job rotation</a:t>
            </a:r>
          </a:p>
          <a:p>
            <a:r>
              <a:rPr lang="en-GB" dirty="0"/>
              <a:t>Bilateral bodies (Italy): Jointly managed funds to finance activities to support at risk workers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72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Skills and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Skills shortages are widespread, and skills demands are rising, raising demand for some older workers</a:t>
            </a:r>
          </a:p>
          <a:p>
            <a:r>
              <a:rPr lang="en-GB" dirty="0"/>
              <a:t>Older workers less likely to have (current/ any) formal qualifications which are valued by employers</a:t>
            </a:r>
          </a:p>
          <a:p>
            <a:r>
              <a:rPr lang="en-GB" dirty="0"/>
              <a:t>Older workers are unlikely to consider themselves to have a training need</a:t>
            </a:r>
          </a:p>
          <a:p>
            <a:r>
              <a:rPr lang="en-GB" dirty="0"/>
              <a:t>Employers less likely to train older workers, but training more universal in expansive organisations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21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Skills and training: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Midlife Career Review (UK): National pilot supported by unions, National Career Service, Learning Work Institute to provide career advice 50+</a:t>
            </a:r>
          </a:p>
          <a:p>
            <a:r>
              <a:rPr lang="en-GB" dirty="0" err="1"/>
              <a:t>Unionlearn</a:t>
            </a:r>
            <a:r>
              <a:rPr lang="en-GB" dirty="0"/>
              <a:t> (UK): Learning reps to promote training/ skills audits</a:t>
            </a:r>
          </a:p>
          <a:p>
            <a:r>
              <a:rPr lang="en-US" i="1" dirty="0" err="1"/>
              <a:t>Fondi</a:t>
            </a:r>
            <a:r>
              <a:rPr lang="en-US" i="1" dirty="0"/>
              <a:t> </a:t>
            </a:r>
            <a:r>
              <a:rPr lang="en-US" i="1" dirty="0" err="1"/>
              <a:t>paritetici</a:t>
            </a:r>
            <a:r>
              <a:rPr lang="en-US" i="1" dirty="0"/>
              <a:t> </a:t>
            </a:r>
            <a:r>
              <a:rPr lang="en-US" i="1" dirty="0" err="1"/>
              <a:t>interprofessionali</a:t>
            </a:r>
            <a:r>
              <a:rPr lang="en-US" i="1" dirty="0"/>
              <a:t> per la </a:t>
            </a:r>
            <a:r>
              <a:rPr lang="en-US" i="1" dirty="0" err="1"/>
              <a:t>formazione</a:t>
            </a:r>
            <a:r>
              <a:rPr lang="en-US" i="1" dirty="0"/>
              <a:t> continua: </a:t>
            </a:r>
            <a:r>
              <a:rPr lang="en-US" dirty="0"/>
              <a:t>Funds for retraining via bilateral bodies</a:t>
            </a:r>
          </a:p>
          <a:p>
            <a:r>
              <a:rPr lang="en-GB" dirty="0"/>
              <a:t>Action Framework for Older People (Spain): Organising training to keep older workers’ skills updated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23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Joblessness and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High levels of youth unemployment and concern over ‘lump of labour’</a:t>
            </a:r>
          </a:p>
          <a:p>
            <a:r>
              <a:rPr lang="en-GB" dirty="0"/>
              <a:t>Long-term unemployment 50+ workers</a:t>
            </a:r>
          </a:p>
          <a:p>
            <a:r>
              <a:rPr lang="en-GB" dirty="0"/>
              <a:t>Distressed older worker fearing displacement</a:t>
            </a:r>
          </a:p>
          <a:p>
            <a:r>
              <a:rPr lang="en-GB" dirty="0"/>
              <a:t>Prevalence of age discrimination in job seeking</a:t>
            </a:r>
          </a:p>
          <a:p>
            <a:r>
              <a:rPr lang="en-GB" dirty="0"/>
              <a:t>Experience but no formal qualifications</a:t>
            </a:r>
          </a:p>
          <a:p>
            <a:r>
              <a:rPr lang="en-GB" dirty="0"/>
              <a:t>Employers can do more to develop the “talent pipeline”, especially for older people considering changing career direction</a:t>
            </a:r>
          </a:p>
          <a:p>
            <a:r>
              <a:rPr lang="en-GB" dirty="0"/>
              <a:t>Skills issues for small businesses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Joblessness and recruitment-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Barclays Bolder Apprenticeship (UK)</a:t>
            </a:r>
          </a:p>
          <a:p>
            <a:r>
              <a:rPr lang="en-GB" dirty="0"/>
              <a:t>Life course work centres (UK)</a:t>
            </a:r>
          </a:p>
          <a:p>
            <a:r>
              <a:rPr lang="en-GB" dirty="0"/>
              <a:t>ACTIVE 55+ (Andalucía) (Spain)</a:t>
            </a:r>
          </a:p>
          <a:p>
            <a:r>
              <a:rPr lang="en-GB" dirty="0"/>
              <a:t>Pension top-ups for long term unemployed (Poland)</a:t>
            </a:r>
          </a:p>
          <a:p>
            <a:r>
              <a:rPr lang="en-GB" dirty="0" err="1"/>
              <a:t>Progetto</a:t>
            </a:r>
            <a:r>
              <a:rPr lang="en-GB" dirty="0"/>
              <a:t> Ponti (Intergenerational Solidarity Pacts) (Italy)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Flexible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The most frequently requested form of change</a:t>
            </a:r>
          </a:p>
          <a:p>
            <a:r>
              <a:rPr lang="en-GB" dirty="0"/>
              <a:t>Informal flexible work arrangements more common than formal arrangements(flexitime, part-year, job sharing)</a:t>
            </a:r>
          </a:p>
          <a:p>
            <a:r>
              <a:rPr lang="en-GB" dirty="0"/>
              <a:t>Organisational benefits (reputation, flexible firm)</a:t>
            </a:r>
          </a:p>
          <a:p>
            <a:r>
              <a:rPr lang="en-GB" dirty="0"/>
              <a:t>Restricts career progression</a:t>
            </a:r>
          </a:p>
          <a:p>
            <a:r>
              <a:rPr lang="en-GB" dirty="0"/>
              <a:t>More accepted if universal – not just for “special” groups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79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Flexible working-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Phased Retirement BAE System (UK)</a:t>
            </a:r>
          </a:p>
          <a:p>
            <a:r>
              <a:rPr lang="en-GB" dirty="0"/>
              <a:t>Right to request flexible working (UK)</a:t>
            </a:r>
          </a:p>
          <a:p>
            <a:r>
              <a:rPr lang="en-GB" dirty="0"/>
              <a:t>Active Retirement: Pension incentives to return to work (Spain)</a:t>
            </a:r>
          </a:p>
          <a:p>
            <a:r>
              <a:rPr lang="en-GB" dirty="0"/>
              <a:t>Intergenerational Relays (Italy)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1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3B712-64F4-45F8-BDA4-ADD53972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77220"/>
            <a:ext cx="9463232" cy="1313468"/>
          </a:xfrm>
        </p:spPr>
        <p:txBody>
          <a:bodyPr/>
          <a:lstStyle/>
          <a:p>
            <a:r>
              <a:rPr lang="en-GB" dirty="0"/>
              <a:t>Our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7892B2-19D9-4D79-AB59-EF6935F0A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378843"/>
              </p:ext>
            </p:extLst>
          </p:nvPr>
        </p:nvGraphicFramePr>
        <p:xfrm>
          <a:off x="248762" y="1690688"/>
          <a:ext cx="1116996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984">
                  <a:extLst>
                    <a:ext uri="{9D8B030D-6E8A-4147-A177-3AD203B41FA5}">
                      <a16:colId xmlns:a16="http://schemas.microsoft.com/office/drawing/2014/main" val="1598606838"/>
                    </a:ext>
                  </a:extLst>
                </a:gridCol>
                <a:gridCol w="5584984">
                  <a:extLst>
                    <a:ext uri="{9D8B030D-6E8A-4147-A177-3AD203B41FA5}">
                      <a16:colId xmlns:a16="http://schemas.microsoft.com/office/drawing/2014/main" val="406576607"/>
                    </a:ext>
                  </a:extLst>
                </a:gridCol>
              </a:tblGrid>
              <a:tr h="224721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CROW (UK)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Matt Flynn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Chris Ball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 partnership with: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Trades Union Congress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Employers Forum for Equality &amp; Inclusion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Fondazione Adapt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Paolo Tomassetti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 partnership with:</a:t>
                      </a:r>
                      <a:br>
                        <a:rPr lang="en-GB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CISL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Funzione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Pubblica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FederDistribuzione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080840"/>
                  </a:ext>
                </a:extLst>
              </a:tr>
              <a:tr h="1940772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University of Granada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Mariano Sánchez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Pilar Diaz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 partnership with: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UGT Andalucía &amp; CSI-CSIF (unionists)</a:t>
                      </a:r>
                    </a:p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Cetursa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Insua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Macrosad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Thielmann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Portinox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(employers) 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University of Lodz</a:t>
                      </a: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Iza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 Warwas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Justyna Wiktorowicz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Piotr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Szukalski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In partnership with:</a:t>
                      </a: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NSZZ </a:t>
                      </a:r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Solidarnosc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Business Centre Club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71289"/>
                  </a:ext>
                </a:extLst>
              </a:tr>
            </a:tbl>
          </a:graphicData>
        </a:graphic>
      </p:graphicFrame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51B7B3F-EE1D-45AA-B6DF-4309D95A5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4" y="1816414"/>
            <a:ext cx="1050319" cy="580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03D867-4FE5-46E3-AA2B-A00769482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806" y="2573538"/>
            <a:ext cx="1194619" cy="433049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0D44407-C468-4DA1-8B3B-C30182961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897" y="3146264"/>
            <a:ext cx="2286000" cy="676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E50369-18CC-49D4-9E2F-925364EC4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558" y="3124327"/>
            <a:ext cx="1420188" cy="7100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3AB881-77D1-4461-BA0C-15C61E055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802" y="1820264"/>
            <a:ext cx="2349913" cy="1112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CCCAF2-072E-40BF-A753-78592D3BB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0430" y="2449818"/>
            <a:ext cx="894935" cy="6521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C58212-27F3-4A03-9050-B4077D8A3F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6526" y="4937052"/>
            <a:ext cx="2162175" cy="53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D0E069-CE76-4A3C-A1A5-AD08C64C5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1124" y="4047069"/>
            <a:ext cx="1520133" cy="9803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17EB88-BECD-4146-BA00-C14EC77FAB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1124" y="5533749"/>
            <a:ext cx="1520133" cy="8218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041CF2-7771-43E5-9264-D2193F3412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27" y="4047069"/>
            <a:ext cx="2162175" cy="736183"/>
          </a:xfrm>
          <a:prstGeom prst="rect">
            <a:avLst/>
          </a:prstGeom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ECB5E2-930B-49FC-8DA6-D73C728AEC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21" y="4705645"/>
            <a:ext cx="1199578" cy="6435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BC4E70-352E-4C63-AD28-DC0D4477416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787" t="2722" r="64522" b="80316"/>
          <a:stretch/>
        </p:blipFill>
        <p:spPr>
          <a:xfrm>
            <a:off x="2780478" y="4819025"/>
            <a:ext cx="1263042" cy="76798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2BBF03-8D6A-4A4F-B378-344FF60DF2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47" y="6293999"/>
            <a:ext cx="2567661" cy="442574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E40AB9-C3F3-4AAF-8473-C17AFBB7AC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26" y="5378107"/>
            <a:ext cx="785427" cy="785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B987940-802B-4360-AC89-5C3EB9C506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43" y="6227023"/>
            <a:ext cx="1251710" cy="4355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5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Performance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Formal and informal both matter</a:t>
            </a:r>
          </a:p>
          <a:p>
            <a:r>
              <a:rPr lang="en-GB" dirty="0"/>
              <a:t>Relationships, and trust are critical</a:t>
            </a:r>
          </a:p>
          <a:p>
            <a:r>
              <a:rPr lang="en-GB" dirty="0"/>
              <a:t>Line managers central to effective management</a:t>
            </a:r>
          </a:p>
          <a:p>
            <a:r>
              <a:rPr lang="en-GB" dirty="0"/>
              <a:t>Older workers are less likely to receive it</a:t>
            </a:r>
          </a:p>
          <a:p>
            <a:r>
              <a:rPr lang="en-GB" dirty="0"/>
              <a:t>Some younger managers find it difficult with older employees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21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Performance management -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British Telecom Wind Down/Step Down/Helping Hands/Ease Down (UK)</a:t>
            </a:r>
          </a:p>
          <a:p>
            <a:pPr marL="0" indent="0">
              <a:buNone/>
            </a:pPr>
            <a:r>
              <a:rPr lang="en-GB" dirty="0" err="1"/>
              <a:t>Lifecourse</a:t>
            </a:r>
            <a:r>
              <a:rPr lang="en-GB" dirty="0"/>
              <a:t> Representatives (UK)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98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3819E-D14E-4DF4-84EF-E9DA0B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How can social dialogue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86E-147A-40E7-92CD-EA972EE14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Giving older workers voice on their work environments</a:t>
            </a:r>
          </a:p>
          <a:p>
            <a:r>
              <a:rPr lang="en-GB" dirty="0"/>
              <a:t>Balancing workforce demands and employees expectations</a:t>
            </a:r>
          </a:p>
          <a:p>
            <a:r>
              <a:rPr lang="en-GB" dirty="0"/>
              <a:t>Sharing good practice between and within organisations</a:t>
            </a:r>
          </a:p>
          <a:p>
            <a:r>
              <a:rPr lang="en-GB" dirty="0"/>
              <a:t>Investigating and innovating jointly</a:t>
            </a:r>
          </a:p>
          <a:p>
            <a:r>
              <a:rPr lang="en-GB" dirty="0"/>
              <a:t>Facilitating dialogue at the:</a:t>
            </a:r>
          </a:p>
          <a:p>
            <a:pPr lvl="1"/>
            <a:r>
              <a:rPr lang="en-GB" dirty="0"/>
              <a:t>Organisational level- Developing, piloting and embedding active ageing HRM</a:t>
            </a:r>
          </a:p>
          <a:p>
            <a:pPr lvl="1"/>
            <a:r>
              <a:rPr lang="en-GB" dirty="0"/>
              <a:t>Workplace level- Managing change in the workplace</a:t>
            </a:r>
          </a:p>
          <a:p>
            <a:pPr lvl="1"/>
            <a:r>
              <a:rPr lang="en-GB" dirty="0"/>
              <a:t>Individual level- Supporting older workers and their managers discuss plans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21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54407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9FD71-A689-4E1F-9010-2C909B5E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What are the barriers to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9E73-32A4-468C-A112-6AA8AA61E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Ageist assumptions of capabilities/skills</a:t>
            </a:r>
          </a:p>
          <a:p>
            <a:r>
              <a:rPr lang="en-GB" dirty="0"/>
              <a:t>Limited career paths for older workers</a:t>
            </a:r>
          </a:p>
          <a:p>
            <a:r>
              <a:rPr lang="en-GB" dirty="0"/>
              <a:t>Lack of adaptability of HRM policies</a:t>
            </a:r>
          </a:p>
          <a:p>
            <a:r>
              <a:rPr lang="en-GB" dirty="0"/>
              <a:t>Collusion (perceived and unwitting) against active ageing</a:t>
            </a:r>
          </a:p>
          <a:p>
            <a:r>
              <a:rPr lang="en-GB" dirty="0">
                <a:solidFill>
                  <a:srgbClr val="FF0000"/>
                </a:solidFill>
              </a:rPr>
              <a:t>Lack of knowledge about active ageing (Spain)</a:t>
            </a:r>
          </a:p>
          <a:p>
            <a:r>
              <a:rPr lang="en-GB" dirty="0">
                <a:solidFill>
                  <a:srgbClr val="FF0000"/>
                </a:solidFill>
              </a:rPr>
              <a:t>Ageing is not a relevant issue yet for many employers/unionists (Spain)</a:t>
            </a:r>
          </a:p>
        </p:txBody>
      </p:sp>
    </p:spTree>
    <p:extLst>
      <p:ext uri="{BB962C8B-B14F-4D97-AF65-F5344CB8AC3E}">
        <p14:creationId xmlns:p14="http://schemas.microsoft.com/office/powerpoint/2010/main" val="85614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1A572-4C78-499C-8E73-8481077B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7973868" cy="1280507"/>
          </a:xfrm>
        </p:spPr>
        <p:txBody>
          <a:bodyPr>
            <a:normAutofit fontScale="90000"/>
          </a:bodyPr>
          <a:lstStyle/>
          <a:p>
            <a:r>
              <a:rPr lang="en-GB" dirty="0"/>
              <a:t>Intergenerational conflict or solidarity?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3F18-D730-43D0-BAB2-F056170DE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Lump of labour theory or fallacy?</a:t>
            </a:r>
          </a:p>
          <a:p>
            <a:pPr lvl="1"/>
            <a:r>
              <a:rPr lang="en-GB" dirty="0"/>
              <a:t>Are there career paths for younger workers?</a:t>
            </a:r>
          </a:p>
          <a:p>
            <a:pPr lvl="1"/>
            <a:r>
              <a:rPr lang="en-GB" dirty="0"/>
              <a:t>Do younger workers feel that they have a say over their work?</a:t>
            </a:r>
          </a:p>
          <a:p>
            <a:pPr lvl="1"/>
            <a:r>
              <a:rPr lang="en-GB" dirty="0"/>
              <a:t>Are they involved equally in ‘reinventing’ an active ageing workforce?</a:t>
            </a:r>
          </a:p>
          <a:p>
            <a:r>
              <a:rPr lang="en-GB" dirty="0"/>
              <a:t>Interdependence of older and younger people</a:t>
            </a:r>
          </a:p>
          <a:p>
            <a:pPr lvl="1"/>
            <a:r>
              <a:rPr lang="en-GB" dirty="0"/>
              <a:t>Transfer upward (e.g. pensions and eldercare)</a:t>
            </a:r>
          </a:p>
          <a:p>
            <a:pPr lvl="1"/>
            <a:r>
              <a:rPr lang="en-GB" dirty="0"/>
              <a:t>Transfer downward (e.g. financial support and grandparenting)</a:t>
            </a:r>
          </a:p>
          <a:p>
            <a:r>
              <a:rPr lang="en-GB" dirty="0"/>
              <a:t>Transfer of skills and knowledge</a:t>
            </a:r>
          </a:p>
          <a:p>
            <a:pPr lvl="1"/>
            <a:r>
              <a:rPr lang="en-GB" dirty="0"/>
              <a:t>Mentoring</a:t>
            </a:r>
          </a:p>
          <a:p>
            <a:pPr lvl="1"/>
            <a:r>
              <a:rPr lang="en-GB" dirty="0"/>
              <a:t>Intergenerational work teams</a:t>
            </a:r>
          </a:p>
        </p:txBody>
      </p:sp>
    </p:spTree>
    <p:extLst>
      <p:ext uri="{BB962C8B-B14F-4D97-AF65-F5344CB8AC3E}">
        <p14:creationId xmlns:p14="http://schemas.microsoft.com/office/powerpoint/2010/main" val="2380955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7CA55-1AC7-4793-BDA4-21893592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7890741" cy="1325563"/>
          </a:xfrm>
        </p:spPr>
        <p:txBody>
          <a:bodyPr/>
          <a:lstStyle/>
          <a:p>
            <a:r>
              <a:rPr lang="en-GB" dirty="0"/>
              <a:t>What interventions could promote active ageing?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786A-2FFD-4018-A34F-C12C1132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Demographic funds (IT)</a:t>
            </a:r>
          </a:p>
          <a:p>
            <a:r>
              <a:rPr lang="en-GB" dirty="0"/>
              <a:t>Mid-career reviews (UK)</a:t>
            </a:r>
          </a:p>
          <a:p>
            <a:r>
              <a:rPr lang="en-GB" dirty="0"/>
              <a:t>Intergenerational training and mentoring (ES)</a:t>
            </a:r>
          </a:p>
          <a:p>
            <a:r>
              <a:rPr lang="en-GB" dirty="0">
                <a:solidFill>
                  <a:srgbClr val="FF0000"/>
                </a:solidFill>
              </a:rPr>
              <a:t>Succession Plans (ES)</a:t>
            </a:r>
          </a:p>
          <a:p>
            <a:r>
              <a:rPr lang="en-GB" dirty="0"/>
              <a:t>Redesigned work processes (PL)</a:t>
            </a:r>
          </a:p>
        </p:txBody>
      </p:sp>
    </p:spTree>
    <p:extLst>
      <p:ext uri="{BB962C8B-B14F-4D97-AF65-F5344CB8AC3E}">
        <p14:creationId xmlns:p14="http://schemas.microsoft.com/office/powerpoint/2010/main" val="1172278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62FE3-76B2-4B80-A9ED-2ADDFE1E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46653"/>
            <a:ext cx="7853796" cy="1325563"/>
          </a:xfrm>
        </p:spPr>
        <p:txBody>
          <a:bodyPr/>
          <a:lstStyle/>
          <a:p>
            <a:r>
              <a:rPr lang="en-GB" dirty="0"/>
              <a:t>Who should be involved in the dialogue?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EC285-8EDA-4AB6-B46B-B33DB544E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Unions</a:t>
            </a:r>
          </a:p>
          <a:p>
            <a:pPr lvl="1"/>
            <a:r>
              <a:rPr lang="en-GB" dirty="0"/>
              <a:t>National level</a:t>
            </a:r>
          </a:p>
          <a:p>
            <a:pPr lvl="1"/>
            <a:r>
              <a:rPr lang="en-GB" dirty="0"/>
              <a:t>Workplace/works council</a:t>
            </a:r>
          </a:p>
          <a:p>
            <a:pPr lvl="1"/>
            <a:r>
              <a:rPr lang="en-GB" dirty="0"/>
              <a:t>Local reps</a:t>
            </a:r>
          </a:p>
          <a:p>
            <a:r>
              <a:rPr lang="en-GB" dirty="0"/>
              <a:t>Employers</a:t>
            </a:r>
          </a:p>
          <a:p>
            <a:pPr lvl="1"/>
            <a:r>
              <a:rPr lang="en-GB" dirty="0"/>
              <a:t>Senior managers</a:t>
            </a:r>
          </a:p>
          <a:p>
            <a:pPr lvl="1"/>
            <a:r>
              <a:rPr lang="en-GB" dirty="0"/>
              <a:t>Local managers</a:t>
            </a:r>
          </a:p>
          <a:p>
            <a:r>
              <a:rPr lang="en-GB" dirty="0"/>
              <a:t>Occupational Health</a:t>
            </a:r>
          </a:p>
          <a:p>
            <a:r>
              <a:rPr lang="en-GB" dirty="0"/>
              <a:t>Government</a:t>
            </a:r>
          </a:p>
          <a:p>
            <a:r>
              <a:rPr lang="en-GB" dirty="0"/>
              <a:t>Economic partnerships (e.g. LEPs, HR networks) </a:t>
            </a:r>
          </a:p>
        </p:txBody>
      </p:sp>
    </p:spTree>
    <p:extLst>
      <p:ext uri="{BB962C8B-B14F-4D97-AF65-F5344CB8AC3E}">
        <p14:creationId xmlns:p14="http://schemas.microsoft.com/office/powerpoint/2010/main" val="6545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37ED4-1F21-4A46-86DC-706C668B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46653"/>
            <a:ext cx="7881505" cy="1325563"/>
          </a:xfrm>
        </p:spPr>
        <p:txBody>
          <a:bodyPr/>
          <a:lstStyle/>
          <a:p>
            <a:r>
              <a:rPr lang="en-GB" dirty="0"/>
              <a:t>How to maintain an Active Ageing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79D4-B39A-4763-9C9B-79FF7E55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Leadership from the top of organisations/unions</a:t>
            </a:r>
          </a:p>
          <a:p>
            <a:r>
              <a:rPr lang="en-GB" dirty="0"/>
              <a:t>Knowing where to get resources and share good practice</a:t>
            </a:r>
          </a:p>
          <a:p>
            <a:r>
              <a:rPr lang="en-GB" dirty="0"/>
              <a:t>Building intergenerational solidarity</a:t>
            </a:r>
          </a:p>
          <a:p>
            <a:r>
              <a:rPr lang="en-GB" dirty="0"/>
              <a:t>Use structures to resolve problems early</a:t>
            </a:r>
          </a:p>
          <a:p>
            <a:r>
              <a:rPr lang="en-GB" dirty="0"/>
              <a:t>Joint management of demographic resources</a:t>
            </a:r>
          </a:p>
          <a:p>
            <a:r>
              <a:rPr lang="en-GB" dirty="0"/>
              <a:t>Joint reviews of workforce demographic changes</a:t>
            </a:r>
          </a:p>
          <a:p>
            <a:r>
              <a:rPr lang="en-GB" dirty="0"/>
              <a:t>Disseminating and sharing good practice with small businesses</a:t>
            </a:r>
          </a:p>
          <a:p>
            <a:r>
              <a:rPr lang="en-GB" dirty="0"/>
              <a:t>Developing bespoke regional approaches to age management</a:t>
            </a:r>
          </a:p>
        </p:txBody>
      </p:sp>
    </p:spTree>
    <p:extLst>
      <p:ext uri="{BB962C8B-B14F-4D97-AF65-F5344CB8AC3E}">
        <p14:creationId xmlns:p14="http://schemas.microsoft.com/office/powerpoint/2010/main" val="1001292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37ED4-1F21-4A46-86DC-706C668B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46653"/>
            <a:ext cx="7881505" cy="1325563"/>
          </a:xfrm>
        </p:spPr>
        <p:txBody>
          <a:bodyPr/>
          <a:lstStyle/>
          <a:p>
            <a:r>
              <a:rPr lang="en-GB" dirty="0"/>
              <a:t>Questions for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79D4-B39A-4763-9C9B-79FF7E55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does active ageing intersect with social partnership?</a:t>
            </a:r>
          </a:p>
          <a:p>
            <a:pPr lvl="1"/>
            <a:r>
              <a:rPr lang="en-GB" dirty="0"/>
              <a:t>Are there dimensions which resonate with you?</a:t>
            </a:r>
          </a:p>
          <a:p>
            <a:pPr lvl="1"/>
            <a:r>
              <a:rPr lang="en-GB" dirty="0"/>
              <a:t>Are there areas which merit further investigation?</a:t>
            </a:r>
          </a:p>
          <a:p>
            <a:r>
              <a:rPr lang="en-GB" dirty="0"/>
              <a:t>How should we enhance </a:t>
            </a:r>
            <a:r>
              <a:rPr lang="en-GB" dirty="0" err="1"/>
              <a:t>impactfulness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What training do social partners need?</a:t>
            </a:r>
          </a:p>
          <a:p>
            <a:pPr lvl="1"/>
            <a:r>
              <a:rPr lang="en-GB" dirty="0"/>
              <a:t>How can we make our online tool useful to social partners?</a:t>
            </a:r>
          </a:p>
          <a:p>
            <a:r>
              <a:rPr lang="en-GB" dirty="0"/>
              <a:t>How should we ensure sustainability?</a:t>
            </a:r>
          </a:p>
          <a:p>
            <a:pPr lvl="1"/>
            <a:r>
              <a:rPr lang="en-GB" dirty="0"/>
              <a:t>Are there more partners with whom to work?</a:t>
            </a:r>
          </a:p>
          <a:p>
            <a:pPr lvl="1"/>
            <a:r>
              <a:rPr lang="en-GB" dirty="0"/>
              <a:t>How do we encourage social partners take the baton?</a:t>
            </a:r>
          </a:p>
        </p:txBody>
      </p:sp>
    </p:spTree>
    <p:extLst>
      <p:ext uri="{BB962C8B-B14F-4D97-AF65-F5344CB8AC3E}">
        <p14:creationId xmlns:p14="http://schemas.microsoft.com/office/powerpoint/2010/main" val="2776343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58492-B89C-48C4-9B74-977EAB34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46653"/>
            <a:ext cx="7835323" cy="1325563"/>
          </a:xfrm>
        </p:spPr>
        <p:txBody>
          <a:bodyPr/>
          <a:lstStyle/>
          <a:p>
            <a:r>
              <a:rPr lang="en-GB" dirty="0"/>
              <a:t>We’d welcome your input!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C122B-591D-4E46-A281-A5B83AEAA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5"/>
              </a:rPr>
              <a:t>www.adapt.it/aspire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agediversity</a:t>
            </a:r>
            <a:endParaRPr lang="en-GB" dirty="0"/>
          </a:p>
          <a:p>
            <a:r>
              <a:rPr lang="en-GB" dirty="0">
                <a:hlinkClick r:id="rId6"/>
              </a:rPr>
              <a:t>www.facebook.com/agediversity</a:t>
            </a:r>
            <a:endParaRPr lang="en-GB" dirty="0"/>
          </a:p>
          <a:p>
            <a:r>
              <a:rPr lang="en-GB" dirty="0">
                <a:hlinkClick r:id="rId7"/>
              </a:rPr>
              <a:t>www.agediversity.org</a:t>
            </a:r>
            <a:endParaRPr lang="en-GB" dirty="0"/>
          </a:p>
          <a:p>
            <a:r>
              <a:rPr lang="en-GB" dirty="0"/>
              <a:t>m.flynn@agediversity.org</a:t>
            </a:r>
          </a:p>
        </p:txBody>
      </p:sp>
    </p:spTree>
    <p:extLst>
      <p:ext uri="{BB962C8B-B14F-4D97-AF65-F5344CB8AC3E}">
        <p14:creationId xmlns:p14="http://schemas.microsoft.com/office/powerpoint/2010/main" val="422693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3B712-64F4-45F8-BDA4-ADD53972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77220"/>
            <a:ext cx="9463232" cy="1313468"/>
          </a:xfrm>
        </p:spPr>
        <p:txBody>
          <a:bodyPr/>
          <a:lstStyle/>
          <a:p>
            <a:r>
              <a:rPr lang="en-GB" dirty="0"/>
              <a:t>About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A14-A704-4444-8965-AD23AB3A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European Commission funded</a:t>
            </a:r>
          </a:p>
          <a:p>
            <a:r>
              <a:rPr lang="en-GB" dirty="0"/>
              <a:t>How social partners (unions and employers) engage on workforce active ageing</a:t>
            </a:r>
          </a:p>
          <a:p>
            <a:r>
              <a:rPr lang="en-GB" dirty="0"/>
              <a:t>Aims and objectives:</a:t>
            </a:r>
          </a:p>
          <a:p>
            <a:pPr lvl="1"/>
            <a:r>
              <a:rPr lang="en-GB" dirty="0"/>
              <a:t>develop, pilot and embed human resource management (HRM) interventions which support older workers</a:t>
            </a:r>
            <a:endParaRPr lang="en-GB" sz="2000" dirty="0"/>
          </a:p>
          <a:p>
            <a:pPr lvl="1"/>
            <a:r>
              <a:rPr lang="en-GB" dirty="0"/>
              <a:t>reconcile competing intergenerational interests</a:t>
            </a:r>
            <a:endParaRPr lang="en-GB" sz="2000" dirty="0"/>
          </a:p>
          <a:p>
            <a:pPr lvl="1"/>
            <a:r>
              <a:rPr lang="en-GB" dirty="0"/>
              <a:t>investigate ways in which social partners are shifting from an early retirement toward active ageing orientation</a:t>
            </a:r>
          </a:p>
          <a:p>
            <a:pPr lvl="1"/>
            <a:r>
              <a:rPr lang="en-GB" dirty="0"/>
              <a:t>Provide resources (online and training) to support social partners in promoting active ageing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1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3B712-64F4-45F8-BDA4-ADD53972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77220"/>
            <a:ext cx="9463232" cy="1313468"/>
          </a:xfrm>
        </p:spPr>
        <p:txBody>
          <a:bodyPr/>
          <a:lstStyle/>
          <a:p>
            <a:r>
              <a:rPr lang="en-GB" dirty="0"/>
              <a:t>Agreement on Active Ageing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A14-A704-4444-8965-AD23AB3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Agreement reached between Business Europe, UEAPME, CEEP, ETUC, </a:t>
            </a:r>
            <a:r>
              <a:rPr lang="en-GB" dirty="0" err="1"/>
              <a:t>Eurocadres</a:t>
            </a:r>
            <a:r>
              <a:rPr lang="en-GB" dirty="0"/>
              <a:t>, CEC</a:t>
            </a:r>
          </a:p>
          <a:p>
            <a:r>
              <a:rPr lang="en-GB" i="1" dirty="0"/>
              <a:t>“Increased awareness and understanding of employers, workers, and their representatives of the challenges and opportunities derived from demographic change”</a:t>
            </a:r>
          </a:p>
          <a:p>
            <a:r>
              <a:rPr lang="en-GB" dirty="0"/>
              <a:t>Tools and measures to be taken into account of impact of demographic change</a:t>
            </a:r>
          </a:p>
          <a:p>
            <a:r>
              <a:rPr lang="en-GB" dirty="0"/>
              <a:t>Emphases on:</a:t>
            </a:r>
          </a:p>
          <a:p>
            <a:pPr lvl="1"/>
            <a:r>
              <a:rPr lang="en-GB" dirty="0"/>
              <a:t>Health and activity up to legal retirement age</a:t>
            </a:r>
          </a:p>
          <a:p>
            <a:pPr lvl="1"/>
            <a:r>
              <a:rPr lang="en-GB" dirty="0"/>
              <a:t>Intergenerational working</a:t>
            </a:r>
          </a:p>
          <a:p>
            <a:pPr lvl="1"/>
            <a:r>
              <a:rPr lang="en-GB" dirty="0"/>
              <a:t>Social dialogue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84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62FE3-76B2-4B80-A9ED-2ADDFE1E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46653"/>
            <a:ext cx="7853796" cy="1325563"/>
          </a:xfrm>
        </p:spPr>
        <p:txBody>
          <a:bodyPr/>
          <a:lstStyle/>
          <a:p>
            <a:r>
              <a:rPr lang="en-GB" dirty="0"/>
              <a:t>The questions we’re asking: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15AFE-82AF-48BC-9BB5-1074A947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does your organisation think about a multi-generational and diverse work places?</a:t>
            </a:r>
          </a:p>
          <a:p>
            <a:pPr lvl="0"/>
            <a:r>
              <a:rPr lang="en-GB" dirty="0"/>
              <a:t>What do you think older workers want in terms managing extended working life?</a:t>
            </a:r>
          </a:p>
          <a:p>
            <a:pPr lvl="0"/>
            <a:r>
              <a:rPr lang="en-GB" dirty="0"/>
              <a:t>What is being done now to support older workers and promote active ageing?</a:t>
            </a:r>
          </a:p>
          <a:p>
            <a:pPr lvl="0"/>
            <a:r>
              <a:rPr lang="en-GB" dirty="0"/>
              <a:t>How can social dialogue help?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6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D3B712-64F4-45F8-BDA4-ADD539727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77220"/>
            <a:ext cx="9463232" cy="1313468"/>
          </a:xfrm>
        </p:spPr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AA14-A704-4444-8965-AD23AB3A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60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Aging population – rising life expectancy and falling fertility – big gap in 40s</a:t>
            </a:r>
          </a:p>
          <a:p>
            <a:r>
              <a:rPr lang="en-GB" dirty="0"/>
              <a:t>Government is incentivising working longer</a:t>
            </a:r>
          </a:p>
          <a:p>
            <a:r>
              <a:rPr lang="en-GB" dirty="0"/>
              <a:t>Many people would like to work longer and are capable</a:t>
            </a:r>
          </a:p>
          <a:p>
            <a:r>
              <a:rPr lang="en-GB" dirty="0"/>
              <a:t>Many older workers have caring responsibilities for older relatives, children, grandchildren</a:t>
            </a:r>
          </a:p>
          <a:p>
            <a:r>
              <a:rPr lang="en-GB" dirty="0"/>
              <a:t>Rising proportion in self employment (but often not by choice)</a:t>
            </a:r>
          </a:p>
          <a:p>
            <a:r>
              <a:rPr lang="en-GB" dirty="0"/>
              <a:t>A range of specialised roles exist, but are rare (mentoring, quality assurance, training, consulting)</a:t>
            </a:r>
          </a:p>
          <a:p>
            <a:r>
              <a:rPr lang="en-GB" dirty="0"/>
              <a:t>A significant group of highly qualified older people choose to “downshift” to less stressful roles</a:t>
            </a:r>
          </a:p>
          <a:p>
            <a:r>
              <a:rPr lang="en-GB" dirty="0"/>
              <a:t>Employers need to plan to manage and motivate</a:t>
            </a:r>
          </a:p>
        </p:txBody>
      </p:sp>
    </p:spTree>
    <p:extLst>
      <p:ext uri="{BB962C8B-B14F-4D97-AF65-F5344CB8AC3E}">
        <p14:creationId xmlns:p14="http://schemas.microsoft.com/office/powerpoint/2010/main" val="155989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1BD96-4397-4D70-80D7-2757FBB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 dirty="0"/>
              <a:t>Collusion toward early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A7AE4-5C5F-411E-B877-843231EC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State/employer incentives for early retirement</a:t>
            </a:r>
          </a:p>
          <a:p>
            <a:r>
              <a:rPr lang="en-GB" dirty="0"/>
              <a:t>Employers</a:t>
            </a:r>
          </a:p>
          <a:p>
            <a:pPr lvl="1"/>
            <a:r>
              <a:rPr lang="en-GB" dirty="0"/>
              <a:t>Shedding higher paid/higher status workers</a:t>
            </a:r>
          </a:p>
          <a:p>
            <a:pPr lvl="1"/>
            <a:r>
              <a:rPr lang="en-GB" dirty="0"/>
              <a:t>Making way for younger workers</a:t>
            </a:r>
          </a:p>
          <a:p>
            <a:r>
              <a:rPr lang="en-GB" dirty="0"/>
              <a:t>Government</a:t>
            </a:r>
          </a:p>
          <a:p>
            <a:pPr lvl="1"/>
            <a:r>
              <a:rPr lang="en-GB" dirty="0"/>
              <a:t>Achieving full employment</a:t>
            </a:r>
          </a:p>
          <a:p>
            <a:pPr lvl="1"/>
            <a:r>
              <a:rPr lang="en-GB" dirty="0"/>
              <a:t>Reducing industrial unrest</a:t>
            </a:r>
          </a:p>
          <a:p>
            <a:r>
              <a:rPr lang="en-GB" dirty="0"/>
              <a:t>Unions</a:t>
            </a:r>
          </a:p>
          <a:p>
            <a:pPr lvl="1"/>
            <a:r>
              <a:rPr lang="en-GB" dirty="0"/>
              <a:t>Protecting the right to retire</a:t>
            </a:r>
          </a:p>
          <a:p>
            <a:pPr lvl="1"/>
            <a:r>
              <a:rPr lang="en-GB" dirty="0"/>
              <a:t>Preventing ‘contingent’ workforce tamping down wages</a:t>
            </a:r>
          </a:p>
          <a:p>
            <a:pPr lvl="1"/>
            <a:r>
              <a:rPr lang="en-GB" dirty="0"/>
              <a:t>Job creation for younger workers</a:t>
            </a:r>
          </a:p>
        </p:txBody>
      </p:sp>
    </p:spTree>
    <p:extLst>
      <p:ext uri="{BB962C8B-B14F-4D97-AF65-F5344CB8AC3E}">
        <p14:creationId xmlns:p14="http://schemas.microsoft.com/office/powerpoint/2010/main" val="255037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2508C4-BA22-4ED5-BF1B-D3E4A5DA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15507"/>
              </p:ext>
            </p:extLst>
          </p:nvPr>
        </p:nvGraphicFramePr>
        <p:xfrm>
          <a:off x="770440" y="1368097"/>
          <a:ext cx="9680750" cy="471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8783">
                  <a:extLst>
                    <a:ext uri="{9D8B030D-6E8A-4147-A177-3AD203B41FA5}">
                      <a16:colId xmlns:a16="http://schemas.microsoft.com/office/drawing/2014/main" val="1963742188"/>
                    </a:ext>
                  </a:extLst>
                </a:gridCol>
                <a:gridCol w="4711967">
                  <a:extLst>
                    <a:ext uri="{9D8B030D-6E8A-4147-A177-3AD203B41FA5}">
                      <a16:colId xmlns:a16="http://schemas.microsoft.com/office/drawing/2014/main" val="197447738"/>
                    </a:ext>
                  </a:extLst>
                </a:gridCol>
              </a:tblGrid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Union membership: 26%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Agency model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Strong class roots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Emphasis on individual rather than collective rights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Union membership: 35%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Multi-employer bargaining model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Particularism- devolved collective bargaining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Weak vertical/stronger horizontal integration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61286"/>
                  </a:ext>
                </a:extLst>
              </a:tr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Union membership 19%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National collective bargaining since 2008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History of social concertation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Flexibilisation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resulting from reforms in 2012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Union membership: 12%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Catholic ideological axis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Non-union works councils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Union/non-union, employer and government representation via Council of Social Dialogue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998123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53004"/>
            <a:ext cx="10527104" cy="1104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1BD96-4397-4D70-80D7-2757FBB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365125"/>
            <a:ext cx="9463232" cy="1325563"/>
          </a:xfrm>
        </p:spPr>
        <p:txBody>
          <a:bodyPr/>
          <a:lstStyle/>
          <a:p>
            <a:r>
              <a:rPr lang="en-GB"/>
              <a:t>Industrial relations: Four models</a:t>
            </a:r>
            <a:endParaRPr lang="en-GB" dirty="0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36DA834-D252-47FB-B9A2-32AC2A89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482" y="25851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0BC93AD8-7A71-43FD-8805-D1E8328A3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78" y="2642086"/>
            <a:ext cx="1361737" cy="847303"/>
          </a:xfrm>
          <a:prstGeom prst="rect">
            <a:avLst/>
          </a:prstGeom>
        </p:spPr>
      </p:pic>
      <p:pic>
        <p:nvPicPr>
          <p:cNvPr id="22" name="Picture 21" descr="A picture containing clothing, indoor&#10;&#10;Description generated with very high confidence">
            <a:extLst>
              <a:ext uri="{FF2B5EF4-FFF2-40B4-BE49-F238E27FC236}">
                <a16:creationId xmlns:a16="http://schemas.microsoft.com/office/drawing/2014/main" id="{D37D050D-9025-4E20-81DF-E07619026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15" y="2642086"/>
            <a:ext cx="1517572" cy="856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3F7EA0-504C-4D83-8062-350803815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15" y="3498780"/>
            <a:ext cx="1527984" cy="8566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956D20-2F82-48BF-89EB-2775C71667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78" y="3489389"/>
            <a:ext cx="1361737" cy="866085"/>
          </a:xfrm>
          <a:prstGeom prst="rect">
            <a:avLst/>
          </a:prstGeom>
        </p:spPr>
      </p:pic>
      <p:pic>
        <p:nvPicPr>
          <p:cNvPr id="2052" name="Picture 1" descr="Image result for uk flag">
            <a:extLst>
              <a:ext uri="{FF2B5EF4-FFF2-40B4-BE49-F238E27FC236}">
                <a16:creationId xmlns:a16="http://schemas.microsoft.com/office/drawing/2014/main" id="{EC93E91F-12CC-446A-8830-B54924E0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101282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B2C94C0C-7877-4D18-B117-46367D15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mage result for spanish flag">
            <a:extLst>
              <a:ext uri="{FF2B5EF4-FFF2-40B4-BE49-F238E27FC236}">
                <a16:creationId xmlns:a16="http://schemas.microsoft.com/office/drawing/2014/main" id="{7F440952-B598-4F35-A5F3-CEAF1CB1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olish flag">
            <a:extLst>
              <a:ext uri="{FF2B5EF4-FFF2-40B4-BE49-F238E27FC236}">
                <a16:creationId xmlns:a16="http://schemas.microsoft.com/office/drawing/2014/main" id="{3275A08E-E03F-48BC-AC5E-41CE06C8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uk flag">
            <a:extLst>
              <a:ext uri="{FF2B5EF4-FFF2-40B4-BE49-F238E27FC236}">
                <a16:creationId xmlns:a16="http://schemas.microsoft.com/office/drawing/2014/main" id="{2C1B233D-E679-434F-BF72-E6EC4B613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See the source image">
            <a:extLst>
              <a:ext uri="{FF2B5EF4-FFF2-40B4-BE49-F238E27FC236}">
                <a16:creationId xmlns:a16="http://schemas.microsoft.com/office/drawing/2014/main" id="{25DF59AD-6DFA-48E6-B65A-6C75F1FA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panish flag">
            <a:extLst>
              <a:ext uri="{FF2B5EF4-FFF2-40B4-BE49-F238E27FC236}">
                <a16:creationId xmlns:a16="http://schemas.microsoft.com/office/drawing/2014/main" id="{575F4F77-17B2-456B-913B-E32F5DBA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Image result for polish flag">
            <a:extLst>
              <a:ext uri="{FF2B5EF4-FFF2-40B4-BE49-F238E27FC236}">
                <a16:creationId xmlns:a16="http://schemas.microsoft.com/office/drawing/2014/main" id="{26B452EA-A18A-4519-BA7C-1A575D23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07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2508C4-BA22-4ED5-BF1B-D3E4A5DA0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07262"/>
              </p:ext>
            </p:extLst>
          </p:nvPr>
        </p:nvGraphicFramePr>
        <p:xfrm>
          <a:off x="832448" y="1366874"/>
          <a:ext cx="11285864" cy="5000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853">
                  <a:extLst>
                    <a:ext uri="{9D8B030D-6E8A-4147-A177-3AD203B41FA5}">
                      <a16:colId xmlns:a16="http://schemas.microsoft.com/office/drawing/2014/main" val="1963742188"/>
                    </a:ext>
                  </a:extLst>
                </a:gridCol>
                <a:gridCol w="6029011">
                  <a:extLst>
                    <a:ext uri="{9D8B030D-6E8A-4147-A177-3AD203B41FA5}">
                      <a16:colId xmlns:a16="http://schemas.microsoft.com/office/drawing/2014/main" val="197447738"/>
                    </a:ext>
                  </a:extLst>
                </a:gridCol>
              </a:tblGrid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replacement rate: 29%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age rising to 68 by 2039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Liberal residual/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Beveridgian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welfare state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Basic state pension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Workplace pension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Some longer working life incentives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replacement rate: 93.2%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ages 66 men &amp; public sector women/ 62 women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Previdenza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Obbligatoria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: minimum basic pension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Previdenza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Complementare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: DC for staff employed after 1995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961286"/>
                  </a:ext>
                </a:extLst>
              </a:tr>
              <a:tr h="2359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replacement rate: 81.8%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age rising to 67 by 2027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Mixed/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effectLst/>
                        </a:rPr>
                        <a:t>Bismarckian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 system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Anticipated Retirement: Early retirement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Partial/flexible retirement: Late retirement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replacement rate: 38.6%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Pension ages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effectLst/>
                        </a:rPr>
                        <a:t>were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</a:rPr>
                        <a:t>rising to 67. Now 60/65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PAYG Guaranteed minimum pension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Mandatory 2</a:t>
                      </a:r>
                      <a:r>
                        <a:rPr lang="en-GB" sz="1800" b="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tier DC system/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Occupation Pension Plans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998123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2B40B29-4958-4618-8FB6-A05008889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8" y="5797899"/>
            <a:ext cx="10527104" cy="1003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C7536-6DF9-4B9F-BA68-25755004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72880"/>
            <a:ext cx="1638300" cy="113347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D4F1A31-E775-416A-ACBB-CC5B490E7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6" y="72880"/>
            <a:ext cx="2865474" cy="1313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1BD96-4397-4D70-80D7-2757FBB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68" y="103872"/>
            <a:ext cx="9463232" cy="1325563"/>
          </a:xfrm>
        </p:spPr>
        <p:txBody>
          <a:bodyPr/>
          <a:lstStyle/>
          <a:p>
            <a:r>
              <a:rPr lang="en-GB" dirty="0"/>
              <a:t>Pensions and welfare: Four models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36DA834-D252-47FB-B9A2-32AC2A89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482" y="258519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" name="Picture 19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0BC93AD8-7A71-43FD-8805-D1E8328A3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63" y="2642086"/>
            <a:ext cx="1361737" cy="847303"/>
          </a:xfrm>
          <a:prstGeom prst="rect">
            <a:avLst/>
          </a:prstGeom>
        </p:spPr>
      </p:pic>
      <p:pic>
        <p:nvPicPr>
          <p:cNvPr id="22" name="Picture 21" descr="A picture containing clothing, indoor&#10;&#10;Description generated with very high confidence">
            <a:extLst>
              <a:ext uri="{FF2B5EF4-FFF2-40B4-BE49-F238E27FC236}">
                <a16:creationId xmlns:a16="http://schemas.microsoft.com/office/drawing/2014/main" id="{D37D050D-9025-4E20-81DF-E07619026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2695"/>
            <a:ext cx="1517572" cy="8566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3F7EA0-504C-4D83-8062-350803815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8780"/>
            <a:ext cx="1527984" cy="85669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956D20-2F82-48BF-89EB-2775C7166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63" y="3489389"/>
            <a:ext cx="1361737" cy="866085"/>
          </a:xfrm>
          <a:prstGeom prst="rect">
            <a:avLst/>
          </a:prstGeom>
        </p:spPr>
      </p:pic>
      <p:pic>
        <p:nvPicPr>
          <p:cNvPr id="3074" name="Picture 1" descr="Image result for uk flag">
            <a:extLst>
              <a:ext uri="{FF2B5EF4-FFF2-40B4-BE49-F238E27FC236}">
                <a16:creationId xmlns:a16="http://schemas.microsoft.com/office/drawing/2014/main" id="{01D15A2A-70BF-43AA-B9CC-7B68D94A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101282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8" descr="See the source image">
            <a:extLst>
              <a:ext uri="{FF2B5EF4-FFF2-40B4-BE49-F238E27FC236}">
                <a16:creationId xmlns:a16="http://schemas.microsoft.com/office/drawing/2014/main" id="{F6F13625-A107-4C6C-915A-BFD7A7DC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7" descr="Image result for spanish flag">
            <a:extLst>
              <a:ext uri="{FF2B5EF4-FFF2-40B4-BE49-F238E27FC236}">
                <a16:creationId xmlns:a16="http://schemas.microsoft.com/office/drawing/2014/main" id="{3B8B1947-D5BF-49FF-87A2-29B48B5B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6" descr="Image result for polish flag">
            <a:extLst>
              <a:ext uri="{FF2B5EF4-FFF2-40B4-BE49-F238E27FC236}">
                <a16:creationId xmlns:a16="http://schemas.microsoft.com/office/drawing/2014/main" id="{F057498C-EDA9-4309-AEAC-1F9DD64C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4" descr="Image result for uk flag">
            <a:extLst>
              <a:ext uri="{FF2B5EF4-FFF2-40B4-BE49-F238E27FC236}">
                <a16:creationId xmlns:a16="http://schemas.microsoft.com/office/drawing/2014/main" id="{8F4E11F8-5484-448A-8C03-8BF9AC2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82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3" descr="See the source image">
            <a:extLst>
              <a:ext uri="{FF2B5EF4-FFF2-40B4-BE49-F238E27FC236}">
                <a16:creationId xmlns:a16="http://schemas.microsoft.com/office/drawing/2014/main" id="{2D66CD77-3C2E-440D-8963-C430EBEA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6963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panish flag">
            <a:extLst>
              <a:ext uri="{FF2B5EF4-FFF2-40B4-BE49-F238E27FC236}">
                <a16:creationId xmlns:a16="http://schemas.microsoft.com/office/drawing/2014/main" id="{74FAD7ED-8833-4C6D-861C-D29309901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1" descr="Image result for polish flag">
            <a:extLst>
              <a:ext uri="{FF2B5EF4-FFF2-40B4-BE49-F238E27FC236}">
                <a16:creationId xmlns:a16="http://schemas.microsoft.com/office/drawing/2014/main" id="{31342009-8BA1-4AF5-8350-5F18E56D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90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pire.potx" id="{A23A93B6-982C-40DC-AA36-E2FAAB3ED595}" vid="{E8E3879C-9926-492F-82A1-0A641C0D7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aspire</Template>
  <TotalTime>1528</TotalTime>
  <Words>1913</Words>
  <Application>Microsoft Office PowerPoint</Application>
  <PresentationFormat>Widescreen</PresentationFormat>
  <Paragraphs>300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DengXian</vt:lpstr>
      <vt:lpstr>Arial</vt:lpstr>
      <vt:lpstr>Calibri</vt:lpstr>
      <vt:lpstr>Calibri Light</vt:lpstr>
      <vt:lpstr>HelveticaNeueLT Pro 65 Md</vt:lpstr>
      <vt:lpstr>Times New Roman</vt:lpstr>
      <vt:lpstr>Office Theme</vt:lpstr>
      <vt:lpstr>Active Ageing and Social Partnership</vt:lpstr>
      <vt:lpstr>Our team</vt:lpstr>
      <vt:lpstr>About the project</vt:lpstr>
      <vt:lpstr>Agreement on Active Ageing</vt:lpstr>
      <vt:lpstr>The questions we’re asking:</vt:lpstr>
      <vt:lpstr>Context</vt:lpstr>
      <vt:lpstr>Collusion toward early retirement</vt:lpstr>
      <vt:lpstr>Industrial relations: Four models</vt:lpstr>
      <vt:lpstr>Pensions and welfare: Four models</vt:lpstr>
      <vt:lpstr>What has changed?</vt:lpstr>
      <vt:lpstr>Social activation policies</vt:lpstr>
      <vt:lpstr>Health and well-being</vt:lpstr>
      <vt:lpstr>Health and well-being: Ideas</vt:lpstr>
      <vt:lpstr>Skills and training</vt:lpstr>
      <vt:lpstr>Skills and training: Ideas</vt:lpstr>
      <vt:lpstr>Joblessness and recruitment</vt:lpstr>
      <vt:lpstr>Joblessness and recruitment- ideas</vt:lpstr>
      <vt:lpstr>Flexible working</vt:lpstr>
      <vt:lpstr>Flexible working- ideas</vt:lpstr>
      <vt:lpstr>Performance management</vt:lpstr>
      <vt:lpstr>Performance management - ideas</vt:lpstr>
      <vt:lpstr>How can social dialogue help?</vt:lpstr>
      <vt:lpstr>What are the barriers to dialogue?</vt:lpstr>
      <vt:lpstr>Intergenerational conflict or solidarity?</vt:lpstr>
      <vt:lpstr>What interventions could promote active ageing?</vt:lpstr>
      <vt:lpstr>Who should be involved in the dialogue?</vt:lpstr>
      <vt:lpstr>How to maintain an Active Ageing workplace</vt:lpstr>
      <vt:lpstr>Questions for you:</vt:lpstr>
      <vt:lpstr>We’d welcome your input!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Ageing and Social Partnership</dc:title>
  <dc:creator>马特Matthew</dc:creator>
  <cp:lastModifiedBy>Mariano</cp:lastModifiedBy>
  <cp:revision>51</cp:revision>
  <dcterms:created xsi:type="dcterms:W3CDTF">2018-02-20T21:58:47Z</dcterms:created>
  <dcterms:modified xsi:type="dcterms:W3CDTF">2018-03-18T17:19:25Z</dcterms:modified>
</cp:coreProperties>
</file>