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2" r:id="rId3"/>
    <p:sldId id="272" r:id="rId4"/>
    <p:sldId id="265" r:id="rId5"/>
    <p:sldId id="264" r:id="rId6"/>
    <p:sldId id="267" r:id="rId7"/>
    <p:sldId id="266" r:id="rId8"/>
    <p:sldId id="268" r:id="rId9"/>
    <p:sldId id="270" r:id="rId10"/>
    <p:sldId id="271" r:id="rId11"/>
    <p:sldId id="259"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p:restoredTop sz="86474"/>
  </p:normalViewPr>
  <p:slideViewPr>
    <p:cSldViewPr snapToGrid="0" snapToObjects="1">
      <p:cViewPr varScale="1">
        <p:scale>
          <a:sx n="93" d="100"/>
          <a:sy n="93" d="100"/>
        </p:scale>
        <p:origin x="232" y="2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1CE4D16-A35A-A246-844E-8B49274F7740}" type="datetimeFigureOut">
              <a:rPr lang="pl-PL" smtClean="0"/>
              <a:t>04.04.2018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152976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E4D16-A35A-A246-844E-8B49274F7740}" type="datetimeFigureOut">
              <a:rPr lang="pl-PL" smtClean="0"/>
              <a:t>04.04.2018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130178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E4D16-A35A-A246-844E-8B49274F7740}" type="datetimeFigureOut">
              <a:rPr lang="pl-PL" smtClean="0"/>
              <a:t>04.04.2018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52387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1CE4D16-A35A-A246-844E-8B49274F7740}" type="datetimeFigureOut">
              <a:rPr lang="pl-PL" smtClean="0"/>
              <a:t>04.04.2018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40291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1CE4D16-A35A-A246-844E-8B49274F7740}" type="datetimeFigureOut">
              <a:rPr lang="pl-PL" smtClean="0"/>
              <a:t>04.04.2018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76389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1CE4D16-A35A-A246-844E-8B49274F7740}" type="datetimeFigureOut">
              <a:rPr lang="pl-PL" smtClean="0"/>
              <a:t>04.04.2018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111548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1CE4D16-A35A-A246-844E-8B49274F7740}" type="datetimeFigureOut">
              <a:rPr lang="pl-PL" smtClean="0"/>
              <a:t>04.04.2018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42827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2"/>
          <p:cNvSpPr>
            <a:spLocks noGrp="1"/>
          </p:cNvSpPr>
          <p:nvPr>
            <p:ph type="dt" sz="half" idx="10"/>
          </p:nvPr>
        </p:nvSpPr>
        <p:spPr/>
        <p:txBody>
          <a:bodyPr/>
          <a:lstStyle/>
          <a:p>
            <a:fld id="{B1CE4D16-A35A-A246-844E-8B49274F7740}" type="datetimeFigureOut">
              <a:rPr lang="pl-PL" smtClean="0"/>
              <a:t>04.04.2018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179022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1CE4D16-A35A-A246-844E-8B49274F7740}" type="datetimeFigureOut">
              <a:rPr lang="pl-PL" smtClean="0"/>
              <a:t>04.04.2018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204447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1CE4D16-A35A-A246-844E-8B49274F7740}" type="datetimeFigureOut">
              <a:rPr lang="pl-PL" smtClean="0"/>
              <a:t>04.04.2018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167055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1CE4D16-A35A-A246-844E-8B49274F7740}" type="datetimeFigureOut">
              <a:rPr lang="pl-PL" smtClean="0"/>
              <a:t>04.04.2018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E71B64-D942-1A43-80FD-B33052BDCBAE}" type="slidenum">
              <a:rPr lang="pl-PL" smtClean="0"/>
              <a:t>‹nr›</a:t>
            </a:fld>
            <a:endParaRPr lang="pl-PL"/>
          </a:p>
        </p:txBody>
      </p:sp>
    </p:spTree>
    <p:extLst>
      <p:ext uri="{BB962C8B-B14F-4D97-AF65-F5344CB8AC3E}">
        <p14:creationId xmlns:p14="http://schemas.microsoft.com/office/powerpoint/2010/main" val="757389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 styl wz. tyt.</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E4D16-A35A-A246-844E-8B49274F7740}" type="datetimeFigureOut">
              <a:rPr lang="pl-PL" smtClean="0"/>
              <a:t>04.04.2018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71B64-D942-1A43-80FD-B33052BDCBAE}" type="slidenum">
              <a:rPr lang="pl-PL" smtClean="0"/>
              <a:t>‹nr›</a:t>
            </a:fld>
            <a:endParaRPr lang="pl-PL"/>
          </a:p>
        </p:txBody>
      </p:sp>
    </p:spTree>
    <p:extLst>
      <p:ext uri="{BB962C8B-B14F-4D97-AF65-F5344CB8AC3E}">
        <p14:creationId xmlns:p14="http://schemas.microsoft.com/office/powerpoint/2010/main" val="109549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genderew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ctive_ageing@uni.lodz.p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WP 3/WP 2 </a:t>
            </a:r>
            <a:r>
              <a:rPr lang="pl-PL" dirty="0" err="1" smtClean="0"/>
              <a:t>dissemination</a:t>
            </a:r>
            <a:endParaRPr lang="pl-PL" dirty="0"/>
          </a:p>
        </p:txBody>
      </p:sp>
      <p:sp>
        <p:nvSpPr>
          <p:cNvPr id="3" name="Podtytuł 2"/>
          <p:cNvSpPr>
            <a:spLocks noGrp="1"/>
          </p:cNvSpPr>
          <p:nvPr>
            <p:ph type="subTitle" idx="1"/>
          </p:nvPr>
        </p:nvSpPr>
        <p:spPr>
          <a:xfrm>
            <a:off x="1189464" y="5553502"/>
            <a:ext cx="9144000" cy="735786"/>
          </a:xfrm>
        </p:spPr>
        <p:txBody>
          <a:bodyPr/>
          <a:lstStyle/>
          <a:p>
            <a:r>
              <a:rPr lang="pl-PL" dirty="0" err="1" smtClean="0"/>
              <a:t>University</a:t>
            </a:r>
            <a:r>
              <a:rPr lang="pl-PL" dirty="0" smtClean="0"/>
              <a:t> of </a:t>
            </a:r>
            <a:r>
              <a:rPr lang="pl-PL" dirty="0" err="1" smtClean="0"/>
              <a:t>Lodz</a:t>
            </a:r>
            <a:r>
              <a:rPr lang="pl-PL" dirty="0" smtClean="0"/>
              <a:t>, Granada 2018 </a:t>
            </a:r>
            <a:endParaRPr lang="pl-PL" dirty="0"/>
          </a:p>
        </p:txBody>
      </p:sp>
      <p:pic>
        <p:nvPicPr>
          <p:cNvPr id="4" name="Picture 2"/>
          <p:cNvPicPr>
            <a:picLocks noChangeAspect="1"/>
          </p:cNvPicPr>
          <p:nvPr/>
        </p:nvPicPr>
        <p:blipFill>
          <a:blip r:embed="rId2"/>
          <a:stretch>
            <a:fillRect/>
          </a:stretch>
        </p:blipFill>
        <p:spPr>
          <a:xfrm>
            <a:off x="0" y="132415"/>
            <a:ext cx="3887358" cy="1795746"/>
          </a:xfrm>
          <a:prstGeom prst="rect">
            <a:avLst/>
          </a:prstGeom>
        </p:spPr>
      </p:pic>
    </p:spTree>
    <p:extLst>
      <p:ext uri="{BB962C8B-B14F-4D97-AF65-F5344CB8AC3E}">
        <p14:creationId xmlns:p14="http://schemas.microsoft.com/office/powerpoint/2010/main" val="141181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85455" y="3062000"/>
            <a:ext cx="9144000" cy="2387600"/>
          </a:xfrm>
        </p:spPr>
        <p:txBody>
          <a:bodyPr>
            <a:normAutofit/>
          </a:bodyPr>
          <a:lstStyle/>
          <a:p>
            <a:r>
              <a:rPr lang="pl-PL" dirty="0"/>
              <a:t>WP 3</a:t>
            </a:r>
            <a:r>
              <a:rPr lang="pl-PL" dirty="0" smtClean="0"/>
              <a:t>/WP 4/WP 5</a:t>
            </a:r>
            <a:br>
              <a:rPr lang="pl-PL" dirty="0" smtClean="0"/>
            </a:br>
            <a:endParaRPr lang="pl-PL" dirty="0"/>
          </a:p>
        </p:txBody>
      </p:sp>
      <p:pic>
        <p:nvPicPr>
          <p:cNvPr id="4" name="Picture 2"/>
          <p:cNvPicPr>
            <a:picLocks noChangeAspect="1"/>
          </p:cNvPicPr>
          <p:nvPr/>
        </p:nvPicPr>
        <p:blipFill>
          <a:blip r:embed="rId2"/>
          <a:stretch>
            <a:fillRect/>
          </a:stretch>
        </p:blipFill>
        <p:spPr>
          <a:xfrm>
            <a:off x="0" y="132415"/>
            <a:ext cx="3887358" cy="1795746"/>
          </a:xfrm>
          <a:prstGeom prst="rect">
            <a:avLst/>
          </a:prstGeom>
        </p:spPr>
      </p:pic>
    </p:spTree>
    <p:extLst>
      <p:ext uri="{BB962C8B-B14F-4D97-AF65-F5344CB8AC3E}">
        <p14:creationId xmlns:p14="http://schemas.microsoft.com/office/powerpoint/2010/main" val="630042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258718509"/>
              </p:ext>
            </p:extLst>
          </p:nvPr>
        </p:nvGraphicFramePr>
        <p:xfrm>
          <a:off x="360217" y="193964"/>
          <a:ext cx="9393384" cy="6386946"/>
        </p:xfrm>
        <a:graphic>
          <a:graphicData uri="http://schemas.openxmlformats.org/drawingml/2006/table">
            <a:tbl>
              <a:tblPr firstRow="1" firstCol="1" bandRow="1">
                <a:tableStyleId>{5C22544A-7EE6-4342-B048-85BDC9FD1C3A}</a:tableStyleId>
              </a:tblPr>
              <a:tblGrid>
                <a:gridCol w="1597180"/>
                <a:gridCol w="1261169"/>
                <a:gridCol w="1429174"/>
                <a:gridCol w="1587100"/>
                <a:gridCol w="1157369"/>
                <a:gridCol w="2361392"/>
              </a:tblGrid>
              <a:tr h="342158">
                <a:tc>
                  <a:txBody>
                    <a:bodyPr/>
                    <a:lstStyle/>
                    <a:p>
                      <a:pPr algn="ct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lgn="ctr">
                        <a:spcAft>
                          <a:spcPts val="0"/>
                        </a:spcAft>
                      </a:pPr>
                      <a:r>
                        <a:rPr lang="pl-PL" sz="1400">
                          <a:effectLst/>
                        </a:rPr>
                        <a:t>Poland</a:t>
                      </a:r>
                      <a:endParaRPr lang="pl-PL" sz="1400">
                        <a:effectLst/>
                        <a:latin typeface="Calibri" charset="0"/>
                        <a:ea typeface="Calibri" charset="0"/>
                        <a:cs typeface="Times New Roman" charset="0"/>
                      </a:endParaRPr>
                    </a:p>
                  </a:txBody>
                  <a:tcPr marL="68580" marR="68580" marT="0" marB="0"/>
                </a:tc>
                <a:tc>
                  <a:txBody>
                    <a:bodyPr/>
                    <a:lstStyle/>
                    <a:p>
                      <a:pPr algn="ctr">
                        <a:spcAft>
                          <a:spcPts val="0"/>
                        </a:spcAft>
                      </a:pPr>
                      <a:r>
                        <a:rPr lang="pl-PL" sz="1400">
                          <a:effectLst/>
                        </a:rPr>
                        <a:t>UK</a:t>
                      </a:r>
                      <a:endParaRPr lang="pl-PL" sz="1400">
                        <a:effectLst/>
                        <a:latin typeface="Calibri" charset="0"/>
                        <a:ea typeface="Calibri" charset="0"/>
                        <a:cs typeface="Times New Roman" charset="0"/>
                      </a:endParaRPr>
                    </a:p>
                  </a:txBody>
                  <a:tcPr marL="68580" marR="68580" marT="0" marB="0"/>
                </a:tc>
                <a:tc>
                  <a:txBody>
                    <a:bodyPr/>
                    <a:lstStyle/>
                    <a:p>
                      <a:pPr algn="ctr">
                        <a:spcAft>
                          <a:spcPts val="0"/>
                        </a:spcAft>
                      </a:pPr>
                      <a:r>
                        <a:rPr lang="pl-PL" sz="1400">
                          <a:effectLst/>
                        </a:rPr>
                        <a:t>Italy</a:t>
                      </a:r>
                      <a:endParaRPr lang="pl-PL" sz="1400">
                        <a:effectLst/>
                        <a:latin typeface="Calibri" charset="0"/>
                        <a:ea typeface="Calibri" charset="0"/>
                        <a:cs typeface="Times New Roman" charset="0"/>
                      </a:endParaRPr>
                    </a:p>
                  </a:txBody>
                  <a:tcPr marL="68580" marR="68580" marT="0" marB="0"/>
                </a:tc>
                <a:tc>
                  <a:txBody>
                    <a:bodyPr/>
                    <a:lstStyle/>
                    <a:p>
                      <a:pPr algn="ctr">
                        <a:spcAft>
                          <a:spcPts val="0"/>
                        </a:spcAft>
                      </a:pPr>
                      <a:r>
                        <a:rPr lang="pl-PL" sz="1400">
                          <a:effectLst/>
                        </a:rPr>
                        <a:t>Spain</a:t>
                      </a:r>
                      <a:endParaRPr lang="pl-PL" sz="1400">
                        <a:effectLst/>
                        <a:latin typeface="Calibri" charset="0"/>
                        <a:ea typeface="Calibri" charset="0"/>
                        <a:cs typeface="Times New Roman" charset="0"/>
                      </a:endParaRPr>
                    </a:p>
                  </a:txBody>
                  <a:tcPr marL="68580" marR="68580" marT="0" marB="0"/>
                </a:tc>
                <a:tc>
                  <a:txBody>
                    <a:bodyPr/>
                    <a:lstStyle/>
                    <a:p>
                      <a:pPr algn="ct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r>
              <a:tr h="342158">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gridSpan="4">
                  <a:txBody>
                    <a:bodyPr/>
                    <a:lstStyle/>
                    <a:p>
                      <a:pPr algn="ctr">
                        <a:spcAft>
                          <a:spcPts val="0"/>
                        </a:spcAft>
                      </a:pPr>
                      <a:r>
                        <a:rPr lang="pl-PL" sz="1400">
                          <a:effectLst/>
                        </a:rPr>
                        <a:t>WP3 desk research and interview</a:t>
                      </a:r>
                      <a:endParaRPr lang="pl-PL" sz="1400">
                        <a:effectLst/>
                        <a:latin typeface="Calibri" charset="0"/>
                        <a:ea typeface="Calibri" charset="0"/>
                        <a:cs typeface="Times New Roman" charset="0"/>
                      </a:endParaRPr>
                    </a:p>
                  </a:txBody>
                  <a:tcPr marL="68580" marR="68580" marT="0" marB="0"/>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spcAft>
                          <a:spcPts val="0"/>
                        </a:spcAft>
                      </a:pPr>
                      <a:r>
                        <a:rPr lang="pl-PL" sz="1400">
                          <a:effectLst/>
                        </a:rPr>
                        <a:t>Transcription/translation</a:t>
                      </a:r>
                      <a:endParaRPr lang="pl-PL" sz="1400">
                        <a:effectLst/>
                        <a:latin typeface="Calibri" charset="0"/>
                        <a:ea typeface="Calibri" charset="0"/>
                        <a:cs typeface="Times New Roman" charset="0"/>
                      </a:endParaRPr>
                    </a:p>
                  </a:txBody>
                  <a:tcPr marL="68580" marR="68580" marT="0" marB="0"/>
                </a:tc>
              </a:tr>
              <a:tr h="570264">
                <a:tc>
                  <a:txBody>
                    <a:bodyPr/>
                    <a:lstStyle/>
                    <a:p>
                      <a:pPr>
                        <a:spcAft>
                          <a:spcPts val="0"/>
                        </a:spcAft>
                      </a:pPr>
                      <a:r>
                        <a:rPr lang="pl-PL" sz="1400">
                          <a:effectLst/>
                        </a:rPr>
                        <a:t>Trade union</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July 19th</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rowSpan="4">
                  <a:txBody>
                    <a:bodyPr/>
                    <a:lstStyle/>
                    <a:p>
                      <a:pPr>
                        <a:spcAft>
                          <a:spcPts val="0"/>
                        </a:spcAft>
                      </a:pPr>
                      <a:r>
                        <a:rPr lang="pl-PL" sz="1400">
                          <a:effectLst/>
                        </a:rPr>
                        <a:t>Audio;</a:t>
                      </a:r>
                    </a:p>
                    <a:p>
                      <a:pPr>
                        <a:spcAft>
                          <a:spcPts val="0"/>
                        </a:spcAft>
                      </a:pPr>
                      <a:r>
                        <a:rPr lang="pl-PL" sz="1400">
                          <a:effectLst/>
                        </a:rPr>
                        <a:t>Transcription two hours per country;</a:t>
                      </a:r>
                    </a:p>
                    <a:p>
                      <a:pPr>
                        <a:spcAft>
                          <a:spcPts val="0"/>
                        </a:spcAft>
                      </a:pPr>
                      <a:r>
                        <a:rPr lang="pl-PL" sz="1400">
                          <a:effectLst/>
                        </a:rPr>
                        <a:t>Translations of pilot questions</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r>
              <a:tr h="627288">
                <a:tc>
                  <a:txBody>
                    <a:bodyPr/>
                    <a:lstStyle/>
                    <a:p>
                      <a:pPr>
                        <a:spcAft>
                          <a:spcPts val="0"/>
                        </a:spcAft>
                      </a:pPr>
                      <a:r>
                        <a:rPr lang="pl-PL" sz="1400">
                          <a:effectLst/>
                        </a:rPr>
                        <a:t>Trade union</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July 10th</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vMerge="1">
                  <a:txBody>
                    <a:bodyPr/>
                    <a:lstStyle/>
                    <a:p>
                      <a:endParaRPr lang="pl-PL"/>
                    </a:p>
                  </a:txBody>
                  <a:tcPr/>
                </a:tc>
              </a:tr>
              <a:tr h="627288">
                <a:tc>
                  <a:txBody>
                    <a:bodyPr/>
                    <a:lstStyle/>
                    <a:p>
                      <a:pPr>
                        <a:spcAft>
                          <a:spcPts val="0"/>
                        </a:spcAft>
                      </a:pPr>
                      <a:r>
                        <a:rPr lang="pl-PL" sz="1400" dirty="0" err="1">
                          <a:effectLst/>
                        </a:rPr>
                        <a:t>Employers</a:t>
                      </a:r>
                      <a:r>
                        <a:rPr lang="pl-PL" sz="1400" dirty="0">
                          <a:effectLst/>
                        </a:rPr>
                        <a:t> </a:t>
                      </a:r>
                    </a:p>
                    <a:p>
                      <a:pPr>
                        <a:spcAft>
                          <a:spcPts val="0"/>
                        </a:spcAft>
                      </a:pPr>
                      <a:r>
                        <a:rPr lang="pl-PL" sz="1400" dirty="0">
                          <a:effectLst/>
                        </a:rPr>
                        <a:t> </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July 13th</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vMerge="1">
                  <a:txBody>
                    <a:bodyPr/>
                    <a:lstStyle/>
                    <a:p>
                      <a:endParaRPr lang="pl-PL"/>
                    </a:p>
                  </a:txBody>
                  <a:tcPr/>
                </a:tc>
              </a:tr>
              <a:tr h="570264">
                <a:tc>
                  <a:txBody>
                    <a:bodyPr/>
                    <a:lstStyle/>
                    <a:p>
                      <a:pPr>
                        <a:spcAft>
                          <a:spcPts val="0"/>
                        </a:spcAft>
                      </a:pPr>
                      <a:r>
                        <a:rPr lang="pl-PL" sz="1400">
                          <a:effectLst/>
                        </a:rPr>
                        <a:t>Employers</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June 27th</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vMerge="1">
                  <a:txBody>
                    <a:bodyPr/>
                    <a:lstStyle/>
                    <a:p>
                      <a:endParaRPr lang="pl-PL"/>
                    </a:p>
                  </a:txBody>
                  <a:tcPr/>
                </a:tc>
              </a:tr>
              <a:tr h="342158">
                <a:tc gridSpan="6">
                  <a:txBody>
                    <a:bodyPr/>
                    <a:lstStyle/>
                    <a:p>
                      <a:pPr algn="ctr">
                        <a:spcAft>
                          <a:spcPts val="0"/>
                        </a:spcAft>
                      </a:pPr>
                      <a:r>
                        <a:rPr lang="pl-PL" sz="1400">
                          <a:effectLst/>
                        </a:rPr>
                        <a:t>WP4 pilot workshop</a:t>
                      </a:r>
                      <a:endParaRPr lang="pl-PL" sz="1400">
                        <a:effectLst/>
                        <a:latin typeface="Calibri" charset="0"/>
                        <a:ea typeface="Calibri" charset="0"/>
                        <a:cs typeface="Times New Roman" charset="0"/>
                      </a:endParaRPr>
                    </a:p>
                  </a:txBody>
                  <a:tcPr marL="68580" marR="6858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140526">
                <a:tc>
                  <a:txBody>
                    <a:bodyPr/>
                    <a:lstStyle/>
                    <a:p>
                      <a:pPr>
                        <a:spcAft>
                          <a:spcPts val="0"/>
                        </a:spcAft>
                      </a:pPr>
                      <a:r>
                        <a:rPr lang="pl-PL" sz="1400">
                          <a:effectLst/>
                        </a:rPr>
                        <a:t>workshop</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February, 6th</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Audio;</a:t>
                      </a:r>
                    </a:p>
                    <a:p>
                      <a:pPr>
                        <a:spcAft>
                          <a:spcPts val="0"/>
                        </a:spcAft>
                      </a:pPr>
                      <a:r>
                        <a:rPr lang="pl-PL" sz="1400">
                          <a:effectLst/>
                        </a:rPr>
                        <a:t>Translations of pilot questions (protocol) and </a:t>
                      </a:r>
                    </a:p>
                    <a:p>
                      <a:pPr>
                        <a:spcAft>
                          <a:spcPts val="0"/>
                        </a:spcAft>
                      </a:pPr>
                      <a:r>
                        <a:rPr lang="pl-PL" sz="1400">
                          <a:effectLst/>
                        </a:rPr>
                        <a:t>summary findings</a:t>
                      </a:r>
                      <a:endParaRPr lang="pl-PL" sz="1400">
                        <a:effectLst/>
                        <a:latin typeface="Calibri" charset="0"/>
                        <a:ea typeface="Calibri" charset="0"/>
                        <a:cs typeface="Times New Roman" charset="0"/>
                      </a:endParaRPr>
                    </a:p>
                  </a:txBody>
                  <a:tcPr marL="68580" marR="68580" marT="0" marB="0"/>
                </a:tc>
              </a:tr>
              <a:tr h="342158">
                <a:tc gridSpan="6">
                  <a:txBody>
                    <a:bodyPr/>
                    <a:lstStyle/>
                    <a:p>
                      <a:pPr algn="ctr">
                        <a:spcAft>
                          <a:spcPts val="0"/>
                        </a:spcAft>
                      </a:pPr>
                      <a:r>
                        <a:rPr lang="pl-PL" sz="1400">
                          <a:effectLst/>
                        </a:rPr>
                        <a:t>WP5 workshops</a:t>
                      </a:r>
                      <a:endParaRPr lang="pl-PL" sz="1400">
                        <a:effectLst/>
                        <a:latin typeface="Calibri" charset="0"/>
                        <a:ea typeface="Calibri" charset="0"/>
                        <a:cs typeface="Times New Roman" charset="0"/>
                      </a:endParaRPr>
                    </a:p>
                  </a:txBody>
                  <a:tcPr marL="68580" marR="6858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342158">
                <a:tc>
                  <a:txBody>
                    <a:bodyPr/>
                    <a:lstStyle/>
                    <a:p>
                      <a:pPr>
                        <a:spcAft>
                          <a:spcPts val="0"/>
                        </a:spcAft>
                      </a:pPr>
                      <a:r>
                        <a:rPr lang="pl-PL" sz="1400">
                          <a:effectLst/>
                        </a:rPr>
                        <a:t>Workshop 1</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dirty="0">
                          <a:effectLst/>
                        </a:rPr>
                        <a:t> </a:t>
                      </a:r>
                      <a:r>
                        <a:rPr lang="pl-PL" sz="1400" dirty="0" smtClean="0">
                          <a:effectLst/>
                        </a:rPr>
                        <a:t>March, 27th</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rowSpan="4">
                  <a:txBody>
                    <a:bodyPr/>
                    <a:lstStyle/>
                    <a:p>
                      <a:pPr>
                        <a:spcAft>
                          <a:spcPts val="0"/>
                        </a:spcAft>
                      </a:pPr>
                      <a:r>
                        <a:rPr lang="pl-PL" sz="1400">
                          <a:effectLst/>
                        </a:rPr>
                        <a:t>Audio;</a:t>
                      </a:r>
                    </a:p>
                    <a:p>
                      <a:pPr>
                        <a:spcAft>
                          <a:spcPts val="0"/>
                        </a:spcAft>
                      </a:pPr>
                      <a:r>
                        <a:rPr lang="pl-PL" sz="1400">
                          <a:effectLst/>
                        </a:rPr>
                        <a:t>Transcription of 28 hours of workshop</a:t>
                      </a:r>
                    </a:p>
                    <a:p>
                      <a:pPr>
                        <a:spcAft>
                          <a:spcPts val="0"/>
                        </a:spcAft>
                      </a:pPr>
                      <a:r>
                        <a:rPr lang="pl-PL" sz="1400">
                          <a:effectLst/>
                        </a:rPr>
                        <a:t>Translations </a:t>
                      </a:r>
                    </a:p>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r>
              <a:tr h="342158">
                <a:tc>
                  <a:txBody>
                    <a:bodyPr/>
                    <a:lstStyle/>
                    <a:p>
                      <a:pPr>
                        <a:spcAft>
                          <a:spcPts val="0"/>
                        </a:spcAft>
                      </a:pPr>
                      <a:r>
                        <a:rPr lang="pl-PL" sz="1400">
                          <a:effectLst/>
                        </a:rPr>
                        <a:t>Workshop 2</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vMerge="1">
                  <a:txBody>
                    <a:bodyPr/>
                    <a:lstStyle/>
                    <a:p>
                      <a:endParaRPr lang="pl-PL"/>
                    </a:p>
                  </a:txBody>
                  <a:tcPr/>
                </a:tc>
              </a:tr>
              <a:tr h="342158">
                <a:tc>
                  <a:txBody>
                    <a:bodyPr/>
                    <a:lstStyle/>
                    <a:p>
                      <a:pPr>
                        <a:spcAft>
                          <a:spcPts val="0"/>
                        </a:spcAft>
                      </a:pPr>
                      <a:r>
                        <a:rPr lang="pl-PL" sz="1400">
                          <a:effectLst/>
                        </a:rPr>
                        <a:t>Workshop 3</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a:txBody>
                    <a:bodyPr/>
                    <a:lstStyle/>
                    <a:p>
                      <a:pPr>
                        <a:spcAft>
                          <a:spcPts val="0"/>
                        </a:spcAft>
                      </a:pPr>
                      <a:r>
                        <a:rPr lang="pl-PL" sz="1400">
                          <a:effectLst/>
                        </a:rPr>
                        <a:t> </a:t>
                      </a:r>
                      <a:endParaRPr lang="pl-PL" sz="1400">
                        <a:effectLst/>
                        <a:latin typeface="Calibri" charset="0"/>
                        <a:ea typeface="Calibri" charset="0"/>
                        <a:cs typeface="Times New Roman" charset="0"/>
                      </a:endParaRPr>
                    </a:p>
                  </a:txBody>
                  <a:tcPr marL="68580" marR="68580" marT="0" marB="0"/>
                </a:tc>
                <a:tc vMerge="1">
                  <a:txBody>
                    <a:bodyPr/>
                    <a:lstStyle/>
                    <a:p>
                      <a:endParaRPr lang="pl-PL"/>
                    </a:p>
                  </a:txBody>
                  <a:tcPr/>
                </a:tc>
              </a:tr>
              <a:tr h="456210">
                <a:tc>
                  <a:txBody>
                    <a:bodyPr/>
                    <a:lstStyle/>
                    <a:p>
                      <a:pPr>
                        <a:spcAft>
                          <a:spcPts val="0"/>
                        </a:spcAft>
                      </a:pPr>
                      <a:r>
                        <a:rPr lang="pl-PL" sz="1400" dirty="0">
                          <a:effectLst/>
                        </a:rPr>
                        <a:t>Workshop 4</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dirty="0">
                          <a:effectLst/>
                        </a:rPr>
                        <a:t> </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dirty="0">
                          <a:effectLst/>
                        </a:rPr>
                        <a:t> </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dirty="0">
                          <a:effectLst/>
                        </a:rPr>
                        <a:t> </a:t>
                      </a:r>
                      <a:endParaRPr lang="pl-PL" sz="1400" dirty="0">
                        <a:effectLst/>
                        <a:latin typeface="Calibri" charset="0"/>
                        <a:ea typeface="Calibri" charset="0"/>
                        <a:cs typeface="Times New Roman" charset="0"/>
                      </a:endParaRPr>
                    </a:p>
                  </a:txBody>
                  <a:tcPr marL="68580" marR="68580" marT="0" marB="0"/>
                </a:tc>
                <a:tc>
                  <a:txBody>
                    <a:bodyPr/>
                    <a:lstStyle/>
                    <a:p>
                      <a:pPr>
                        <a:spcAft>
                          <a:spcPts val="0"/>
                        </a:spcAft>
                      </a:pPr>
                      <a:r>
                        <a:rPr lang="pl-PL" sz="1400" dirty="0">
                          <a:effectLst/>
                        </a:rPr>
                        <a:t> </a:t>
                      </a:r>
                      <a:endParaRPr lang="pl-PL" sz="1400" dirty="0">
                        <a:effectLst/>
                        <a:latin typeface="Calibri" charset="0"/>
                        <a:ea typeface="Calibri" charset="0"/>
                        <a:cs typeface="Times New Roman" charset="0"/>
                      </a:endParaRPr>
                    </a:p>
                  </a:txBody>
                  <a:tcPr marL="68580" marR="68580" marT="0" marB="0"/>
                </a:tc>
                <a:tc vMerge="1">
                  <a:txBody>
                    <a:bodyPr/>
                    <a:lstStyle/>
                    <a:p>
                      <a:endParaRPr lang="pl-PL"/>
                    </a:p>
                  </a:txBody>
                  <a:tcPr/>
                </a:tc>
              </a:tr>
            </a:tbl>
          </a:graphicData>
        </a:graphic>
      </p:graphicFrame>
    </p:spTree>
    <p:extLst>
      <p:ext uri="{BB962C8B-B14F-4D97-AF65-F5344CB8AC3E}">
        <p14:creationId xmlns:p14="http://schemas.microsoft.com/office/powerpoint/2010/main" val="149177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85455" y="4087090"/>
            <a:ext cx="8977746" cy="1662545"/>
          </a:xfrm>
        </p:spPr>
        <p:txBody>
          <a:bodyPr>
            <a:normAutofit fontScale="90000"/>
          </a:bodyPr>
          <a:lstStyle/>
          <a:p>
            <a:r>
              <a:rPr lang="pl-PL" sz="6700" b="1" dirty="0" err="1" smtClean="0"/>
              <a:t>European</a:t>
            </a:r>
            <a:r>
              <a:rPr lang="pl-PL" sz="6700" b="1" dirty="0" smtClean="0"/>
              <a:t> </a:t>
            </a:r>
            <a:r>
              <a:rPr lang="pl-PL" sz="6700" b="1" dirty="0" err="1" smtClean="0"/>
              <a:t>level</a:t>
            </a:r>
            <a:r>
              <a:rPr lang="pl-PL" dirty="0" smtClean="0"/>
              <a:t/>
            </a:r>
            <a:br>
              <a:rPr lang="pl-PL" dirty="0" smtClean="0"/>
            </a:br>
            <a:r>
              <a:rPr lang="pl-PL" dirty="0"/>
              <a:t>AGE Platform Europe </a:t>
            </a:r>
            <a:r>
              <a:rPr lang="pl-PL" dirty="0" smtClean="0"/>
              <a:t/>
            </a:r>
            <a:br>
              <a:rPr lang="pl-PL" dirty="0" smtClean="0"/>
            </a:br>
            <a:r>
              <a:rPr lang="pl-PL" sz="2700" dirty="0" smtClean="0"/>
              <a:t>http</a:t>
            </a:r>
            <a:r>
              <a:rPr lang="pl-PL" sz="2700" dirty="0"/>
              <a:t>://</a:t>
            </a:r>
            <a:r>
              <a:rPr lang="pl-PL" sz="2700" dirty="0" err="1" smtClean="0"/>
              <a:t>www.age-platform.eu</a:t>
            </a:r>
            <a:r>
              <a:rPr lang="pl-PL" sz="2700" dirty="0"/>
              <a:t/>
            </a:r>
            <a:br>
              <a:rPr lang="pl-PL" sz="2700" dirty="0"/>
            </a:br>
            <a:r>
              <a:rPr lang="pl-PL" sz="2700" dirty="0" err="1" smtClean="0"/>
              <a:t>philippe.seidel@age-platform.eu</a:t>
            </a:r>
            <a:r>
              <a:rPr lang="pl-PL" sz="2700" dirty="0" smtClean="0"/>
              <a:t/>
            </a:r>
            <a:br>
              <a:rPr lang="pl-PL" sz="2700" dirty="0" smtClean="0"/>
            </a:br>
            <a:r>
              <a:rPr lang="pl-PL" sz="2700" dirty="0" smtClean="0"/>
              <a:t/>
            </a:r>
            <a:br>
              <a:rPr lang="pl-PL" sz="2700" dirty="0" smtClean="0"/>
            </a:br>
            <a:r>
              <a:rPr lang="pl-PL" dirty="0" err="1" smtClean="0"/>
              <a:t>Eurofound</a:t>
            </a:r>
            <a:r>
              <a:rPr lang="pl-PL" dirty="0" smtClean="0"/>
              <a:t> </a:t>
            </a:r>
            <a:r>
              <a:rPr lang="pl-PL" sz="2200" dirty="0" smtClean="0"/>
              <a:t>(mail </a:t>
            </a:r>
            <a:r>
              <a:rPr lang="pl-PL" sz="2200" dirty="0" err="1" smtClean="0"/>
              <a:t>contacts</a:t>
            </a:r>
            <a:r>
              <a:rPr lang="pl-PL" sz="2200" dirty="0" smtClean="0"/>
              <a:t> from 2013</a:t>
            </a:r>
            <a:r>
              <a:rPr lang="pl-PL" sz="2200" dirty="0" smtClean="0"/>
              <a:t>)</a:t>
            </a:r>
            <a:br>
              <a:rPr lang="pl-PL" sz="2200" dirty="0" smtClean="0"/>
            </a:br>
            <a:r>
              <a:rPr lang="pl-PL" sz="2700" dirty="0" err="1" smtClean="0"/>
              <a:t>Cristina.Arigho@eurofound.europa.eu</a:t>
            </a:r>
            <a:r>
              <a:rPr lang="pl-PL" sz="2700" dirty="0" smtClean="0"/>
              <a:t/>
            </a:r>
            <a:br>
              <a:rPr lang="pl-PL" sz="2700" dirty="0" smtClean="0"/>
            </a:br>
            <a:r>
              <a:rPr lang="pl-PL" sz="2700" dirty="0" err="1" smtClean="0"/>
              <a:t>Sarah.Pearcey@eurofound.europa.eu</a:t>
            </a:r>
            <a:r>
              <a:rPr lang="pl-PL" sz="2700" dirty="0" smtClean="0"/>
              <a:t/>
            </a:r>
            <a:br>
              <a:rPr lang="pl-PL" sz="2700" dirty="0" smtClean="0"/>
            </a:br>
            <a:endParaRPr lang="pl-PL" sz="2700" dirty="0"/>
          </a:p>
        </p:txBody>
      </p:sp>
    </p:spTree>
    <p:extLst>
      <p:ext uri="{BB962C8B-B14F-4D97-AF65-F5344CB8AC3E}">
        <p14:creationId xmlns:p14="http://schemas.microsoft.com/office/powerpoint/2010/main" val="1545770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54180" y="4807529"/>
            <a:ext cx="10958945" cy="1662545"/>
          </a:xfrm>
        </p:spPr>
        <p:txBody>
          <a:bodyPr>
            <a:normAutofit fontScale="90000"/>
          </a:bodyPr>
          <a:lstStyle/>
          <a:p>
            <a:r>
              <a:rPr lang="pl-PL" sz="6700" b="1" dirty="0" err="1" smtClean="0"/>
              <a:t>European</a:t>
            </a:r>
            <a:r>
              <a:rPr lang="pl-PL" sz="6700" b="1" dirty="0" smtClean="0"/>
              <a:t> </a:t>
            </a:r>
            <a:r>
              <a:rPr lang="pl-PL" sz="6700" b="1" dirty="0" err="1" smtClean="0"/>
              <a:t>level</a:t>
            </a:r>
            <a:r>
              <a:rPr lang="pl-PL" sz="6700" b="1" dirty="0" smtClean="0"/>
              <a:t> </a:t>
            </a:r>
            <a:r>
              <a:rPr lang="pl-PL" sz="6700" b="1" dirty="0" smtClean="0"/>
              <a:t>(2)</a:t>
            </a:r>
            <a:r>
              <a:rPr lang="pl-PL" dirty="0" smtClean="0"/>
              <a:t/>
            </a:r>
            <a:br>
              <a:rPr lang="pl-PL" dirty="0" smtClean="0"/>
            </a:br>
            <a:r>
              <a:rPr lang="pl-PL" sz="2700" dirty="0" smtClean="0"/>
              <a:t> COST </a:t>
            </a:r>
            <a:r>
              <a:rPr lang="pl-PL" sz="2700" dirty="0" err="1" smtClean="0"/>
              <a:t>actions</a:t>
            </a:r>
            <a:r>
              <a:rPr lang="pl-PL" sz="2700" dirty="0" smtClean="0"/>
              <a:t/>
            </a:r>
            <a:br>
              <a:rPr lang="pl-PL" sz="2700" dirty="0" smtClean="0"/>
            </a:br>
            <a:r>
              <a:rPr lang="pl-PL" sz="2700" cap="all" dirty="0" smtClean="0"/>
              <a:t>IS1409</a:t>
            </a:r>
            <a:r>
              <a:rPr lang="pl-PL" sz="2700" cap="all" dirty="0"/>
              <a:t> </a:t>
            </a:r>
            <a:r>
              <a:rPr lang="pl-PL" sz="2700" cap="all" dirty="0" smtClean="0"/>
              <a:t>- </a:t>
            </a:r>
            <a:r>
              <a:rPr lang="pl-PL" sz="2700" b="1" cap="all" dirty="0" smtClean="0"/>
              <a:t>GENDER </a:t>
            </a:r>
            <a:r>
              <a:rPr lang="pl-PL" sz="2700" b="1" cap="all" dirty="0"/>
              <a:t>AND HEALTH IMPACTS OF POLICIES EXTENDING WORKING LIFE IN WESTERN </a:t>
            </a:r>
            <a:r>
              <a:rPr lang="pl-PL" sz="2700" b="1" cap="all" dirty="0" smtClean="0"/>
              <a:t>COUNTRIES</a:t>
            </a:r>
            <a:br>
              <a:rPr lang="pl-PL" sz="2700" b="1" cap="all" dirty="0" smtClean="0"/>
            </a:br>
            <a:r>
              <a:rPr lang="pl-PL" sz="2700" dirty="0"/>
              <a:t> </a:t>
            </a:r>
            <a:r>
              <a:rPr lang="pl-PL" sz="2700" dirty="0">
                <a:hlinkClick r:id="rId2"/>
              </a:rPr>
              <a:t>http://genderewl.com</a:t>
            </a:r>
            <a:r>
              <a:rPr lang="pl-PL" sz="2700" dirty="0" smtClean="0">
                <a:hlinkClick r:id="rId2"/>
              </a:rPr>
              <a:t>/</a:t>
            </a:r>
            <a:r>
              <a:rPr lang="pl-PL" sz="2700" dirty="0"/>
              <a:t> </a:t>
            </a:r>
            <a:r>
              <a:rPr lang="pl-PL" sz="2700" dirty="0" smtClean="0"/>
              <a:t>(mail to </a:t>
            </a:r>
            <a:r>
              <a:rPr lang="pl-PL" sz="2700" dirty="0" smtClean="0"/>
              <a:t>Christine de </a:t>
            </a:r>
            <a:r>
              <a:rPr lang="pl-PL" sz="2700" dirty="0" err="1" smtClean="0"/>
              <a:t>Largy</a:t>
            </a:r>
            <a:r>
              <a:rPr lang="pl-PL" sz="2700" dirty="0" smtClean="0"/>
              <a:t>)</a:t>
            </a:r>
            <a:r>
              <a:rPr lang="pl-PL" sz="2700" b="1" cap="all" dirty="0"/>
              <a:t/>
            </a:r>
            <a:br>
              <a:rPr lang="pl-PL" sz="2700" b="1" cap="all" dirty="0"/>
            </a:br>
            <a:r>
              <a:rPr lang="pl-PL" sz="2700" b="1" cap="all" dirty="0" smtClean="0"/>
              <a:t/>
            </a:r>
            <a:br>
              <a:rPr lang="pl-PL" sz="2700" b="1" cap="all" dirty="0" smtClean="0"/>
            </a:br>
            <a:r>
              <a:rPr lang="pl-PL" sz="2700" b="1" cap="all" dirty="0" smtClean="0"/>
              <a:t/>
            </a:r>
            <a:br>
              <a:rPr lang="pl-PL" sz="2700" b="1" cap="all" dirty="0" smtClean="0"/>
            </a:br>
            <a:r>
              <a:rPr lang="is-IS" sz="2700" b="1" dirty="0"/>
              <a:t>CA15122</a:t>
            </a:r>
            <a:r>
              <a:rPr lang="pl-PL" sz="2700" b="1" cap="all" dirty="0" smtClean="0"/>
              <a:t> </a:t>
            </a:r>
            <a:r>
              <a:rPr lang="pl-PL" sz="2700" b="1" cap="all" dirty="0" err="1"/>
              <a:t>Reducing</a:t>
            </a:r>
            <a:r>
              <a:rPr lang="pl-PL" sz="2700" b="1" cap="all" dirty="0"/>
              <a:t> </a:t>
            </a:r>
            <a:r>
              <a:rPr lang="pl-PL" sz="2700" b="1" cap="all" dirty="0" err="1"/>
              <a:t>Old</a:t>
            </a:r>
            <a:r>
              <a:rPr lang="pl-PL" sz="2700" b="1" cap="all" dirty="0"/>
              <a:t>-Age </a:t>
            </a:r>
            <a:r>
              <a:rPr lang="pl-PL" sz="2700" b="1" cap="all" dirty="0" err="1"/>
              <a:t>Social</a:t>
            </a:r>
            <a:r>
              <a:rPr lang="pl-PL" sz="2700" b="1" cap="all" dirty="0"/>
              <a:t> </a:t>
            </a:r>
            <a:r>
              <a:rPr lang="pl-PL" sz="2700" b="1" cap="all" dirty="0" err="1"/>
              <a:t>Exclusion</a:t>
            </a:r>
            <a:r>
              <a:rPr lang="pl-PL" sz="2700" b="1" cap="all" dirty="0"/>
              <a:t>: </a:t>
            </a:r>
            <a:r>
              <a:rPr lang="pl-PL" sz="2700" b="1" cap="all" dirty="0" err="1"/>
              <a:t>Collaborations</a:t>
            </a:r>
            <a:r>
              <a:rPr lang="pl-PL" sz="2700" b="1" cap="all" dirty="0"/>
              <a:t> in </a:t>
            </a:r>
            <a:r>
              <a:rPr lang="pl-PL" sz="2700" b="1" cap="all" dirty="0" err="1"/>
              <a:t>Research</a:t>
            </a:r>
            <a:r>
              <a:rPr lang="pl-PL" sz="2700" b="1" cap="all" dirty="0"/>
              <a:t> and Policy (</a:t>
            </a:r>
            <a:r>
              <a:rPr lang="pl-PL" sz="2700" b="1" cap="all" dirty="0" err="1"/>
              <a:t>ROSEnet</a:t>
            </a:r>
            <a:r>
              <a:rPr lang="pl-PL" sz="2700" b="1" dirty="0" smtClean="0"/>
              <a:t>)</a:t>
            </a:r>
            <a:br>
              <a:rPr lang="pl-PL" sz="2700" b="1" dirty="0" smtClean="0"/>
            </a:br>
            <a:r>
              <a:rPr lang="pl-PL" sz="2700" b="1" dirty="0"/>
              <a:t/>
            </a:r>
            <a:br>
              <a:rPr lang="pl-PL" sz="2700" b="1" dirty="0"/>
            </a:br>
            <a:r>
              <a:rPr lang="pl-PL" sz="2700" b="1" dirty="0" smtClean="0"/>
              <a:t/>
            </a:r>
            <a:br>
              <a:rPr lang="pl-PL" sz="2700" b="1" dirty="0" smtClean="0"/>
            </a:br>
            <a:r>
              <a:rPr lang="pl-PL" sz="2700" b="1" dirty="0"/>
              <a:t/>
            </a:r>
            <a:br>
              <a:rPr lang="pl-PL" sz="2700" b="1" dirty="0"/>
            </a:br>
            <a:r>
              <a:rPr lang="pl-PL" sz="2700" b="1" dirty="0" smtClean="0"/>
              <a:t/>
            </a:r>
            <a:br>
              <a:rPr lang="pl-PL" sz="2700" b="1" dirty="0" smtClean="0"/>
            </a:br>
            <a:r>
              <a:rPr lang="pl-PL" sz="2700" dirty="0" err="1"/>
              <a:t>Cost</a:t>
            </a:r>
            <a:r>
              <a:rPr lang="pl-PL" sz="2700" dirty="0"/>
              <a:t> Action IS1409 </a:t>
            </a:r>
            <a:r>
              <a:rPr lang="pl-PL" sz="2700" dirty="0" err="1"/>
              <a:t>Gender</a:t>
            </a:r>
            <a:r>
              <a:rPr lang="pl-PL" sz="2700" dirty="0"/>
              <a:t> and </a:t>
            </a:r>
            <a:r>
              <a:rPr lang="pl-PL" sz="2700" dirty="0" err="1"/>
              <a:t>health</a:t>
            </a:r>
            <a:r>
              <a:rPr lang="pl-PL" sz="2700" dirty="0"/>
              <a:t> </a:t>
            </a:r>
            <a:r>
              <a:rPr lang="pl-PL" sz="2700" dirty="0" err="1"/>
              <a:t>impacts</a:t>
            </a:r>
            <a:r>
              <a:rPr lang="pl-PL" sz="2700" dirty="0"/>
              <a:t> of </a:t>
            </a:r>
            <a:r>
              <a:rPr lang="pl-PL" sz="2700" dirty="0" err="1"/>
              <a:t>policies</a:t>
            </a:r>
            <a:r>
              <a:rPr lang="pl-PL" sz="2700" dirty="0"/>
              <a:t> </a:t>
            </a:r>
            <a:r>
              <a:rPr lang="pl-PL" sz="2700" dirty="0" err="1"/>
              <a:t>extending</a:t>
            </a:r>
            <a:r>
              <a:rPr lang="pl-PL" sz="2700" dirty="0"/>
              <a:t> </a:t>
            </a:r>
            <a:r>
              <a:rPr lang="pl-PL" sz="2700" dirty="0" err="1"/>
              <a:t>working</a:t>
            </a:r>
            <a:r>
              <a:rPr lang="pl-PL" sz="2700" dirty="0"/>
              <a:t> life in western </a:t>
            </a:r>
            <a:r>
              <a:rPr lang="pl-PL" sz="2700" dirty="0" err="1"/>
              <a:t>countries</a:t>
            </a:r>
            <a:r>
              <a:rPr lang="pl-PL" sz="2700" dirty="0"/>
              <a:t> </a:t>
            </a:r>
            <a:r>
              <a:rPr lang="pl-PL" sz="2700" dirty="0" err="1"/>
              <a:t>Final</a:t>
            </a:r>
            <a:r>
              <a:rPr lang="pl-PL" sz="2700" dirty="0"/>
              <a:t> </a:t>
            </a:r>
            <a:r>
              <a:rPr lang="pl-PL" sz="2700" dirty="0" smtClean="0"/>
              <a:t>Conference, </a:t>
            </a:r>
            <a:r>
              <a:rPr lang="pl-PL" sz="2700" dirty="0" err="1" smtClean="0"/>
              <a:t>Institute</a:t>
            </a:r>
            <a:r>
              <a:rPr lang="pl-PL" sz="2700" dirty="0" smtClean="0"/>
              <a:t> </a:t>
            </a:r>
            <a:r>
              <a:rPr lang="pl-PL" sz="2700" dirty="0"/>
              <a:t>for </a:t>
            </a:r>
            <a:r>
              <a:rPr lang="pl-PL" sz="2700" dirty="0" err="1"/>
              <a:t>Lifecourse</a:t>
            </a:r>
            <a:r>
              <a:rPr lang="pl-PL" sz="2700" dirty="0"/>
              <a:t> &amp; </a:t>
            </a:r>
            <a:r>
              <a:rPr lang="pl-PL" sz="2700" dirty="0" err="1"/>
              <a:t>Society</a:t>
            </a:r>
            <a:r>
              <a:rPr lang="pl-PL" sz="2700" dirty="0"/>
              <a:t> </a:t>
            </a:r>
            <a:r>
              <a:rPr lang="pl-PL" sz="2700" dirty="0" smtClean="0"/>
              <a:t>, </a:t>
            </a:r>
            <a:r>
              <a:rPr lang="pl-PL" sz="2700" dirty="0" err="1" smtClean="0"/>
              <a:t>November</a:t>
            </a:r>
            <a:r>
              <a:rPr lang="pl-PL" sz="2700" dirty="0" smtClean="0"/>
              <a:t> </a:t>
            </a:r>
            <a:r>
              <a:rPr lang="pl-PL" sz="2700" dirty="0"/>
              <a:t>22-23, 2018 Galway, </a:t>
            </a:r>
            <a:r>
              <a:rPr lang="pl-PL" sz="2700" dirty="0" err="1" smtClean="0"/>
              <a:t>Ireland</a:t>
            </a:r>
            <a:endParaRPr lang="pl-PL" sz="2700" dirty="0"/>
          </a:p>
        </p:txBody>
      </p:sp>
    </p:spTree>
    <p:extLst>
      <p:ext uri="{BB962C8B-B14F-4D97-AF65-F5344CB8AC3E}">
        <p14:creationId xmlns:p14="http://schemas.microsoft.com/office/powerpoint/2010/main" val="1405259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20436" y="4128657"/>
            <a:ext cx="10958945" cy="1662545"/>
          </a:xfrm>
        </p:spPr>
        <p:txBody>
          <a:bodyPr>
            <a:normAutofit fontScale="90000"/>
          </a:bodyPr>
          <a:lstStyle/>
          <a:p>
            <a:r>
              <a:rPr lang="pl-PL" sz="6700" b="1" dirty="0" err="1" smtClean="0"/>
              <a:t>European</a:t>
            </a:r>
            <a:r>
              <a:rPr lang="pl-PL" sz="6700" b="1" dirty="0" smtClean="0"/>
              <a:t> </a:t>
            </a:r>
            <a:r>
              <a:rPr lang="pl-PL" sz="6700" b="1" dirty="0" err="1" smtClean="0"/>
              <a:t>level</a:t>
            </a:r>
            <a:r>
              <a:rPr lang="pl-PL" sz="6700" b="1" dirty="0" smtClean="0"/>
              <a:t> </a:t>
            </a:r>
            <a:r>
              <a:rPr lang="pl-PL" sz="6700" b="1" dirty="0" smtClean="0"/>
              <a:t>(3)</a:t>
            </a:r>
            <a:r>
              <a:rPr lang="pl-PL" dirty="0" smtClean="0"/>
              <a:t/>
            </a:r>
            <a:br>
              <a:rPr lang="pl-PL" dirty="0" smtClean="0"/>
            </a:br>
            <a:r>
              <a:rPr lang="pl-PL" sz="2400" dirty="0" smtClean="0"/>
              <a:t> </a:t>
            </a:r>
            <a:r>
              <a:rPr lang="pl-PL" sz="2700" b="1" dirty="0"/>
              <a:t/>
            </a:r>
            <a:br>
              <a:rPr lang="pl-PL" sz="2700" b="1" dirty="0"/>
            </a:br>
            <a:r>
              <a:rPr lang="pl-PL" sz="2700" b="1" dirty="0" smtClean="0"/>
              <a:t/>
            </a:r>
            <a:br>
              <a:rPr lang="pl-PL" sz="2700" b="1" dirty="0" smtClean="0"/>
            </a:br>
            <a:r>
              <a:rPr lang="pl-PL" sz="2700" b="1" dirty="0"/>
              <a:t/>
            </a:r>
            <a:br>
              <a:rPr lang="pl-PL" sz="2700" b="1" dirty="0"/>
            </a:br>
            <a:r>
              <a:rPr lang="pl-PL" sz="2700" b="1" dirty="0" smtClean="0"/>
              <a:t/>
            </a:r>
            <a:br>
              <a:rPr lang="pl-PL" sz="2700" b="1" dirty="0" smtClean="0"/>
            </a:br>
            <a:r>
              <a:rPr lang="pl-PL" sz="3100" dirty="0" smtClean="0"/>
              <a:t>mailing to EU </a:t>
            </a:r>
            <a:r>
              <a:rPr lang="pl-PL" sz="3100" dirty="0" err="1" smtClean="0"/>
              <a:t>researchers</a:t>
            </a:r>
            <a:r>
              <a:rPr lang="pl-PL" sz="3100" dirty="0" smtClean="0"/>
              <a:t> </a:t>
            </a:r>
            <a:r>
              <a:rPr lang="pl-PL" sz="3100" dirty="0" err="1" smtClean="0"/>
              <a:t>interested</a:t>
            </a:r>
            <a:r>
              <a:rPr lang="pl-PL" sz="3100" dirty="0" smtClean="0"/>
              <a:t> in </a:t>
            </a:r>
            <a:r>
              <a:rPr lang="pl-PL" sz="3100" dirty="0" err="1" smtClean="0"/>
              <a:t>topic</a:t>
            </a:r>
            <a:r>
              <a:rPr lang="pl-PL" sz="3100" dirty="0" smtClean="0"/>
              <a:t> (〰️200 mail </a:t>
            </a:r>
            <a:r>
              <a:rPr lang="pl-PL" sz="3100" dirty="0" err="1" smtClean="0"/>
              <a:t>adresses</a:t>
            </a:r>
            <a:r>
              <a:rPr lang="pl-PL" sz="3100" dirty="0" smtClean="0"/>
              <a:t> from </a:t>
            </a:r>
            <a:r>
              <a:rPr lang="pl-PL" sz="3100" dirty="0" err="1" smtClean="0"/>
              <a:t>previous</a:t>
            </a:r>
            <a:r>
              <a:rPr lang="pl-PL" sz="3100" dirty="0" smtClean="0"/>
              <a:t> 50+ </a:t>
            </a:r>
            <a:r>
              <a:rPr lang="pl-PL" sz="3100" dirty="0" err="1" smtClean="0"/>
              <a:t>projects</a:t>
            </a:r>
            <a:r>
              <a:rPr lang="pl-PL" sz="3100" dirty="0" smtClean="0"/>
              <a:t>)</a:t>
            </a:r>
            <a:r>
              <a:rPr lang="pl-PL" sz="3100" cap="all" dirty="0"/>
              <a:t/>
            </a:r>
            <a:br>
              <a:rPr lang="pl-PL" sz="3100" cap="all" dirty="0"/>
            </a:br>
            <a:r>
              <a:rPr lang="pl-PL" sz="3100" cap="all" dirty="0" smtClean="0"/>
              <a:t/>
            </a:r>
            <a:br>
              <a:rPr lang="pl-PL" sz="3100" cap="all" dirty="0" smtClean="0"/>
            </a:br>
            <a:r>
              <a:rPr lang="pl-PL" sz="3100" cap="all" dirty="0"/>
              <a:t/>
            </a:r>
            <a:br>
              <a:rPr lang="pl-PL" sz="3100" cap="all" dirty="0"/>
            </a:br>
            <a:r>
              <a:rPr lang="pl-PL" sz="3100" cap="all" dirty="0" smtClean="0"/>
              <a:t/>
            </a:r>
            <a:br>
              <a:rPr lang="pl-PL" sz="3100" cap="all" dirty="0" smtClean="0"/>
            </a:br>
            <a:r>
              <a:rPr lang="pl-PL" sz="3100" b="1" cap="all" dirty="0" smtClean="0"/>
              <a:t>???</a:t>
            </a:r>
            <a:endParaRPr lang="pl-PL" sz="3100" b="1" dirty="0"/>
          </a:p>
        </p:txBody>
      </p:sp>
    </p:spTree>
    <p:extLst>
      <p:ext uri="{BB962C8B-B14F-4D97-AF65-F5344CB8AC3E}">
        <p14:creationId xmlns:p14="http://schemas.microsoft.com/office/powerpoint/2010/main" val="1907812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5237" y="2535382"/>
            <a:ext cx="9864437" cy="3459613"/>
          </a:xfrm>
        </p:spPr>
        <p:txBody>
          <a:bodyPr>
            <a:normAutofit fontScale="90000"/>
          </a:bodyPr>
          <a:lstStyle/>
          <a:p>
            <a:r>
              <a:rPr lang="pl-PL" dirty="0" smtClean="0"/>
              <a:t/>
            </a:r>
            <a:br>
              <a:rPr lang="pl-PL" dirty="0" smtClean="0"/>
            </a:br>
            <a:r>
              <a:rPr lang="pl-PL" sz="4000" b="1" dirty="0" err="1"/>
              <a:t>N</a:t>
            </a:r>
            <a:r>
              <a:rPr lang="pl-PL" sz="4000" b="1" dirty="0" err="1" smtClean="0"/>
              <a:t>ational</a:t>
            </a:r>
            <a:r>
              <a:rPr lang="pl-PL" sz="4000" b="1" dirty="0" smtClean="0"/>
              <a:t> </a:t>
            </a:r>
            <a:r>
              <a:rPr lang="pl-PL" sz="4000" b="1" dirty="0" err="1" smtClean="0"/>
              <a:t>level</a:t>
            </a:r>
            <a:r>
              <a:rPr lang="pl-PL" sz="4000" b="1" dirty="0" smtClean="0"/>
              <a:t>:</a:t>
            </a:r>
            <a:br>
              <a:rPr lang="pl-PL" sz="4000" b="1" dirty="0" smtClean="0"/>
            </a:br>
            <a:r>
              <a:rPr lang="pl-PL" sz="4000" dirty="0" smtClean="0"/>
              <a:t>- trade </a:t>
            </a:r>
            <a:r>
              <a:rPr lang="pl-PL" sz="4000" dirty="0" err="1" smtClean="0"/>
              <a:t>unions</a:t>
            </a:r>
            <a:r>
              <a:rPr lang="pl-PL" sz="4000" dirty="0" smtClean="0"/>
              <a:t/>
            </a:r>
            <a:br>
              <a:rPr lang="pl-PL" sz="4000" dirty="0" smtClean="0"/>
            </a:br>
            <a:r>
              <a:rPr lang="pl-PL" sz="4000" dirty="0" smtClean="0"/>
              <a:t>- </a:t>
            </a:r>
            <a:r>
              <a:rPr lang="pl-PL" sz="4000" dirty="0" err="1" smtClean="0"/>
              <a:t>employer</a:t>
            </a:r>
            <a:r>
              <a:rPr lang="pl-PL" sz="4000" dirty="0" smtClean="0"/>
              <a:t> </a:t>
            </a:r>
            <a:r>
              <a:rPr lang="pl-PL" sz="4000" dirty="0" err="1" smtClean="0"/>
              <a:t>organizations</a:t>
            </a:r>
            <a:r>
              <a:rPr lang="pl-PL" sz="4000" dirty="0" smtClean="0"/>
              <a:t/>
            </a:r>
            <a:br>
              <a:rPr lang="pl-PL" sz="4000" dirty="0" smtClean="0"/>
            </a:br>
            <a:r>
              <a:rPr lang="pl-PL" sz="4000" dirty="0" smtClean="0"/>
              <a:t>- </a:t>
            </a:r>
            <a:r>
              <a:rPr lang="pl-PL" sz="4000" dirty="0" err="1" smtClean="0"/>
              <a:t>policymakers</a:t>
            </a:r>
            <a:r>
              <a:rPr lang="pl-PL" sz="4000" dirty="0" smtClean="0"/>
              <a:t/>
            </a:r>
            <a:br>
              <a:rPr lang="pl-PL" sz="4000" dirty="0" smtClean="0"/>
            </a:br>
            <a:r>
              <a:rPr lang="pl-PL" sz="4000" dirty="0" smtClean="0"/>
              <a:t>- </a:t>
            </a:r>
            <a:r>
              <a:rPr lang="pl-PL" sz="4000" dirty="0" err="1" smtClean="0"/>
              <a:t>employers</a:t>
            </a:r>
            <a:r>
              <a:rPr lang="pl-PL" sz="4000" dirty="0" smtClean="0"/>
              <a:t/>
            </a:r>
            <a:br>
              <a:rPr lang="pl-PL" sz="4000" dirty="0" smtClean="0"/>
            </a:br>
            <a:r>
              <a:rPr lang="pl-PL" sz="4000" dirty="0"/>
              <a:t>- </a:t>
            </a:r>
            <a:r>
              <a:rPr lang="pl-PL" sz="4000" dirty="0" err="1"/>
              <a:t>stakeholders</a:t>
            </a:r>
            <a:r>
              <a:rPr lang="pl-PL" sz="4000" dirty="0" smtClean="0"/>
              <a:t>: </a:t>
            </a:r>
            <a:r>
              <a:rPr lang="pl-PL" sz="4000" dirty="0" err="1" smtClean="0"/>
              <a:t>labor</a:t>
            </a:r>
            <a:r>
              <a:rPr lang="pl-PL" sz="4000" dirty="0" smtClean="0"/>
              <a:t> </a:t>
            </a:r>
            <a:r>
              <a:rPr lang="pl-PL" sz="4000" dirty="0" err="1" smtClean="0"/>
              <a:t>offices</a:t>
            </a:r>
            <a:r>
              <a:rPr lang="pl-PL" sz="4000" dirty="0" smtClean="0"/>
              <a:t>, business </a:t>
            </a:r>
            <a:r>
              <a:rPr lang="pl-PL" sz="4000" dirty="0"/>
              <a:t>environment </a:t>
            </a:r>
            <a:r>
              <a:rPr lang="pl-PL" sz="4000" dirty="0" err="1" smtClean="0"/>
              <a:t>institutions</a:t>
            </a:r>
            <a:r>
              <a:rPr lang="pl-PL" sz="4000" dirty="0" smtClean="0"/>
              <a:t>, </a:t>
            </a:r>
            <a:r>
              <a:rPr lang="pl-PL" sz="4000" dirty="0" err="1" smtClean="0"/>
              <a:t>training</a:t>
            </a:r>
            <a:r>
              <a:rPr lang="pl-PL" sz="4000" dirty="0" smtClean="0"/>
              <a:t> </a:t>
            </a:r>
            <a:r>
              <a:rPr lang="pl-PL" sz="4000" dirty="0" err="1" smtClean="0"/>
              <a:t>institutions</a:t>
            </a:r>
            <a:r>
              <a:rPr lang="pl-PL" sz="4000" dirty="0" smtClean="0"/>
              <a:t>, non-profit </a:t>
            </a:r>
            <a:r>
              <a:rPr lang="pl-PL" sz="4000" dirty="0" err="1" smtClean="0"/>
              <a:t>organizations</a:t>
            </a:r>
            <a:r>
              <a:rPr lang="pl-PL" sz="4000" dirty="0"/>
              <a:t/>
            </a:r>
            <a:br>
              <a:rPr lang="pl-PL" sz="4000" dirty="0"/>
            </a:br>
            <a:r>
              <a:rPr lang="pl-PL" sz="4000" dirty="0" smtClean="0"/>
              <a:t>-</a:t>
            </a:r>
            <a:r>
              <a:rPr lang="pl-PL" sz="4000" dirty="0" err="1" smtClean="0"/>
              <a:t>academics</a:t>
            </a:r>
            <a:endParaRPr lang="pl-PL" sz="4000" dirty="0"/>
          </a:p>
        </p:txBody>
      </p:sp>
    </p:spTree>
    <p:extLst>
      <p:ext uri="{BB962C8B-B14F-4D97-AF65-F5344CB8AC3E}">
        <p14:creationId xmlns:p14="http://schemas.microsoft.com/office/powerpoint/2010/main" val="1703996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8256" y="2923309"/>
            <a:ext cx="9864437" cy="3459613"/>
          </a:xfrm>
        </p:spPr>
        <p:txBody>
          <a:bodyPr>
            <a:normAutofit fontScale="90000"/>
          </a:bodyPr>
          <a:lstStyle/>
          <a:p>
            <a:r>
              <a:rPr lang="pl-PL" dirty="0" smtClean="0"/>
              <a:t/>
            </a:r>
            <a:br>
              <a:rPr lang="pl-PL" dirty="0" smtClean="0"/>
            </a:br>
            <a:r>
              <a:rPr lang="pl-PL" sz="4000" b="1" dirty="0" err="1"/>
              <a:t>N</a:t>
            </a:r>
            <a:r>
              <a:rPr lang="pl-PL" sz="4000" b="1" dirty="0" err="1" smtClean="0"/>
              <a:t>ational</a:t>
            </a:r>
            <a:r>
              <a:rPr lang="pl-PL" sz="4000" b="1" dirty="0" smtClean="0"/>
              <a:t> </a:t>
            </a:r>
            <a:r>
              <a:rPr lang="pl-PL" sz="4000" b="1" dirty="0" err="1" smtClean="0"/>
              <a:t>level</a:t>
            </a:r>
            <a:r>
              <a:rPr lang="pl-PL" sz="4000" b="1" dirty="0" smtClean="0"/>
              <a:t> </a:t>
            </a:r>
            <a:r>
              <a:rPr lang="pl-PL" sz="4000" b="1" dirty="0" smtClean="0"/>
              <a:t> - Poland</a:t>
            </a:r>
            <a:r>
              <a:rPr lang="pl-PL" sz="4000" b="1" dirty="0" smtClean="0"/>
              <a:t>:</a:t>
            </a:r>
            <a:br>
              <a:rPr lang="pl-PL" sz="4000" b="1" dirty="0" smtClean="0"/>
            </a:br>
            <a:r>
              <a:rPr lang="pl-PL" sz="4000" dirty="0" smtClean="0"/>
              <a:t>- trade </a:t>
            </a:r>
            <a:r>
              <a:rPr lang="pl-PL" sz="4000" dirty="0" err="1" smtClean="0"/>
              <a:t>unions</a:t>
            </a:r>
            <a:r>
              <a:rPr lang="pl-PL" sz="4000" dirty="0" smtClean="0"/>
              <a:t> (mailing from </a:t>
            </a:r>
            <a:r>
              <a:rPr lang="pl-PL" sz="4000" dirty="0" err="1" smtClean="0"/>
              <a:t>project</a:t>
            </a:r>
            <a:r>
              <a:rPr lang="pl-PL" sz="4000" dirty="0" smtClean="0"/>
              <a:t> </a:t>
            </a:r>
            <a:r>
              <a:rPr lang="pl-PL" sz="4000" dirty="0" err="1" smtClean="0"/>
              <a:t>database</a:t>
            </a:r>
            <a:r>
              <a:rPr lang="pl-PL" sz="4000" dirty="0" smtClean="0"/>
              <a:t>)</a:t>
            </a:r>
            <a:br>
              <a:rPr lang="pl-PL" sz="4000" dirty="0" smtClean="0"/>
            </a:br>
            <a:r>
              <a:rPr lang="pl-PL" sz="4000" dirty="0" smtClean="0"/>
              <a:t>- </a:t>
            </a:r>
            <a:r>
              <a:rPr lang="pl-PL" sz="4000" dirty="0" err="1" smtClean="0"/>
              <a:t>employer</a:t>
            </a:r>
            <a:r>
              <a:rPr lang="pl-PL" sz="4000" dirty="0" smtClean="0"/>
              <a:t> </a:t>
            </a:r>
            <a:r>
              <a:rPr lang="pl-PL" sz="4000" dirty="0" err="1" smtClean="0"/>
              <a:t>organizations</a:t>
            </a:r>
            <a:r>
              <a:rPr lang="pl-PL" sz="4000" dirty="0"/>
              <a:t> </a:t>
            </a:r>
            <a:r>
              <a:rPr lang="pl-PL" sz="4000" dirty="0" smtClean="0"/>
              <a:t>(mailing </a:t>
            </a:r>
            <a:r>
              <a:rPr lang="pl-PL" sz="4000" dirty="0"/>
              <a:t>from </a:t>
            </a:r>
            <a:r>
              <a:rPr lang="pl-PL" sz="4000" dirty="0" err="1"/>
              <a:t>project</a:t>
            </a:r>
            <a:r>
              <a:rPr lang="pl-PL" sz="4000" dirty="0"/>
              <a:t> </a:t>
            </a:r>
            <a:r>
              <a:rPr lang="pl-PL" sz="4000" dirty="0" err="1"/>
              <a:t>database</a:t>
            </a:r>
            <a:r>
              <a:rPr lang="pl-PL" sz="4000" dirty="0" smtClean="0"/>
              <a:t>)</a:t>
            </a:r>
            <a:br>
              <a:rPr lang="pl-PL" sz="4000" dirty="0" smtClean="0"/>
            </a:br>
            <a:r>
              <a:rPr lang="pl-PL" sz="4000" dirty="0" smtClean="0"/>
              <a:t>- </a:t>
            </a:r>
            <a:r>
              <a:rPr lang="pl-PL" sz="4000" dirty="0" err="1" smtClean="0"/>
              <a:t>policymakers</a:t>
            </a:r>
            <a:r>
              <a:rPr lang="pl-PL" sz="4000" dirty="0" smtClean="0"/>
              <a:t>: (1) </a:t>
            </a:r>
            <a:r>
              <a:rPr lang="pl-PL" sz="4000" dirty="0" err="1" smtClean="0"/>
              <a:t>Department</a:t>
            </a:r>
            <a:r>
              <a:rPr lang="pl-PL" sz="4000" dirty="0" smtClean="0"/>
              <a:t> </a:t>
            </a:r>
            <a:r>
              <a:rPr lang="pl-PL" sz="4000" dirty="0"/>
              <a:t>of Senior Policy of the </a:t>
            </a:r>
            <a:r>
              <a:rPr lang="pl-PL" sz="4000" dirty="0" err="1"/>
              <a:t>Ministry</a:t>
            </a:r>
            <a:r>
              <a:rPr lang="pl-PL" sz="4000" dirty="0"/>
              <a:t> of </a:t>
            </a:r>
            <a:r>
              <a:rPr lang="pl-PL" sz="4000" dirty="0" err="1"/>
              <a:t>Labor</a:t>
            </a:r>
            <a:r>
              <a:rPr lang="pl-PL" sz="4000" dirty="0"/>
              <a:t> and </a:t>
            </a:r>
            <a:r>
              <a:rPr lang="pl-PL" sz="4000" dirty="0" err="1"/>
              <a:t>Social</a:t>
            </a:r>
            <a:r>
              <a:rPr lang="pl-PL" sz="4000" dirty="0"/>
              <a:t> Policy - </a:t>
            </a:r>
            <a:r>
              <a:rPr lang="pl-PL" sz="4000" dirty="0" err="1"/>
              <a:t>placing</a:t>
            </a:r>
            <a:r>
              <a:rPr lang="pl-PL" sz="4000" dirty="0"/>
              <a:t> </a:t>
            </a:r>
            <a:r>
              <a:rPr lang="pl-PL" sz="4000" dirty="0" err="1"/>
              <a:t>reports</a:t>
            </a:r>
            <a:r>
              <a:rPr lang="pl-PL" sz="4000" dirty="0"/>
              <a:t> on the </a:t>
            </a:r>
            <a:r>
              <a:rPr lang="pl-PL" sz="4000" dirty="0" err="1" smtClean="0"/>
              <a:t>website</a:t>
            </a:r>
            <a:r>
              <a:rPr lang="pl-PL" sz="4000" dirty="0" smtClean="0"/>
              <a:t>, (</a:t>
            </a:r>
            <a:r>
              <a:rPr lang="pl-PL" sz="4000" dirty="0"/>
              <a:t>2) </a:t>
            </a:r>
            <a:r>
              <a:rPr lang="pl-PL" sz="4000" dirty="0" smtClean="0"/>
              <a:t>mailing to </a:t>
            </a:r>
            <a:r>
              <a:rPr lang="pl-PL" sz="4000" dirty="0" err="1" smtClean="0"/>
              <a:t>Provincial</a:t>
            </a:r>
            <a:r>
              <a:rPr lang="pl-PL" sz="4000" dirty="0" smtClean="0"/>
              <a:t> </a:t>
            </a:r>
            <a:r>
              <a:rPr lang="pl-PL" sz="4000" dirty="0" err="1"/>
              <a:t>Councils</a:t>
            </a:r>
            <a:r>
              <a:rPr lang="pl-PL" sz="4000" dirty="0"/>
              <a:t> for </a:t>
            </a:r>
            <a:r>
              <a:rPr lang="pl-PL" sz="4000" dirty="0" err="1"/>
              <a:t>Social</a:t>
            </a:r>
            <a:r>
              <a:rPr lang="pl-PL" sz="4000" dirty="0"/>
              <a:t> </a:t>
            </a:r>
            <a:r>
              <a:rPr lang="pl-PL" sz="4000" dirty="0" err="1"/>
              <a:t>Dialogue</a:t>
            </a:r>
            <a:r>
              <a:rPr lang="pl-PL" sz="4000" dirty="0"/>
              <a:t> </a:t>
            </a:r>
            <a:r>
              <a:rPr lang="pl-PL" sz="4000" dirty="0" smtClean="0"/>
              <a:t>(16)</a:t>
            </a:r>
            <a:br>
              <a:rPr lang="pl-PL" sz="4000" dirty="0" smtClean="0"/>
            </a:br>
            <a:r>
              <a:rPr lang="pl-PL" sz="4000" dirty="0" smtClean="0"/>
              <a:t/>
            </a:r>
            <a:br>
              <a:rPr lang="pl-PL" sz="4000" dirty="0" smtClean="0"/>
            </a:br>
            <a:r>
              <a:rPr lang="pl-PL" sz="4000" dirty="0"/>
              <a:t/>
            </a:r>
            <a:br>
              <a:rPr lang="pl-PL" sz="4000" dirty="0"/>
            </a:br>
            <a:r>
              <a:rPr lang="pl-PL" sz="3600" dirty="0">
                <a:hlinkClick r:id="rId2"/>
              </a:rPr>
              <a:t> </a:t>
            </a:r>
            <a:r>
              <a:rPr lang="pl-PL" sz="3600" dirty="0" smtClean="0">
                <a:hlinkClick r:id="rId2"/>
              </a:rPr>
              <a:t>active_ageing@uni.lodz.pl</a:t>
            </a:r>
            <a:endParaRPr lang="pl-PL" sz="4000" dirty="0"/>
          </a:p>
        </p:txBody>
      </p:sp>
    </p:spTree>
    <p:extLst>
      <p:ext uri="{BB962C8B-B14F-4D97-AF65-F5344CB8AC3E}">
        <p14:creationId xmlns:p14="http://schemas.microsoft.com/office/powerpoint/2010/main" val="925343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45128" y="2549236"/>
            <a:ext cx="9864437" cy="3459613"/>
          </a:xfrm>
        </p:spPr>
        <p:txBody>
          <a:bodyPr>
            <a:normAutofit fontScale="90000"/>
          </a:bodyPr>
          <a:lstStyle/>
          <a:p>
            <a:r>
              <a:rPr lang="pl-PL" dirty="0" smtClean="0"/>
              <a:t/>
            </a:r>
            <a:br>
              <a:rPr lang="pl-PL" dirty="0" smtClean="0"/>
            </a:br>
            <a:r>
              <a:rPr lang="pl-PL" sz="4000" b="1" dirty="0" err="1"/>
              <a:t>N</a:t>
            </a:r>
            <a:r>
              <a:rPr lang="pl-PL" sz="4000" b="1" dirty="0" err="1" smtClean="0"/>
              <a:t>ational</a:t>
            </a:r>
            <a:r>
              <a:rPr lang="pl-PL" sz="4000" b="1" dirty="0" smtClean="0"/>
              <a:t> </a:t>
            </a:r>
            <a:r>
              <a:rPr lang="pl-PL" sz="4000" b="1" dirty="0" err="1" smtClean="0"/>
              <a:t>level</a:t>
            </a:r>
            <a:r>
              <a:rPr lang="pl-PL" sz="4000" b="1" dirty="0" smtClean="0"/>
              <a:t> </a:t>
            </a:r>
            <a:r>
              <a:rPr lang="pl-PL" sz="4000" b="1" dirty="0" smtClean="0"/>
              <a:t>- Poland </a:t>
            </a:r>
            <a:r>
              <a:rPr lang="pl-PL" sz="4000" b="1" dirty="0" smtClean="0"/>
              <a:t>(2):</a:t>
            </a:r>
            <a:br>
              <a:rPr lang="pl-PL" sz="4000" b="1" dirty="0" smtClean="0"/>
            </a:br>
            <a:r>
              <a:rPr lang="pl-PL" sz="4000" dirty="0" smtClean="0"/>
              <a:t>- </a:t>
            </a:r>
            <a:r>
              <a:rPr lang="pl-PL" sz="4000" dirty="0" err="1" smtClean="0"/>
              <a:t>employers</a:t>
            </a:r>
            <a:r>
              <a:rPr lang="pl-PL" sz="4000" dirty="0" smtClean="0"/>
              <a:t> – mailing </a:t>
            </a:r>
            <a:r>
              <a:rPr lang="pl-PL" sz="4000" dirty="0" err="1" smtClean="0"/>
              <a:t>based</a:t>
            </a:r>
            <a:r>
              <a:rPr lang="pl-PL" sz="4000" dirty="0" smtClean="0"/>
              <a:t> on </a:t>
            </a:r>
            <a:r>
              <a:rPr lang="pl-PL" sz="4000" dirty="0" err="1" smtClean="0"/>
              <a:t>database</a:t>
            </a:r>
            <a:r>
              <a:rPr lang="pl-PL" sz="4000" dirty="0" smtClean="0"/>
              <a:t> from </a:t>
            </a:r>
            <a:r>
              <a:rPr lang="pl-PL" sz="4000" dirty="0" err="1" smtClean="0"/>
              <a:t>previous</a:t>
            </a:r>
            <a:r>
              <a:rPr lang="pl-PL" sz="4000" dirty="0" smtClean="0"/>
              <a:t> </a:t>
            </a:r>
            <a:r>
              <a:rPr lang="pl-PL" sz="4000" dirty="0" err="1" smtClean="0"/>
              <a:t>projects</a:t>
            </a:r>
            <a:r>
              <a:rPr lang="pl-PL" sz="4000" dirty="0" smtClean="0"/>
              <a:t/>
            </a:r>
            <a:br>
              <a:rPr lang="pl-PL" sz="4000" dirty="0" smtClean="0"/>
            </a:br>
            <a:r>
              <a:rPr lang="pl-PL" sz="4000" dirty="0"/>
              <a:t>- </a:t>
            </a:r>
            <a:r>
              <a:rPr lang="pl-PL" sz="4000" dirty="0" err="1"/>
              <a:t>stakeholders</a:t>
            </a:r>
            <a:r>
              <a:rPr lang="pl-PL" sz="4000" dirty="0" smtClean="0"/>
              <a:t>: </a:t>
            </a:r>
            <a:r>
              <a:rPr lang="pl-PL" sz="4000" dirty="0" err="1" smtClean="0"/>
              <a:t>labor</a:t>
            </a:r>
            <a:r>
              <a:rPr lang="pl-PL" sz="4000" dirty="0" smtClean="0"/>
              <a:t> </a:t>
            </a:r>
            <a:r>
              <a:rPr lang="pl-PL" sz="4000" dirty="0" err="1" smtClean="0"/>
              <a:t>offices</a:t>
            </a:r>
            <a:r>
              <a:rPr lang="pl-PL" sz="4000" dirty="0" smtClean="0"/>
              <a:t>, business </a:t>
            </a:r>
            <a:r>
              <a:rPr lang="pl-PL" sz="4000" dirty="0"/>
              <a:t>environment </a:t>
            </a:r>
            <a:r>
              <a:rPr lang="pl-PL" sz="4000" dirty="0" err="1" smtClean="0"/>
              <a:t>institutions</a:t>
            </a:r>
            <a:r>
              <a:rPr lang="pl-PL" sz="4000" dirty="0" smtClean="0"/>
              <a:t>, </a:t>
            </a:r>
            <a:r>
              <a:rPr lang="pl-PL" sz="4000" dirty="0" err="1" smtClean="0"/>
              <a:t>training</a:t>
            </a:r>
            <a:r>
              <a:rPr lang="pl-PL" sz="4000" dirty="0" smtClean="0"/>
              <a:t> </a:t>
            </a:r>
            <a:r>
              <a:rPr lang="pl-PL" sz="4000" dirty="0" err="1" smtClean="0"/>
              <a:t>institutions</a:t>
            </a:r>
            <a:r>
              <a:rPr lang="pl-PL" sz="4000" dirty="0" smtClean="0"/>
              <a:t>, non-profit </a:t>
            </a:r>
            <a:r>
              <a:rPr lang="pl-PL" sz="4000" dirty="0" err="1" smtClean="0"/>
              <a:t>organizations</a:t>
            </a:r>
            <a:r>
              <a:rPr lang="pl-PL" sz="4000" dirty="0" smtClean="0"/>
              <a:t> – mailing from STAY </a:t>
            </a:r>
            <a:r>
              <a:rPr lang="pl-PL" sz="4000" dirty="0" err="1" smtClean="0"/>
              <a:t>project</a:t>
            </a:r>
            <a:r>
              <a:rPr lang="pl-PL" sz="4000" dirty="0"/>
              <a:t/>
            </a:r>
            <a:br>
              <a:rPr lang="pl-PL" sz="4000" dirty="0"/>
            </a:br>
            <a:r>
              <a:rPr lang="pl-PL" sz="4000" dirty="0" smtClean="0"/>
              <a:t>-</a:t>
            </a:r>
            <a:r>
              <a:rPr lang="pl-PL" sz="4000" dirty="0" err="1" smtClean="0"/>
              <a:t>academics</a:t>
            </a:r>
            <a:r>
              <a:rPr lang="pl-PL" sz="4000" dirty="0"/>
              <a:t> – mailing </a:t>
            </a:r>
            <a:r>
              <a:rPr lang="pl-PL" sz="4000" dirty="0" smtClean="0"/>
              <a:t>to </a:t>
            </a:r>
            <a:r>
              <a:rPr lang="pl-PL" sz="4000" dirty="0" err="1"/>
              <a:t>scientists</a:t>
            </a:r>
            <a:r>
              <a:rPr lang="pl-PL" sz="4000" dirty="0"/>
              <a:t> in Poland </a:t>
            </a:r>
            <a:r>
              <a:rPr lang="pl-PL" sz="4000" dirty="0" err="1"/>
              <a:t>dealing</a:t>
            </a:r>
            <a:r>
              <a:rPr lang="pl-PL" sz="4000" dirty="0"/>
              <a:t> with </a:t>
            </a:r>
            <a:r>
              <a:rPr lang="pl-PL" sz="4000" dirty="0" err="1"/>
              <a:t>this</a:t>
            </a:r>
            <a:r>
              <a:rPr lang="pl-PL" sz="4000" dirty="0"/>
              <a:t> </a:t>
            </a:r>
            <a:r>
              <a:rPr lang="pl-PL" sz="4000" dirty="0" err="1" smtClean="0"/>
              <a:t>topic</a:t>
            </a:r>
            <a:r>
              <a:rPr lang="pl-PL" sz="4000" dirty="0" smtClean="0"/>
              <a:t>.</a:t>
            </a:r>
            <a:endParaRPr lang="pl-PL" sz="4000" dirty="0"/>
          </a:p>
        </p:txBody>
      </p:sp>
    </p:spTree>
    <p:extLst>
      <p:ext uri="{BB962C8B-B14F-4D97-AF65-F5344CB8AC3E}">
        <p14:creationId xmlns:p14="http://schemas.microsoft.com/office/powerpoint/2010/main" val="192563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4073" y="3245987"/>
            <a:ext cx="10806545" cy="3459613"/>
          </a:xfrm>
        </p:spPr>
        <p:txBody>
          <a:bodyPr>
            <a:normAutofit fontScale="90000"/>
          </a:bodyPr>
          <a:lstStyle/>
          <a:p>
            <a:r>
              <a:rPr lang="pl-PL" dirty="0" smtClean="0"/>
              <a:t/>
            </a:r>
            <a:br>
              <a:rPr lang="pl-PL" dirty="0" smtClean="0"/>
            </a:br>
            <a:r>
              <a:rPr lang="pl-PL" sz="4000" b="1" dirty="0" err="1"/>
              <a:t>N</a:t>
            </a:r>
            <a:r>
              <a:rPr lang="pl-PL" sz="4000" b="1" dirty="0" err="1" smtClean="0"/>
              <a:t>ational</a:t>
            </a:r>
            <a:r>
              <a:rPr lang="pl-PL" sz="4000" b="1" dirty="0" smtClean="0"/>
              <a:t> </a:t>
            </a:r>
            <a:r>
              <a:rPr lang="pl-PL" sz="4000" b="1" dirty="0" err="1" smtClean="0"/>
              <a:t>level</a:t>
            </a:r>
            <a:r>
              <a:rPr lang="pl-PL" sz="4000" b="1" dirty="0" smtClean="0"/>
              <a:t> </a:t>
            </a:r>
            <a:r>
              <a:rPr lang="pl-PL" sz="4000" b="1" dirty="0" smtClean="0"/>
              <a:t>- Poland </a:t>
            </a:r>
            <a:r>
              <a:rPr lang="pl-PL" sz="4000" b="1" dirty="0" smtClean="0"/>
              <a:t>(3):</a:t>
            </a:r>
            <a:br>
              <a:rPr lang="pl-PL" sz="4000" b="1" dirty="0" smtClean="0"/>
            </a:br>
            <a:r>
              <a:rPr lang="pl-PL" sz="4000" dirty="0" smtClean="0"/>
              <a:t>-</a:t>
            </a:r>
            <a:r>
              <a:rPr lang="pl-PL" sz="4000" dirty="0" err="1" smtClean="0"/>
              <a:t>academics</a:t>
            </a:r>
            <a:r>
              <a:rPr lang="pl-PL" sz="4000" dirty="0"/>
              <a:t> – </a:t>
            </a:r>
            <a:r>
              <a:rPr lang="pl-PL" sz="4000" dirty="0" err="1" smtClean="0"/>
              <a:t>conferences</a:t>
            </a:r>
            <a:r>
              <a:rPr lang="pl-PL" sz="4000" dirty="0" smtClean="0"/>
              <a:t>/</a:t>
            </a:r>
            <a:r>
              <a:rPr lang="pl-PL" sz="4000" dirty="0" err="1" smtClean="0"/>
              <a:t>workshops</a:t>
            </a:r>
            <a:r>
              <a:rPr lang="pl-PL" sz="4000" dirty="0" smtClean="0"/>
              <a:t>:</a:t>
            </a:r>
            <a:br>
              <a:rPr lang="pl-PL" sz="4000" dirty="0" smtClean="0"/>
            </a:br>
            <a:r>
              <a:rPr lang="pl-PL" sz="2700" dirty="0" smtClean="0"/>
              <a:t>(1)“Age </a:t>
            </a:r>
            <a:r>
              <a:rPr lang="pl-PL" sz="2700" dirty="0" err="1"/>
              <a:t>diversity</a:t>
            </a:r>
            <a:r>
              <a:rPr lang="pl-PL" sz="2700" dirty="0"/>
              <a:t> management – </a:t>
            </a:r>
            <a:r>
              <a:rPr lang="pl-PL" sz="2700" dirty="0" err="1"/>
              <a:t>challenges</a:t>
            </a:r>
            <a:r>
              <a:rPr lang="pl-PL" sz="2700" dirty="0"/>
              <a:t> for and </a:t>
            </a:r>
            <a:r>
              <a:rPr lang="pl-PL" sz="2700" dirty="0" err="1"/>
              <a:t>expectations</a:t>
            </a:r>
            <a:r>
              <a:rPr lang="pl-PL" sz="2700" dirty="0"/>
              <a:t> of the </a:t>
            </a:r>
            <a:r>
              <a:rPr lang="pl-PL" sz="2700" dirty="0" err="1"/>
              <a:t>social</a:t>
            </a:r>
            <a:r>
              <a:rPr lang="pl-PL" sz="2700" dirty="0"/>
              <a:t> </a:t>
            </a:r>
            <a:r>
              <a:rPr lang="pl-PL" sz="2700" dirty="0" err="1"/>
              <a:t>partners</a:t>
            </a:r>
            <a:r>
              <a:rPr lang="pl-PL" sz="2700" dirty="0" smtClean="0"/>
              <a:t>.”</a:t>
            </a:r>
            <a:r>
              <a:rPr lang="en-US" sz="2700" dirty="0" smtClean="0"/>
              <a:t> </a:t>
            </a:r>
            <a:r>
              <a:rPr lang="pl-PL" sz="2700" dirty="0" smtClean="0"/>
              <a:t/>
            </a:r>
            <a:br>
              <a:rPr lang="pl-PL" sz="2700" dirty="0" smtClean="0"/>
            </a:br>
            <a:r>
              <a:rPr lang="en-US" sz="2700" dirty="0" smtClean="0"/>
              <a:t> </a:t>
            </a:r>
            <a:r>
              <a:rPr lang="en-US" sz="2700" b="1" dirty="0" smtClean="0"/>
              <a:t>23-25 </a:t>
            </a:r>
            <a:r>
              <a:rPr lang="en-US" sz="2700" b="1" dirty="0"/>
              <a:t>April, </a:t>
            </a:r>
            <a:r>
              <a:rPr lang="en-US" sz="2700" b="1" dirty="0" smtClean="0"/>
              <a:t>2018</a:t>
            </a:r>
            <a:br>
              <a:rPr lang="en-US" sz="2700" b="1" dirty="0" smtClean="0"/>
            </a:br>
            <a:r>
              <a:rPr lang="pl-PL" sz="4000" dirty="0" smtClean="0"/>
              <a:t/>
            </a:r>
            <a:br>
              <a:rPr lang="pl-PL" sz="4000" dirty="0" smtClean="0"/>
            </a:br>
            <a:r>
              <a:rPr lang="pl-PL" sz="2700" dirty="0" smtClean="0"/>
              <a:t>(2) </a:t>
            </a:r>
            <a:r>
              <a:rPr lang="pl-PL" sz="2700" dirty="0"/>
              <a:t>Workshop of the EAST Network </a:t>
            </a:r>
            <a:r>
              <a:rPr lang="pl-PL" sz="2700" dirty="0" smtClean="0"/>
              <a:t>“The Silver </a:t>
            </a:r>
            <a:r>
              <a:rPr lang="pl-PL" sz="2700" dirty="0" err="1" smtClean="0"/>
              <a:t>Economy</a:t>
            </a:r>
            <a:r>
              <a:rPr lang="pl-PL" sz="2700" dirty="0" smtClean="0"/>
              <a:t> in Central and </a:t>
            </a:r>
            <a:r>
              <a:rPr lang="pl-PL" sz="2700" dirty="0" err="1" smtClean="0"/>
              <a:t>Eastern</a:t>
            </a:r>
            <a:r>
              <a:rPr lang="pl-PL" sz="2700" dirty="0" smtClean="0"/>
              <a:t> Europe”, </a:t>
            </a:r>
            <a:r>
              <a:rPr lang="pl-PL" sz="2700" b="1" dirty="0" smtClean="0"/>
              <a:t>21-23 </a:t>
            </a:r>
            <a:r>
              <a:rPr lang="pl-PL" sz="2700" b="1" dirty="0" err="1"/>
              <a:t>June</a:t>
            </a:r>
            <a:r>
              <a:rPr lang="pl-PL" sz="2700" b="1" dirty="0"/>
              <a:t> </a:t>
            </a:r>
            <a:r>
              <a:rPr lang="pl-PL" sz="2700" b="1" dirty="0" smtClean="0"/>
              <a:t>2018 </a:t>
            </a:r>
            <a:r>
              <a:rPr lang="pl-PL" sz="2700" dirty="0" smtClean="0"/>
              <a:t>(</a:t>
            </a:r>
            <a:r>
              <a:rPr lang="pl-PL" sz="2700" dirty="0" err="1" smtClean="0"/>
              <a:t>is</a:t>
            </a:r>
            <a:r>
              <a:rPr lang="pl-PL" sz="2700" dirty="0" smtClean="0"/>
              <a:t> </a:t>
            </a:r>
            <a:r>
              <a:rPr lang="pl-PL" sz="2700" dirty="0" err="1" smtClean="0"/>
              <a:t>organized</a:t>
            </a:r>
            <a:r>
              <a:rPr lang="pl-PL" sz="2700" dirty="0" smtClean="0"/>
              <a:t> </a:t>
            </a:r>
            <a:r>
              <a:rPr lang="pl-PL" sz="2700" dirty="0"/>
              <a:t>by Oxford </a:t>
            </a:r>
            <a:r>
              <a:rPr lang="pl-PL" sz="2700" dirty="0" err="1"/>
              <a:t>Institute</a:t>
            </a:r>
            <a:r>
              <a:rPr lang="pl-PL" sz="2700" dirty="0"/>
              <a:t> of </a:t>
            </a:r>
            <a:r>
              <a:rPr lang="pl-PL" sz="2700" dirty="0" err="1"/>
              <a:t>Population</a:t>
            </a:r>
            <a:r>
              <a:rPr lang="pl-PL" sz="2700" dirty="0"/>
              <a:t> </a:t>
            </a:r>
            <a:r>
              <a:rPr lang="pl-PL" sz="2700" dirty="0" err="1"/>
              <a:t>Ageing</a:t>
            </a:r>
            <a:r>
              <a:rPr lang="pl-PL" sz="2700" dirty="0"/>
              <a:t>, </a:t>
            </a:r>
            <a:r>
              <a:rPr lang="pl-PL" sz="2700" dirty="0" err="1" smtClean="0"/>
              <a:t>University</a:t>
            </a:r>
            <a:r>
              <a:rPr lang="pl-PL" sz="2700" dirty="0" smtClean="0"/>
              <a:t> </a:t>
            </a:r>
            <a:r>
              <a:rPr lang="pl-PL" sz="2700" dirty="0"/>
              <a:t>of Oxford (UK) and </a:t>
            </a:r>
            <a:r>
              <a:rPr lang="pl-PL" sz="2700" dirty="0" err="1"/>
              <a:t>Faculty</a:t>
            </a:r>
            <a:r>
              <a:rPr lang="pl-PL" sz="2700" dirty="0"/>
              <a:t> of </a:t>
            </a:r>
            <a:r>
              <a:rPr lang="pl-PL" sz="2700" dirty="0" err="1"/>
              <a:t>Economics</a:t>
            </a:r>
            <a:r>
              <a:rPr lang="pl-PL" sz="2700" dirty="0"/>
              <a:t> and </a:t>
            </a:r>
            <a:r>
              <a:rPr lang="pl-PL" sz="2700" dirty="0" err="1"/>
              <a:t>Sociology</a:t>
            </a:r>
            <a:r>
              <a:rPr lang="pl-PL" sz="2700" dirty="0"/>
              <a:t>, </a:t>
            </a:r>
            <a:r>
              <a:rPr lang="pl-PL" sz="2700" dirty="0" err="1"/>
              <a:t>University</a:t>
            </a:r>
            <a:r>
              <a:rPr lang="pl-PL" sz="2700" dirty="0"/>
              <a:t> of </a:t>
            </a:r>
            <a:r>
              <a:rPr lang="pl-PL" sz="2700" dirty="0" err="1"/>
              <a:t>Lodz</a:t>
            </a:r>
            <a:r>
              <a:rPr lang="pl-PL" sz="2700" dirty="0"/>
              <a:t> (Poland)</a:t>
            </a:r>
            <a:br>
              <a:rPr lang="pl-PL" sz="2700" dirty="0"/>
            </a:br>
            <a:r>
              <a:rPr lang="pl-PL" sz="2700" dirty="0"/>
              <a:t/>
            </a:r>
            <a:br>
              <a:rPr lang="pl-PL" sz="2700" dirty="0"/>
            </a:br>
            <a:r>
              <a:rPr lang="pl-PL" sz="2700" dirty="0" smtClean="0"/>
              <a:t>(3)The </a:t>
            </a:r>
            <a:r>
              <a:rPr lang="pl-PL" sz="2700" dirty="0"/>
              <a:t>5th International Conference of </a:t>
            </a:r>
            <a:r>
              <a:rPr lang="pl-PL" sz="2700" dirty="0" err="1"/>
              <a:t>ESPAnet</a:t>
            </a:r>
            <a:r>
              <a:rPr lang="pl-PL" sz="2700" dirty="0"/>
              <a:t> Poland "</a:t>
            </a:r>
            <a:r>
              <a:rPr lang="pl-PL" sz="2700" dirty="0" err="1"/>
              <a:t>Demographic</a:t>
            </a:r>
            <a:r>
              <a:rPr lang="pl-PL" sz="2700" dirty="0"/>
              <a:t> </a:t>
            </a:r>
            <a:r>
              <a:rPr lang="pl-PL" sz="2700" dirty="0" err="1"/>
              <a:t>change</a:t>
            </a:r>
            <a:r>
              <a:rPr lang="pl-PL" sz="2700" dirty="0"/>
              <a:t>, public </a:t>
            </a:r>
            <a:r>
              <a:rPr lang="pl-PL" sz="2700" dirty="0" err="1"/>
              <a:t>finance</a:t>
            </a:r>
            <a:r>
              <a:rPr lang="pl-PL" sz="2700" dirty="0"/>
              <a:t>, </a:t>
            </a:r>
            <a:r>
              <a:rPr lang="pl-PL" sz="2700" dirty="0" err="1"/>
              <a:t>social</a:t>
            </a:r>
            <a:r>
              <a:rPr lang="pl-PL" sz="2700" dirty="0"/>
              <a:t> services: Bermuda Triangle of </a:t>
            </a:r>
            <a:r>
              <a:rPr lang="pl-PL" sz="2700" dirty="0" err="1"/>
              <a:t>social</a:t>
            </a:r>
            <a:r>
              <a:rPr lang="pl-PL" sz="2700" dirty="0"/>
              <a:t> policy?", </a:t>
            </a:r>
            <a:r>
              <a:rPr lang="pl-PL" sz="2700" dirty="0" err="1"/>
              <a:t>Warsaw</a:t>
            </a:r>
            <a:r>
              <a:rPr lang="pl-PL" sz="2700" dirty="0"/>
              <a:t> School of </a:t>
            </a:r>
            <a:r>
              <a:rPr lang="pl-PL" sz="2700" dirty="0" err="1"/>
              <a:t>Economics</a:t>
            </a:r>
            <a:r>
              <a:rPr lang="pl-PL" sz="2700" dirty="0"/>
              <a:t>, </a:t>
            </a:r>
            <a:r>
              <a:rPr lang="pl-PL" sz="2700" dirty="0" err="1"/>
              <a:t>Warsaw</a:t>
            </a:r>
            <a:r>
              <a:rPr lang="pl-PL" sz="2700" dirty="0"/>
              <a:t>, </a:t>
            </a:r>
            <a:r>
              <a:rPr lang="pl-PL" sz="2700" b="1" dirty="0"/>
              <a:t>26-28th </a:t>
            </a:r>
            <a:r>
              <a:rPr lang="pl-PL" sz="2700" b="1" dirty="0" err="1"/>
              <a:t>September</a:t>
            </a:r>
            <a:r>
              <a:rPr lang="pl-PL" sz="2700" b="1" dirty="0"/>
              <a:t> </a:t>
            </a:r>
            <a:r>
              <a:rPr lang="pl-PL" sz="2700" b="1" dirty="0" smtClean="0"/>
              <a:t>2018 </a:t>
            </a:r>
            <a:r>
              <a:rPr lang="pl-PL" sz="2700" dirty="0" smtClean="0"/>
              <a:t>(</a:t>
            </a:r>
            <a:r>
              <a:rPr lang="pl-PL" sz="2700" dirty="0" err="1" smtClean="0"/>
              <a:t>is</a:t>
            </a:r>
            <a:r>
              <a:rPr lang="pl-PL" sz="2700" dirty="0" smtClean="0"/>
              <a:t> </a:t>
            </a:r>
            <a:r>
              <a:rPr lang="pl-PL" sz="2700" dirty="0" err="1"/>
              <a:t>organized</a:t>
            </a:r>
            <a:r>
              <a:rPr lang="pl-PL" sz="2700" dirty="0"/>
              <a:t> by </a:t>
            </a:r>
            <a:r>
              <a:rPr lang="pl-PL" sz="2700" dirty="0" err="1"/>
              <a:t>Institute</a:t>
            </a:r>
            <a:r>
              <a:rPr lang="pl-PL" sz="2700" dirty="0"/>
              <a:t> of </a:t>
            </a:r>
            <a:r>
              <a:rPr lang="pl-PL" sz="2700" dirty="0" err="1"/>
              <a:t>Social</a:t>
            </a:r>
            <a:r>
              <a:rPr lang="pl-PL" sz="2700" dirty="0"/>
              <a:t> </a:t>
            </a:r>
            <a:r>
              <a:rPr lang="pl-PL" sz="2700" dirty="0" err="1"/>
              <a:t>Economy</a:t>
            </a:r>
            <a:r>
              <a:rPr lang="pl-PL" sz="2700" dirty="0"/>
              <a:t>, </a:t>
            </a:r>
            <a:r>
              <a:rPr lang="pl-PL" sz="2700" dirty="0" err="1"/>
              <a:t>Warsaw</a:t>
            </a:r>
            <a:r>
              <a:rPr lang="pl-PL" sz="2700" dirty="0"/>
              <a:t> School of </a:t>
            </a:r>
            <a:r>
              <a:rPr lang="pl-PL" sz="2700" dirty="0" err="1" smtClean="0"/>
              <a:t>Economics</a:t>
            </a:r>
            <a:r>
              <a:rPr lang="pl-PL" sz="2700" dirty="0" smtClean="0"/>
              <a:t>)</a:t>
            </a:r>
            <a:br>
              <a:rPr lang="pl-PL" sz="2700" dirty="0" smtClean="0"/>
            </a:br>
            <a:endParaRPr lang="pl-PL" sz="3100" b="1" dirty="0">
              <a:solidFill>
                <a:schemeClr val="accent1"/>
              </a:solidFill>
            </a:endParaRPr>
          </a:p>
        </p:txBody>
      </p:sp>
    </p:spTree>
    <p:extLst>
      <p:ext uri="{BB962C8B-B14F-4D97-AF65-F5344CB8AC3E}">
        <p14:creationId xmlns:p14="http://schemas.microsoft.com/office/powerpoint/2010/main" val="2077627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12619" y="2414714"/>
            <a:ext cx="10806545" cy="3459613"/>
          </a:xfrm>
        </p:spPr>
        <p:txBody>
          <a:bodyPr>
            <a:normAutofit fontScale="90000"/>
          </a:bodyPr>
          <a:lstStyle/>
          <a:p>
            <a:r>
              <a:rPr lang="pl-PL" dirty="0" smtClean="0"/>
              <a:t/>
            </a:r>
            <a:br>
              <a:rPr lang="pl-PL" dirty="0" smtClean="0"/>
            </a:br>
            <a:r>
              <a:rPr lang="pl-PL" sz="4000" b="1" dirty="0" err="1"/>
              <a:t>N</a:t>
            </a:r>
            <a:r>
              <a:rPr lang="pl-PL" sz="4000" b="1" dirty="0" err="1" smtClean="0"/>
              <a:t>ational</a:t>
            </a:r>
            <a:r>
              <a:rPr lang="pl-PL" sz="4000" b="1" dirty="0" smtClean="0"/>
              <a:t> </a:t>
            </a:r>
            <a:r>
              <a:rPr lang="pl-PL" sz="4000" b="1" dirty="0" err="1" smtClean="0"/>
              <a:t>level</a:t>
            </a:r>
            <a:r>
              <a:rPr lang="pl-PL" sz="4000" b="1" dirty="0" smtClean="0"/>
              <a:t> Poland (4):</a:t>
            </a:r>
            <a:br>
              <a:rPr lang="pl-PL" sz="4000" b="1" dirty="0" smtClean="0"/>
            </a:br>
            <a:r>
              <a:rPr lang="pl-PL" sz="4000" dirty="0" smtClean="0"/>
              <a:t>-</a:t>
            </a:r>
            <a:r>
              <a:rPr lang="pl-PL" sz="4000" dirty="0" err="1" smtClean="0"/>
              <a:t>academics</a:t>
            </a:r>
            <a:r>
              <a:rPr lang="pl-PL" sz="4000" dirty="0"/>
              <a:t> – </a:t>
            </a:r>
            <a:r>
              <a:rPr lang="pl-PL" sz="4000" dirty="0" err="1" smtClean="0"/>
              <a:t>conferences</a:t>
            </a:r>
            <a:r>
              <a:rPr lang="pl-PL" sz="4000" dirty="0" smtClean="0"/>
              <a:t>/</a:t>
            </a:r>
            <a:r>
              <a:rPr lang="pl-PL" sz="4000" dirty="0" err="1" smtClean="0"/>
              <a:t>workshops</a:t>
            </a:r>
            <a:r>
              <a:rPr lang="pl-PL" sz="4000" dirty="0"/>
              <a:t>:</a:t>
            </a:r>
            <a:br>
              <a:rPr lang="pl-PL" sz="4000" dirty="0"/>
            </a:br>
            <a:r>
              <a:rPr lang="pl-PL" sz="4000" dirty="0"/>
              <a:t>WP 3/WP 4/WP 5</a:t>
            </a:r>
            <a:br>
              <a:rPr lang="pl-PL" sz="4000" dirty="0"/>
            </a:br>
            <a:r>
              <a:rPr lang="pl-PL" sz="2700" dirty="0" smtClean="0"/>
              <a:t>MASEP </a:t>
            </a:r>
            <a:r>
              <a:rPr lang="pl-PL" sz="2700" dirty="0" err="1" smtClean="0"/>
              <a:t>Measurement</a:t>
            </a:r>
            <a:r>
              <a:rPr lang="pl-PL" sz="2700" dirty="0" smtClean="0"/>
              <a:t> </a:t>
            </a:r>
            <a:r>
              <a:rPr lang="pl-PL" sz="2700" dirty="0"/>
              <a:t>and </a:t>
            </a:r>
            <a:r>
              <a:rPr lang="pl-PL" sz="2700" dirty="0" err="1"/>
              <a:t>Assessment</a:t>
            </a:r>
            <a:r>
              <a:rPr lang="pl-PL" sz="2700" dirty="0"/>
              <a:t> of </a:t>
            </a:r>
            <a:r>
              <a:rPr lang="pl-PL" sz="2700" dirty="0" err="1"/>
              <a:t>Social</a:t>
            </a:r>
            <a:r>
              <a:rPr lang="pl-PL" sz="2700" dirty="0"/>
              <a:t> and </a:t>
            </a:r>
            <a:r>
              <a:rPr lang="pl-PL" sz="2700" dirty="0" err="1"/>
              <a:t>Economic</a:t>
            </a:r>
            <a:r>
              <a:rPr lang="pl-PL" sz="2700" dirty="0"/>
              <a:t> </a:t>
            </a:r>
            <a:r>
              <a:rPr lang="pl-PL" sz="2700" dirty="0" err="1"/>
              <a:t>Phenomena</a:t>
            </a:r>
            <a:r>
              <a:rPr lang="pl-PL" sz="2700" dirty="0"/>
              <a:t> </a:t>
            </a:r>
            <a:r>
              <a:rPr lang="pl-PL" sz="2700" dirty="0" smtClean="0"/>
              <a:t/>
            </a:r>
            <a:br>
              <a:rPr lang="pl-PL" sz="2700" dirty="0" smtClean="0"/>
            </a:br>
            <a:r>
              <a:rPr lang="pl-PL" sz="2700" dirty="0" err="1" smtClean="0"/>
              <a:t>Lodz</a:t>
            </a:r>
            <a:r>
              <a:rPr lang="pl-PL" sz="2700" dirty="0"/>
              <a:t>, </a:t>
            </a:r>
            <a:r>
              <a:rPr lang="pl-PL" sz="2700" dirty="0" smtClean="0"/>
              <a:t>29 </a:t>
            </a:r>
            <a:r>
              <a:rPr lang="pl-PL" sz="2700" dirty="0"/>
              <a:t>– 30.11.2018 </a:t>
            </a:r>
            <a:r>
              <a:rPr lang="pl-PL" sz="2700" dirty="0" smtClean="0"/>
              <a:t/>
            </a:r>
            <a:br>
              <a:rPr lang="pl-PL" sz="2700" dirty="0" smtClean="0"/>
            </a:br>
            <a:r>
              <a:rPr lang="pl-PL" sz="2700" dirty="0"/>
              <a:t/>
            </a:r>
            <a:br>
              <a:rPr lang="pl-PL" sz="2700" dirty="0"/>
            </a:br>
            <a:r>
              <a:rPr lang="pl-PL" sz="4000" dirty="0" smtClean="0"/>
              <a:t/>
            </a:r>
            <a:br>
              <a:rPr lang="pl-PL" sz="4000" dirty="0" smtClean="0"/>
            </a:br>
            <a:r>
              <a:rPr lang="pl-PL" sz="2700" dirty="0" smtClean="0"/>
              <a:t/>
            </a:r>
            <a:br>
              <a:rPr lang="pl-PL" sz="2700" dirty="0" smtClean="0"/>
            </a:br>
            <a:r>
              <a:rPr lang="pl-PL" sz="3100" b="1" dirty="0" smtClean="0">
                <a:solidFill>
                  <a:schemeClr val="accent1"/>
                </a:solidFill>
              </a:rPr>
              <a:t>Do we </a:t>
            </a:r>
            <a:r>
              <a:rPr lang="pl-PL" sz="3100" b="1" dirty="0" err="1" smtClean="0">
                <a:solidFill>
                  <a:schemeClr val="accent1"/>
                </a:solidFill>
              </a:rPr>
              <a:t>need</a:t>
            </a:r>
            <a:r>
              <a:rPr lang="pl-PL" sz="3100" b="1" dirty="0" smtClean="0">
                <a:solidFill>
                  <a:schemeClr val="accent1"/>
                </a:solidFill>
              </a:rPr>
              <a:t> </a:t>
            </a:r>
            <a:r>
              <a:rPr lang="pl-PL" sz="3100" b="1" dirty="0" err="1" smtClean="0">
                <a:solidFill>
                  <a:schemeClr val="accent1"/>
                </a:solidFill>
              </a:rPr>
              <a:t>leaflet</a:t>
            </a:r>
            <a:r>
              <a:rPr lang="pl-PL" sz="3100" b="1" dirty="0" smtClean="0">
                <a:solidFill>
                  <a:schemeClr val="accent1"/>
                </a:solidFill>
              </a:rPr>
              <a:t>? Poster?</a:t>
            </a:r>
            <a:endParaRPr lang="pl-PL" sz="3100" b="1" dirty="0">
              <a:solidFill>
                <a:schemeClr val="accent1"/>
              </a:solidFill>
            </a:endParaRPr>
          </a:p>
        </p:txBody>
      </p:sp>
    </p:spTree>
    <p:extLst>
      <p:ext uri="{BB962C8B-B14F-4D97-AF65-F5344CB8AC3E}">
        <p14:creationId xmlns:p14="http://schemas.microsoft.com/office/powerpoint/2010/main" val="594124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100</Words>
  <Application>Microsoft Macintosh PowerPoint</Application>
  <PresentationFormat>Panoramiczny</PresentationFormat>
  <Paragraphs>86</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Calibri</vt:lpstr>
      <vt:lpstr>Calibri Light</vt:lpstr>
      <vt:lpstr>Times New Roman</vt:lpstr>
      <vt:lpstr>Arial</vt:lpstr>
      <vt:lpstr>Motyw pakietu Office</vt:lpstr>
      <vt:lpstr>WP 3/WP 2 dissemination</vt:lpstr>
      <vt:lpstr>European level AGE Platform Europe  http://www.age-platform.eu philippe.seidel@age-platform.eu  Eurofound (mail contacts from 2013) Cristina.Arigho@eurofound.europa.eu Sarah.Pearcey@eurofound.europa.eu </vt:lpstr>
      <vt:lpstr>European level (2)  COST actions IS1409 - GENDER AND HEALTH IMPACTS OF POLICIES EXTENDING WORKING LIFE IN WESTERN COUNTRIES  http://genderewl.com/ (mail to Christine de Largy)   CA15122 Reducing Old-Age Social Exclusion: Collaborations in Research and Policy (ROSEnet)     Cost Action IS1409 Gender and health impacts of policies extending working life in western countries Final Conference, Institute for Lifecourse &amp; Society , November 22-23, 2018 Galway, Ireland</vt:lpstr>
      <vt:lpstr>European level (3)      mailing to EU researchers interested in topic (〰️200 mail adresses from previous 50+ projects)    ???</vt:lpstr>
      <vt:lpstr> National level: - trade unions - employer organizations - policymakers - employers - stakeholders: labor offices, business environment institutions, training institutions, non-profit organizations -academics</vt:lpstr>
      <vt:lpstr> National level  - Poland: - trade unions (mailing from project database) - employer organizations (mailing from project database) - policymakers: (1) Department of Senior Policy of the Ministry of Labor and Social Policy - placing reports on the website, (2) mailing to Provincial Councils for Social Dialogue (16)    active_ageing@uni.lodz.pl</vt:lpstr>
      <vt:lpstr> National level - Poland (2): - employers – mailing based on database from previous projects - stakeholders: labor offices, business environment institutions, training institutions, non-profit organizations – mailing from STAY project -academics – mailing to scientists in Poland dealing with this topic.</vt:lpstr>
      <vt:lpstr> National level - Poland (3): -academics – conferences/workshops: (1)“Age diversity management – challenges for and expectations of the social partners.”   23-25 April, 2018  (2) Workshop of the EAST Network “The Silver Economy in Central and Eastern Europe”, 21-23 June 2018 (is organized by Oxford Institute of Population Ageing, University of Oxford (UK) and Faculty of Economics and Sociology, University of Lodz (Poland)  (3)The 5th International Conference of ESPAnet Poland "Demographic change, public finance, social services: Bermuda Triangle of social policy?", Warsaw School of Economics, Warsaw, 26-28th September 2018 (is organized by Institute of Social Economy, Warsaw School of Economics) </vt:lpstr>
      <vt:lpstr> National level Poland (4): -academics – conferences/workshops: WP 3/WP 4/WP 5 MASEP Measurement and Assessment of Social and Economic Phenomena  Lodz, 29 – 30.11.2018     Do we need leaflet? Poster?</vt:lpstr>
      <vt:lpstr>WP 3/WP 4/WP 5 </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Izabela Kołodziejczyk-Olczak</dc:creator>
  <cp:lastModifiedBy>Izabela Kołodziejczyk-Olczak</cp:lastModifiedBy>
  <cp:revision>17</cp:revision>
  <dcterms:created xsi:type="dcterms:W3CDTF">2017-10-11T16:53:35Z</dcterms:created>
  <dcterms:modified xsi:type="dcterms:W3CDTF">2018-04-04T15:45:27Z</dcterms:modified>
</cp:coreProperties>
</file>