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2" r:id="rId2"/>
    <p:sldId id="276" r:id="rId3"/>
    <p:sldId id="300" r:id="rId4"/>
    <p:sldId id="277" r:id="rId5"/>
    <p:sldId id="268" r:id="rId6"/>
    <p:sldId id="279" r:id="rId7"/>
    <p:sldId id="302" r:id="rId8"/>
    <p:sldId id="281" r:id="rId9"/>
    <p:sldId id="282" r:id="rId10"/>
    <p:sldId id="283" r:id="rId11"/>
    <p:sldId id="301"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Lst>
  <p:sldSz cx="6858000" cy="9144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D5E5C"/>
    <a:srgbClr val="23B83D"/>
    <a:srgbClr val="27BF2D"/>
    <a:srgbClr val="41B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585" autoAdjust="0"/>
  </p:normalViewPr>
  <p:slideViewPr>
    <p:cSldViewPr snapToGrid="0" snapToObjects="1">
      <p:cViewPr>
        <p:scale>
          <a:sx n="68" d="100"/>
          <a:sy n="68" d="100"/>
        </p:scale>
        <p:origin x="-2872" y="-16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754B2-CDE4-B64D-BBCF-BB2064516E8E}" type="datetimeFigureOut">
              <a:rPr lang="it-IT" smtClean="0"/>
              <a:t>09/05/16</a:t>
            </a:fld>
            <a:endParaRPr lang="it-IT"/>
          </a:p>
        </p:txBody>
      </p:sp>
      <p:sp>
        <p:nvSpPr>
          <p:cNvPr id="4" name="Segnaposto immagine diapositiva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4374D-0106-7A43-A2BC-9707AB3FCA35}" type="slidenum">
              <a:rPr lang="it-IT" smtClean="0"/>
              <a:t>‹n.›</a:t>
            </a:fld>
            <a:endParaRPr lang="it-IT"/>
          </a:p>
        </p:txBody>
      </p:sp>
    </p:spTree>
    <p:extLst>
      <p:ext uri="{BB962C8B-B14F-4D97-AF65-F5344CB8AC3E}">
        <p14:creationId xmlns:p14="http://schemas.microsoft.com/office/powerpoint/2010/main" val="4162070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43125" y="685800"/>
            <a:ext cx="257175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7A4C1B-5259-4066-AAF2-B80A0D74F125}" type="slidenum">
              <a:rPr lang="it-IT" smtClean="0"/>
              <a:pPr/>
              <a:t>1</a:t>
            </a:fld>
            <a:endParaRPr lang="it-IT"/>
          </a:p>
        </p:txBody>
      </p:sp>
    </p:spTree>
    <p:extLst>
      <p:ext uri="{BB962C8B-B14F-4D97-AF65-F5344CB8AC3E}">
        <p14:creationId xmlns:p14="http://schemas.microsoft.com/office/powerpoint/2010/main" val="194264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43125" y="685800"/>
            <a:ext cx="257175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77A4C1B-5259-4066-AAF2-B80A0D74F125}" type="slidenum">
              <a:rPr lang="it-IT" smtClean="0"/>
              <a:pPr/>
              <a:t>2</a:t>
            </a:fld>
            <a:endParaRPr lang="it-IT"/>
          </a:p>
        </p:txBody>
      </p:sp>
    </p:spTree>
    <p:extLst>
      <p:ext uri="{BB962C8B-B14F-4D97-AF65-F5344CB8AC3E}">
        <p14:creationId xmlns:p14="http://schemas.microsoft.com/office/powerpoint/2010/main" val="194264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74"/>
            <a:ext cx="5829300" cy="1960033"/>
          </a:xfrm>
        </p:spPr>
        <p:txBody>
          <a:bodyPr/>
          <a:lstStyle/>
          <a:p>
            <a:r>
              <a:rPr lang="it-IT" smtClean="0"/>
              <a:t>Fare clic per modificare stile</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28B203F-6D80-ED4A-BF10-29F319BC6D39}" type="datetimeFigureOut">
              <a:rPr lang="it-IT" smtClean="0"/>
              <a:t>09/05/16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418520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8B203F-6D80-ED4A-BF10-29F319BC6D39}" type="datetimeFigureOut">
              <a:rPr lang="it-IT" smtClean="0"/>
              <a:t>09/05/16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220173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191"/>
            <a:ext cx="1543050" cy="7802033"/>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342900" y="366191"/>
            <a:ext cx="4514850" cy="7802033"/>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8B203F-6D80-ED4A-BF10-29F319BC6D39}" type="datetimeFigureOut">
              <a:rPr lang="it-IT" smtClean="0"/>
              <a:t>09/05/16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37173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28B203F-6D80-ED4A-BF10-29F319BC6D39}" type="datetimeFigureOut">
              <a:rPr lang="it-IT" smtClean="0"/>
              <a:t>09/05/16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114601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72"/>
            <a:ext cx="5829300" cy="1816100"/>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B28B203F-6D80-ED4A-BF10-29F319BC6D39}" type="datetimeFigureOut">
              <a:rPr lang="it-IT" smtClean="0"/>
              <a:t>09/05/16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97162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34290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28B203F-6D80-ED4A-BF10-29F319BC6D39}" type="datetimeFigureOut">
              <a:rPr lang="it-IT" smtClean="0"/>
              <a:t>09/05/16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388483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342905" y="2046822"/>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342905"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77" y="2046822"/>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3483777"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28B203F-6D80-ED4A-BF10-29F319BC6D39}" type="datetimeFigureOut">
              <a:rPr lang="it-IT" smtClean="0"/>
              <a:t>09/05/16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129005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B28B203F-6D80-ED4A-BF10-29F319BC6D39}" type="datetimeFigureOut">
              <a:rPr lang="it-IT" smtClean="0"/>
              <a:t>09/05/16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298855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28B203F-6D80-ED4A-BF10-29F319BC6D39}" type="datetimeFigureOut">
              <a:rPr lang="it-IT" smtClean="0"/>
              <a:t>09/05/16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348112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8" y="364070"/>
            <a:ext cx="2256235" cy="1549401"/>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2681293" y="364074"/>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8" y="1913475"/>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28B203F-6D80-ED4A-BF10-29F319BC6D39}" type="datetimeFigureOut">
              <a:rPr lang="it-IT" smtClean="0"/>
              <a:t>09/05/16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12756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4"/>
            <a:ext cx="4114800" cy="755652"/>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5"/>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B28B203F-6D80-ED4A-BF10-29F319BC6D39}" type="datetimeFigureOut">
              <a:rPr lang="it-IT" smtClean="0"/>
              <a:t>09/05/16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E20724-C2A1-1B41-A792-1C926B4DB9D8}" type="slidenum">
              <a:rPr lang="it-IT" smtClean="0"/>
              <a:t>‹n.›</a:t>
            </a:fld>
            <a:endParaRPr lang="it-IT"/>
          </a:p>
        </p:txBody>
      </p:sp>
    </p:spTree>
    <p:extLst>
      <p:ext uri="{BB962C8B-B14F-4D97-AF65-F5344CB8AC3E}">
        <p14:creationId xmlns:p14="http://schemas.microsoft.com/office/powerpoint/2010/main" val="290943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9"/>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28B203F-6D80-ED4A-BF10-29F319BC6D39}" type="datetimeFigureOut">
              <a:rPr lang="it-IT" smtClean="0"/>
              <a:t>09/05/16</a:t>
            </a:fld>
            <a:endParaRPr lang="it-IT"/>
          </a:p>
        </p:txBody>
      </p:sp>
      <p:sp>
        <p:nvSpPr>
          <p:cNvPr id="5" name="Segnaposto piè di pagina 4"/>
          <p:cNvSpPr>
            <a:spLocks noGrp="1"/>
          </p:cNvSpPr>
          <p:nvPr>
            <p:ph type="ftr" sz="quarter" idx="3"/>
          </p:nvPr>
        </p:nvSpPr>
        <p:spPr>
          <a:xfrm>
            <a:off x="2343150" y="8475139"/>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9"/>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8E20724-C2A1-1B41-A792-1C926B4DB9D8}" type="slidenum">
              <a:rPr lang="it-IT" smtClean="0"/>
              <a:t>‹n.›</a:t>
            </a:fld>
            <a:endParaRPr lang="it-IT"/>
          </a:p>
        </p:txBody>
      </p:sp>
    </p:spTree>
    <p:extLst>
      <p:ext uri="{BB962C8B-B14F-4D97-AF65-F5344CB8AC3E}">
        <p14:creationId xmlns:p14="http://schemas.microsoft.com/office/powerpoint/2010/main" val="386962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emf"/><Relationship Id="rId8" Type="http://schemas.openxmlformats.org/officeDocument/2006/relationships/image" Target="../media/image8.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ttangolo 13"/>
          <p:cNvSpPr/>
          <p:nvPr/>
        </p:nvSpPr>
        <p:spPr>
          <a:xfrm>
            <a:off x="5340079" y="5504766"/>
            <a:ext cx="302732" cy="830997"/>
          </a:xfrm>
          <a:prstGeom prst="rect">
            <a:avLst/>
          </a:prstGeom>
        </p:spPr>
        <p:txBody>
          <a:bodyPr wrap="square">
            <a:spAutoFit/>
          </a:bodyPr>
          <a:lstStyle/>
          <a:p>
            <a:r>
              <a:rPr lang="it-IT" sz="4800" dirty="0">
                <a:solidFill>
                  <a:srgbClr val="FFFFFF"/>
                </a:solidFill>
              </a:rPr>
              <a:t>®</a:t>
            </a:r>
          </a:p>
        </p:txBody>
      </p:sp>
      <p:pic>
        <p:nvPicPr>
          <p:cNvPr id="2" name="Immagine 1" descr="iStock_000004577512Large-2.jpg"/>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8413" t="1489" r="22331"/>
          <a:stretch/>
        </p:blipFill>
        <p:spPr>
          <a:xfrm>
            <a:off x="1" y="2"/>
            <a:ext cx="6858000" cy="9143999"/>
          </a:xfrm>
          <a:prstGeom prst="rect">
            <a:avLst/>
          </a:prstGeom>
        </p:spPr>
      </p:pic>
      <p:sp>
        <p:nvSpPr>
          <p:cNvPr id="4" name="Rettangolo 3"/>
          <p:cNvSpPr/>
          <p:nvPr/>
        </p:nvSpPr>
        <p:spPr>
          <a:xfrm>
            <a:off x="-254609" y="5520977"/>
            <a:ext cx="7676444" cy="1801175"/>
          </a:xfrm>
          <a:prstGeom prst="rect">
            <a:avLst/>
          </a:prstGeom>
          <a:solidFill>
            <a:schemeClr val="tx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Segnaposto contenuto 2"/>
          <p:cNvSpPr txBox="1">
            <a:spLocks/>
          </p:cNvSpPr>
          <p:nvPr/>
        </p:nvSpPr>
        <p:spPr>
          <a:xfrm>
            <a:off x="-662967" y="5239042"/>
            <a:ext cx="4601308" cy="816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it-IT" sz="12000" b="1" dirty="0">
                <a:ln w="28575" cmpd="sng">
                  <a:noFill/>
                  <a:prstDash val="solid"/>
                  <a:miter lim="800000"/>
                </a:ln>
                <a:solidFill>
                  <a:schemeClr val="accent5">
                    <a:lumMod val="75000"/>
                  </a:schemeClr>
                </a:solidFill>
                <a:latin typeface="Arial"/>
                <a:cs typeface="Arial"/>
              </a:rPr>
              <a:t>f</a:t>
            </a:r>
            <a:r>
              <a:rPr lang="it-IT" sz="12000" b="1" dirty="0" smtClean="0">
                <a:ln w="28575" cmpd="sng">
                  <a:noFill/>
                  <a:prstDash val="solid"/>
                  <a:miter lim="800000"/>
                </a:ln>
                <a:solidFill>
                  <a:schemeClr val="accent5">
                    <a:lumMod val="75000"/>
                  </a:schemeClr>
                </a:solidFill>
                <a:latin typeface="Arial"/>
                <a:cs typeface="Arial"/>
              </a:rPr>
              <a:t>a</a:t>
            </a:r>
            <a:r>
              <a:rPr lang="it-IT" sz="12000" b="1" dirty="0" smtClean="0">
                <a:solidFill>
                  <a:srgbClr val="FFFFFF"/>
                </a:solidFill>
                <a:latin typeface="Arial"/>
                <a:cs typeface="Arial"/>
              </a:rPr>
              <a:t>yp</a:t>
            </a:r>
            <a:endParaRPr lang="it-IT" sz="12000" b="1" dirty="0">
              <a:solidFill>
                <a:srgbClr val="FFFFFF"/>
              </a:solidFill>
              <a:latin typeface="Arial"/>
              <a:cs typeface="Arial"/>
            </a:endParaRPr>
          </a:p>
        </p:txBody>
      </p:sp>
      <p:sp>
        <p:nvSpPr>
          <p:cNvPr id="9" name="Segnaposto contenuto 2"/>
          <p:cNvSpPr>
            <a:spLocks noGrp="1"/>
          </p:cNvSpPr>
          <p:nvPr>
            <p:ph idx="1"/>
          </p:nvPr>
        </p:nvSpPr>
        <p:spPr>
          <a:xfrm>
            <a:off x="3166718" y="6003994"/>
            <a:ext cx="3994281" cy="1179127"/>
          </a:xfrm>
          <a:ln>
            <a:noFill/>
          </a:ln>
        </p:spPr>
        <p:txBody>
          <a:bodyPr>
            <a:noAutofit/>
          </a:bodyPr>
          <a:lstStyle/>
          <a:p>
            <a:pPr marL="0" indent="0">
              <a:lnSpc>
                <a:spcPct val="80000"/>
              </a:lnSpc>
              <a:buNone/>
            </a:pPr>
            <a:r>
              <a:rPr lang="en-GB" sz="2600" dirty="0" smtClean="0">
                <a:solidFill>
                  <a:schemeClr val="bg1"/>
                </a:solidFill>
                <a:latin typeface="Century Gothic"/>
                <a:cs typeface="Century Gothic"/>
              </a:rPr>
              <a:t>Fostering </a:t>
            </a:r>
            <a:r>
              <a:rPr lang="en-GB" sz="2600" dirty="0" err="1" smtClean="0">
                <a:solidFill>
                  <a:schemeClr val="bg1"/>
                </a:solidFill>
                <a:latin typeface="Century Gothic"/>
                <a:cs typeface="Century Gothic"/>
              </a:rPr>
              <a:t>Agri</a:t>
            </a:r>
            <a:r>
              <a:rPr lang="en-GB" sz="2600" dirty="0" smtClean="0">
                <a:solidFill>
                  <a:schemeClr val="bg1"/>
                </a:solidFill>
                <a:latin typeface="Century Gothic"/>
                <a:cs typeface="Century Gothic"/>
              </a:rPr>
              <a:t>-Culture</a:t>
            </a:r>
          </a:p>
          <a:p>
            <a:pPr marL="0" indent="0">
              <a:lnSpc>
                <a:spcPct val="80000"/>
              </a:lnSpc>
              <a:buNone/>
            </a:pPr>
            <a:r>
              <a:rPr lang="en-GB" sz="2600" dirty="0" smtClean="0">
                <a:solidFill>
                  <a:schemeClr val="bg1"/>
                </a:solidFill>
                <a:latin typeface="Century Gothic"/>
                <a:cs typeface="Century Gothic"/>
              </a:rPr>
              <a:t>Among Young People</a:t>
            </a:r>
            <a:endParaRPr lang="en-GB" sz="2600" dirty="0">
              <a:solidFill>
                <a:schemeClr val="bg1"/>
              </a:solidFill>
              <a:latin typeface="Century Gothic"/>
              <a:cs typeface="Century Gothic"/>
            </a:endParaRPr>
          </a:p>
        </p:txBody>
      </p:sp>
      <p:pic>
        <p:nvPicPr>
          <p:cNvPr id="5" name="Immagine 4" descr="logo_ec.png"/>
          <p:cNvPicPr>
            <a:picLocks noChangeAspect="1"/>
          </p:cNvPicPr>
          <p:nvPr/>
        </p:nvPicPr>
        <p:blipFill rotWithShape="1">
          <a:blip r:embed="rId5">
            <a:extLst>
              <a:ext uri="{28A0092B-C50C-407E-A947-70E740481C1C}">
                <a14:useLocalDpi xmlns:a14="http://schemas.microsoft.com/office/drawing/2010/main" val="0"/>
              </a:ext>
            </a:extLst>
          </a:blip>
          <a:srcRect l="28671"/>
          <a:stretch/>
        </p:blipFill>
        <p:spPr>
          <a:xfrm>
            <a:off x="4612459" y="60477"/>
            <a:ext cx="2136083" cy="1426050"/>
          </a:xfrm>
          <a:prstGeom prst="rect">
            <a:avLst/>
          </a:prstGeom>
        </p:spPr>
      </p:pic>
      <p:cxnSp>
        <p:nvCxnSpPr>
          <p:cNvPr id="6" name="Connettore 1 5"/>
          <p:cNvCxnSpPr/>
          <p:nvPr/>
        </p:nvCxnSpPr>
        <p:spPr>
          <a:xfrm flipH="1">
            <a:off x="3259615" y="6953531"/>
            <a:ext cx="349041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9505650" y="5363412"/>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3861256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3"/>
            <a:ext cx="6628308" cy="1661993"/>
          </a:xfrm>
          <a:prstGeom prst="rect">
            <a:avLst/>
          </a:prstGeom>
        </p:spPr>
        <p:txBody>
          <a:bodyPr wrap="square">
            <a:spAutoFit/>
          </a:bodyPr>
          <a:lstStyle/>
          <a:p>
            <a:r>
              <a:rPr lang="en-GB" sz="3400" b="1" i="1" dirty="0" smtClean="0">
                <a:latin typeface="Arial"/>
                <a:cs typeface="Arial"/>
              </a:rPr>
              <a:t>Increasing the transfer of knowledge from </a:t>
            </a:r>
            <a:r>
              <a:rPr lang="en-GB" sz="3400" b="1" i="1" dirty="0" err="1" smtClean="0">
                <a:latin typeface="Arial"/>
                <a:cs typeface="Arial"/>
              </a:rPr>
              <a:t>agri</a:t>
            </a:r>
            <a:r>
              <a:rPr lang="en-GB" sz="3400" b="1" i="1" dirty="0" smtClean="0">
                <a:latin typeface="Arial"/>
                <a:cs typeface="Arial"/>
              </a:rPr>
              <a:t>-entrepreneurs to young people</a:t>
            </a:r>
            <a:endParaRPr lang="it-IT" sz="3400" b="1" i="1" dirty="0">
              <a:latin typeface="Arial"/>
              <a:cs typeface="Arial"/>
            </a:endParaRPr>
          </a:p>
        </p:txBody>
      </p:sp>
      <p:sp>
        <p:nvSpPr>
          <p:cNvPr id="4" name="Rettangolo 3"/>
          <p:cNvSpPr/>
          <p:nvPr/>
        </p:nvSpPr>
        <p:spPr>
          <a:xfrm>
            <a:off x="229695" y="3552739"/>
            <a:ext cx="6628307" cy="1485535"/>
          </a:xfrm>
          <a:prstGeom prst="rect">
            <a:avLst/>
          </a:prstGeom>
        </p:spPr>
        <p:txBody>
          <a:bodyPr wrap="square">
            <a:spAutoFit/>
          </a:bodyPr>
          <a:lstStyle/>
          <a:p>
            <a:pPr>
              <a:lnSpc>
                <a:spcPct val="80000"/>
              </a:lnSpc>
            </a:pPr>
            <a:r>
              <a:rPr lang="en-GB" sz="2800" dirty="0" smtClean="0">
                <a:solidFill>
                  <a:srgbClr val="595959"/>
                </a:solidFill>
              </a:rPr>
              <a:t>Because the decline in the number of family-based agricultural businesses jeopardise the generational turnover, and the transfer of rural values</a:t>
            </a:r>
            <a:endParaRPr lang="en-GB" sz="2800" dirty="0">
              <a:solidFill>
                <a:srgbClr val="595959"/>
              </a:solidFill>
            </a:endParaRPr>
          </a:p>
        </p:txBody>
      </p:sp>
      <p:sp>
        <p:nvSpPr>
          <p:cNvPr id="11" name="Rettangolo 10"/>
          <p:cNvSpPr/>
          <p:nvPr/>
        </p:nvSpPr>
        <p:spPr>
          <a:xfrm>
            <a:off x="232960" y="5175954"/>
            <a:ext cx="6514401" cy="3847207"/>
          </a:xfrm>
          <a:prstGeom prst="rect">
            <a:avLst/>
          </a:prstGeom>
        </p:spPr>
        <p:txBody>
          <a:bodyPr wrap="square">
            <a:spAutoFit/>
          </a:bodyPr>
          <a:lstStyle/>
          <a:p>
            <a:pPr lvl="0"/>
            <a:r>
              <a:rPr lang="en-GB" sz="2800" b="1" dirty="0" smtClean="0">
                <a:solidFill>
                  <a:srgbClr val="31859C"/>
                </a:solidFill>
              </a:rPr>
              <a:t>INSTRUMENTS</a:t>
            </a:r>
          </a:p>
          <a:p>
            <a:pPr lvl="0"/>
            <a:endParaRPr lang="en-GB" sz="2400" dirty="0" smtClean="0"/>
          </a:p>
          <a:p>
            <a:pPr marL="342900" lvl="0" indent="-342900">
              <a:buFont typeface="Arial"/>
              <a:buChar char="•"/>
            </a:pPr>
            <a:r>
              <a:rPr lang="en-GB" sz="2400" dirty="0" smtClean="0"/>
              <a:t>Guidance, coaching </a:t>
            </a:r>
            <a:r>
              <a:rPr lang="en-GB" sz="2400" dirty="0"/>
              <a:t>and mentoring </a:t>
            </a:r>
            <a:r>
              <a:rPr lang="en-GB" sz="2400" dirty="0" smtClean="0"/>
              <a:t>programmes</a:t>
            </a:r>
            <a:endParaRPr lang="en-GB" sz="2400" dirty="0"/>
          </a:p>
          <a:p>
            <a:pPr marL="342900" lvl="0" indent="-342900">
              <a:buFont typeface="Arial"/>
              <a:buChar char="•"/>
            </a:pPr>
            <a:r>
              <a:rPr lang="en-GB" sz="2400" dirty="0" smtClean="0"/>
              <a:t>Fostering </a:t>
            </a:r>
            <a:r>
              <a:rPr lang="en-GB" sz="2400" dirty="0"/>
              <a:t>partnerships and relationships between young people and agricultural </a:t>
            </a:r>
            <a:r>
              <a:rPr lang="en-GB" sz="2400" dirty="0" smtClean="0"/>
              <a:t>entrepreneurs</a:t>
            </a:r>
            <a:endParaRPr lang="en-GB" sz="2400" dirty="0"/>
          </a:p>
          <a:p>
            <a:pPr marL="342900" lvl="0" indent="-342900">
              <a:buFont typeface="Arial"/>
              <a:buChar char="•"/>
            </a:pPr>
            <a:r>
              <a:rPr lang="en-GB" sz="2400" dirty="0" smtClean="0"/>
              <a:t>Promoting </a:t>
            </a:r>
            <a:r>
              <a:rPr lang="en-GB" sz="2400" dirty="0"/>
              <a:t>the possibility for young farmers to take part in exchange programmes in the </a:t>
            </a:r>
            <a:r>
              <a:rPr lang="en-GB" sz="2400" dirty="0" smtClean="0"/>
              <a:t>EU, in order to foster transnational exchange of </a:t>
            </a:r>
            <a:r>
              <a:rPr lang="en-GB" sz="2400" i="1" dirty="0" smtClean="0"/>
              <a:t>know-how</a:t>
            </a:r>
            <a:r>
              <a:rPr lang="it-IT" sz="2400" i="1" dirty="0" smtClean="0"/>
              <a:t> </a:t>
            </a:r>
            <a:endParaRPr lang="en-GB" sz="2400" i="1"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5" name="CasellaDiTesto 14"/>
          <p:cNvSpPr txBox="1"/>
          <p:nvPr/>
        </p:nvSpPr>
        <p:spPr>
          <a:xfrm>
            <a:off x="636055" y="412953"/>
            <a:ext cx="612593" cy="1015663"/>
          </a:xfrm>
          <a:prstGeom prst="rect">
            <a:avLst/>
          </a:prstGeom>
          <a:solidFill>
            <a:schemeClr val="tx1"/>
          </a:solidFill>
          <a:ln>
            <a:noFill/>
            <a:prstDash val="solid"/>
          </a:ln>
          <a:effectLst/>
        </p:spPr>
        <p:txBody>
          <a:bodyPr wrap="none" rtlCol="0">
            <a:spAutoFit/>
          </a:bodyPr>
          <a:lstStyle/>
          <a:p>
            <a:pPr algn="ctr"/>
            <a:r>
              <a:rPr lang="en-GB" sz="6000" b="1" dirty="0" smtClean="0">
                <a:solidFill>
                  <a:srgbClr val="FFFFFF"/>
                </a:solidFill>
                <a:latin typeface="Arial"/>
                <a:cs typeface="Arial"/>
              </a:rPr>
              <a:t>3</a:t>
            </a:r>
            <a:endParaRPr lang="en-GB" sz="6000" b="1" dirty="0">
              <a:solidFill>
                <a:srgbClr val="FFFFFF"/>
              </a:solidFill>
              <a:latin typeface="Arial"/>
              <a:cs typeface="Arial"/>
            </a:endParaRPr>
          </a:p>
        </p:txBody>
      </p:sp>
    </p:spTree>
    <p:extLst>
      <p:ext uri="{BB962C8B-B14F-4D97-AF65-F5344CB8AC3E}">
        <p14:creationId xmlns:p14="http://schemas.microsoft.com/office/powerpoint/2010/main" val="20088765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128052" y="2995163"/>
            <a:ext cx="3295293" cy="5867249"/>
          </a:xfrm>
          <a:prstGeom prst="rect">
            <a:avLst/>
          </a:prstGeom>
        </p:spPr>
        <p:txBody>
          <a:bodyPr wrap="square">
            <a:spAutoFit/>
          </a:bodyPr>
          <a:lstStyle/>
          <a:p>
            <a:pPr>
              <a:lnSpc>
                <a:spcPct val="80000"/>
              </a:lnSpc>
            </a:pPr>
            <a:r>
              <a:rPr lang="en-US" sz="2600" dirty="0"/>
              <a:t>In June 2015, an initiative named “</a:t>
            </a:r>
            <a:r>
              <a:rPr lang="en-US" sz="2600" dirty="0" err="1"/>
              <a:t>Progetto</a:t>
            </a:r>
            <a:r>
              <a:rPr lang="en-US" sz="2600" dirty="0"/>
              <a:t> </a:t>
            </a:r>
            <a:r>
              <a:rPr lang="en-US" sz="2600" dirty="0" err="1"/>
              <a:t>Scuola</a:t>
            </a:r>
            <a:r>
              <a:rPr lang="en-US" sz="2600" dirty="0"/>
              <a:t>”, was </a:t>
            </a:r>
            <a:r>
              <a:rPr lang="en-US" sz="2600" dirty="0" err="1"/>
              <a:t>organised</a:t>
            </a:r>
            <a:r>
              <a:rPr lang="en-US" sz="2600" dirty="0"/>
              <a:t> by both the Italian confederation CIA and AGIA (the Italian association of young farmers, promoted by CIA since 2000) in the agricultural high school “Giovanni </a:t>
            </a:r>
            <a:r>
              <a:rPr lang="en-US" sz="2600" dirty="0" err="1"/>
              <a:t>Penna</a:t>
            </a:r>
            <a:r>
              <a:rPr lang="en-US" sz="2600" dirty="0"/>
              <a:t>”, located in Asti. The project was primarily conceived as a safeguard measure to restore the school vineyard</a:t>
            </a:r>
            <a:r>
              <a:rPr lang="en-US" sz="2600" dirty="0" smtClean="0"/>
              <a:t>.</a:t>
            </a:r>
          </a:p>
        </p:txBody>
      </p:sp>
      <p:sp>
        <p:nvSpPr>
          <p:cNvPr id="25" name="Rettangolo 24"/>
          <p:cNvSpPr/>
          <p:nvPr/>
        </p:nvSpPr>
        <p:spPr>
          <a:xfrm>
            <a:off x="1740225" y="1543643"/>
            <a:ext cx="5373139" cy="786668"/>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1740221" y="1527795"/>
            <a:ext cx="5082043" cy="790185"/>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it-IT" sz="4800" b="1" dirty="0">
                <a:solidFill>
                  <a:schemeClr val="bg1"/>
                </a:solidFill>
                <a:latin typeface="Arial" charset="0"/>
                <a:cs typeface="Arial" charset="0"/>
              </a:rPr>
              <a:t>b</a:t>
            </a:r>
            <a:r>
              <a:rPr lang="en-GB" sz="4800" b="1" dirty="0" smtClean="0">
                <a:solidFill>
                  <a:schemeClr val="bg1"/>
                </a:solidFill>
                <a:latin typeface="Arial" charset="0"/>
                <a:cs typeface="Arial" charset="0"/>
              </a:rPr>
              <a:t>y CIA and AGIA</a:t>
            </a:r>
            <a:endParaRPr lang="en-GB" sz="4800" b="1" dirty="0">
              <a:solidFill>
                <a:schemeClr val="bg1"/>
              </a:solidFill>
              <a:latin typeface="Arial"/>
              <a:cs typeface="Arial"/>
            </a:endParaRPr>
          </a:p>
        </p:txBody>
      </p:sp>
      <p:sp>
        <p:nvSpPr>
          <p:cNvPr id="7" name="Rettangolo 6"/>
          <p:cNvSpPr/>
          <p:nvPr/>
        </p:nvSpPr>
        <p:spPr>
          <a:xfrm>
            <a:off x="3423345" y="2995163"/>
            <a:ext cx="3364105" cy="6187337"/>
          </a:xfrm>
          <a:prstGeom prst="rect">
            <a:avLst/>
          </a:prstGeom>
        </p:spPr>
        <p:txBody>
          <a:bodyPr wrap="square">
            <a:spAutoFit/>
          </a:bodyPr>
          <a:lstStyle/>
          <a:p>
            <a:pPr>
              <a:lnSpc>
                <a:spcPct val="80000"/>
              </a:lnSpc>
            </a:pPr>
            <a:r>
              <a:rPr lang="en-US" sz="2600" dirty="0" smtClean="0"/>
              <a:t>More precisely, the students and their teachers were involved in the implantation of four different local vine varieties, carried out by AGIA’s farmers and CIA’s agricultural technicians. As a result, besides providing an original educational opportunity, the initiative fostered the deployment of innovative technologies, capable to defeat some grapevines diseases in the restored vineyard.</a:t>
            </a:r>
            <a:endParaRPr lang="it-IT" sz="2600" dirty="0"/>
          </a:p>
        </p:txBody>
      </p:sp>
    </p:spTree>
    <p:extLst>
      <p:ext uri="{BB962C8B-B14F-4D97-AF65-F5344CB8AC3E}">
        <p14:creationId xmlns:p14="http://schemas.microsoft.com/office/powerpoint/2010/main" val="5818579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sellaDiTesto 1"/>
          <p:cNvSpPr txBox="1"/>
          <p:nvPr/>
        </p:nvSpPr>
        <p:spPr>
          <a:xfrm>
            <a:off x="-47034" y="752696"/>
            <a:ext cx="6734945" cy="5447645"/>
          </a:xfrm>
          <a:prstGeom prst="rect">
            <a:avLst/>
          </a:prstGeom>
          <a:noFill/>
        </p:spPr>
        <p:txBody>
          <a:bodyPr wrap="square" rtlCol="0">
            <a:spAutoFit/>
          </a:bodyPr>
          <a:lstStyle/>
          <a:p>
            <a:pPr algn="r">
              <a:lnSpc>
                <a:spcPct val="80000"/>
              </a:lnSpc>
            </a:pPr>
            <a:r>
              <a:rPr lang="en-GB" sz="7200" b="1" dirty="0" smtClean="0">
                <a:solidFill>
                  <a:srgbClr val="FFFFFF"/>
                </a:solidFill>
                <a:latin typeface="Arial"/>
                <a:cs typeface="Arial"/>
              </a:rPr>
              <a:t>Communicate</a:t>
            </a:r>
          </a:p>
          <a:p>
            <a:pPr algn="r">
              <a:lnSpc>
                <a:spcPct val="80000"/>
              </a:lnSpc>
            </a:pPr>
            <a:r>
              <a:rPr lang="en-GB" sz="7200" b="1" dirty="0" smtClean="0">
                <a:solidFill>
                  <a:srgbClr val="FFFFFF"/>
                </a:solidFill>
                <a:latin typeface="Arial"/>
                <a:cs typeface="Arial"/>
              </a:rPr>
              <a:t>to make</a:t>
            </a:r>
          </a:p>
          <a:p>
            <a:pPr algn="r">
              <a:lnSpc>
                <a:spcPct val="80000"/>
              </a:lnSpc>
            </a:pPr>
            <a:r>
              <a:rPr lang="it-IT" sz="7200" b="1" dirty="0">
                <a:solidFill>
                  <a:srgbClr val="FFFFFF"/>
                </a:solidFill>
                <a:latin typeface="Arial"/>
                <a:cs typeface="Arial"/>
              </a:rPr>
              <a:t>a</a:t>
            </a:r>
            <a:r>
              <a:rPr lang="en-GB" sz="7200" b="1" dirty="0" err="1" smtClean="0">
                <a:solidFill>
                  <a:srgbClr val="FFFFFF"/>
                </a:solidFill>
                <a:latin typeface="Arial"/>
                <a:cs typeface="Arial"/>
              </a:rPr>
              <a:t>griculture</a:t>
            </a:r>
            <a:endParaRPr lang="en-GB" sz="7200" b="1" dirty="0" smtClean="0">
              <a:solidFill>
                <a:srgbClr val="FFFFFF"/>
              </a:solidFill>
              <a:latin typeface="Arial"/>
              <a:cs typeface="Arial"/>
            </a:endParaRPr>
          </a:p>
          <a:p>
            <a:pPr algn="r">
              <a:lnSpc>
                <a:spcPct val="80000"/>
              </a:lnSpc>
            </a:pPr>
            <a:r>
              <a:rPr lang="it-IT" sz="7200" b="1" dirty="0">
                <a:solidFill>
                  <a:srgbClr val="FFFFFF"/>
                </a:solidFill>
                <a:latin typeface="Arial"/>
                <a:cs typeface="Arial"/>
              </a:rPr>
              <a:t>a</a:t>
            </a:r>
            <a:r>
              <a:rPr lang="en-GB" sz="7200" b="1" dirty="0" err="1" smtClean="0">
                <a:solidFill>
                  <a:srgbClr val="FFFFFF"/>
                </a:solidFill>
                <a:latin typeface="Arial"/>
                <a:cs typeface="Arial"/>
              </a:rPr>
              <a:t>ttractive</a:t>
            </a:r>
            <a:endParaRPr lang="en-GB" sz="7200" b="1" dirty="0" smtClean="0">
              <a:solidFill>
                <a:srgbClr val="FFFFFF"/>
              </a:solidFill>
              <a:latin typeface="Arial"/>
              <a:cs typeface="Arial"/>
            </a:endParaRPr>
          </a:p>
          <a:p>
            <a:pPr algn="r">
              <a:lnSpc>
                <a:spcPct val="80000"/>
              </a:lnSpc>
            </a:pPr>
            <a:r>
              <a:rPr lang="it-IT" sz="7200" b="1" dirty="0">
                <a:solidFill>
                  <a:srgbClr val="FFFFFF"/>
                </a:solidFill>
                <a:latin typeface="Arial"/>
                <a:cs typeface="Arial"/>
              </a:rPr>
              <a:t>t</a:t>
            </a:r>
            <a:r>
              <a:rPr lang="en-GB" sz="7200" b="1" dirty="0" smtClean="0">
                <a:solidFill>
                  <a:srgbClr val="FFFFFF"/>
                </a:solidFill>
                <a:latin typeface="Arial"/>
                <a:cs typeface="Arial"/>
              </a:rPr>
              <a:t>o young people</a:t>
            </a:r>
            <a:endParaRPr lang="en-GB" sz="7200" b="1" dirty="0" smtClean="0">
              <a:solidFill>
                <a:schemeClr val="bg1"/>
              </a:solidFill>
              <a:latin typeface="Arial"/>
              <a:cs typeface="Arial"/>
            </a:endParaRPr>
          </a:p>
        </p:txBody>
      </p:sp>
      <p:sp>
        <p:nvSpPr>
          <p:cNvPr id="22" name="Ovale 21"/>
          <p:cNvSpPr/>
          <p:nvPr/>
        </p:nvSpPr>
        <p:spPr>
          <a:xfrm flipV="1">
            <a:off x="5935380" y="8185497"/>
            <a:ext cx="587912" cy="611560"/>
          </a:xfrm>
          <a:prstGeom prst="ellipse">
            <a:avLst/>
          </a:prstGeom>
          <a:solidFill>
            <a:schemeClr val="bg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4" name="Ovale 3"/>
          <p:cNvSpPr/>
          <p:nvPr/>
        </p:nvSpPr>
        <p:spPr>
          <a:xfrm flipV="1">
            <a:off x="5127428" y="8185497"/>
            <a:ext cx="587912" cy="611560"/>
          </a:xfrm>
          <a:prstGeom prst="ellipse">
            <a:avLst/>
          </a:prstGeom>
          <a:solidFill>
            <a:srgbClr val="31859C"/>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940245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4"/>
            <a:ext cx="6628308" cy="1661993"/>
          </a:xfrm>
          <a:prstGeom prst="rect">
            <a:avLst/>
          </a:prstGeom>
        </p:spPr>
        <p:txBody>
          <a:bodyPr wrap="square">
            <a:spAutoFit/>
          </a:bodyPr>
          <a:lstStyle/>
          <a:p>
            <a:r>
              <a:rPr lang="en-GB" sz="3400" b="1" i="1" dirty="0" smtClean="0">
                <a:latin typeface="Arial"/>
                <a:cs typeface="Arial"/>
              </a:rPr>
              <a:t>Communicating the relevance of agriculture and its modern image</a:t>
            </a:r>
            <a:endParaRPr lang="it-IT" sz="3400" b="1" i="1" dirty="0">
              <a:latin typeface="Arial"/>
              <a:cs typeface="Arial"/>
            </a:endParaRPr>
          </a:p>
        </p:txBody>
      </p:sp>
      <p:sp>
        <p:nvSpPr>
          <p:cNvPr id="4" name="Rettangolo 3"/>
          <p:cNvSpPr/>
          <p:nvPr/>
        </p:nvSpPr>
        <p:spPr>
          <a:xfrm>
            <a:off x="229695" y="3511546"/>
            <a:ext cx="6628307" cy="1485535"/>
          </a:xfrm>
          <a:prstGeom prst="rect">
            <a:avLst/>
          </a:prstGeom>
        </p:spPr>
        <p:txBody>
          <a:bodyPr wrap="square">
            <a:spAutoFit/>
          </a:bodyPr>
          <a:lstStyle/>
          <a:p>
            <a:pPr>
              <a:lnSpc>
                <a:spcPct val="80000"/>
              </a:lnSpc>
            </a:pPr>
            <a:r>
              <a:rPr lang="en-GB" sz="2800" dirty="0">
                <a:solidFill>
                  <a:srgbClr val="595959"/>
                </a:solidFill>
              </a:rPr>
              <a:t>Because a biased opinion stemming from an archaic image of the rural world still affects the sector, thus compromising young people’s positive </a:t>
            </a:r>
            <a:r>
              <a:rPr lang="en-GB" sz="2800" dirty="0" smtClean="0">
                <a:solidFill>
                  <a:srgbClr val="595959"/>
                </a:solidFill>
              </a:rPr>
              <a:t>perception of agriculture</a:t>
            </a:r>
            <a:endParaRPr lang="it-IT" sz="2800" dirty="0">
              <a:solidFill>
                <a:srgbClr val="595959"/>
              </a:solidFill>
            </a:endParaRPr>
          </a:p>
        </p:txBody>
      </p:sp>
      <p:sp>
        <p:nvSpPr>
          <p:cNvPr id="11" name="Rettangolo 10"/>
          <p:cNvSpPr/>
          <p:nvPr/>
        </p:nvSpPr>
        <p:spPr>
          <a:xfrm>
            <a:off x="232960" y="5267735"/>
            <a:ext cx="6625043" cy="3370154"/>
          </a:xfrm>
          <a:prstGeom prst="rect">
            <a:avLst/>
          </a:prstGeom>
        </p:spPr>
        <p:txBody>
          <a:bodyPr wrap="square">
            <a:spAutoFit/>
          </a:bodyPr>
          <a:lstStyle/>
          <a:p>
            <a:pPr lvl="0"/>
            <a:r>
              <a:rPr lang="en-GB" sz="2800" b="1" dirty="0" smtClean="0">
                <a:solidFill>
                  <a:srgbClr val="31859C"/>
                </a:solidFill>
              </a:rPr>
              <a:t>INSTRUMENTS</a:t>
            </a:r>
          </a:p>
          <a:p>
            <a:pPr lvl="0"/>
            <a:endParaRPr lang="en-GB" sz="2400" dirty="0" smtClean="0"/>
          </a:p>
          <a:p>
            <a:pPr marL="342900" lvl="0" indent="-342900">
              <a:buFont typeface="Arial"/>
              <a:buChar char="•"/>
            </a:pPr>
            <a:r>
              <a:rPr lang="en-GB" sz="2300" dirty="0" smtClean="0"/>
              <a:t>Communicating </a:t>
            </a:r>
            <a:r>
              <a:rPr lang="en-GB" sz="2300" dirty="0"/>
              <a:t>the </a:t>
            </a:r>
            <a:r>
              <a:rPr lang="en-GB" sz="2300" dirty="0" smtClean="0"/>
              <a:t>multifunctional </a:t>
            </a:r>
            <a:r>
              <a:rPr lang="en-GB" sz="2300" dirty="0"/>
              <a:t>dimension of agriculture, which refers to </a:t>
            </a:r>
            <a:r>
              <a:rPr lang="en-GB" sz="2300" dirty="0" smtClean="0"/>
              <a:t>benefits</a:t>
            </a:r>
            <a:r>
              <a:rPr lang="en-GB" sz="2300" dirty="0"/>
              <a:t>, other than commerce or food production, that agriculture may </a:t>
            </a:r>
            <a:r>
              <a:rPr lang="en-GB" sz="2300" dirty="0" smtClean="0"/>
              <a:t>provide, including environmental </a:t>
            </a:r>
            <a:r>
              <a:rPr lang="en-GB" sz="2300" dirty="0"/>
              <a:t>protection, rural employment</a:t>
            </a:r>
            <a:r>
              <a:rPr lang="en-GB" sz="2300" dirty="0" smtClean="0"/>
              <a:t>, and </a:t>
            </a:r>
            <a:r>
              <a:rPr lang="en-GB" sz="2300" dirty="0"/>
              <a:t>landscape </a:t>
            </a:r>
            <a:r>
              <a:rPr lang="en-GB" sz="2300" dirty="0" smtClean="0"/>
              <a:t>preservation</a:t>
            </a:r>
            <a:endParaRPr lang="it-IT" sz="2300" dirty="0"/>
          </a:p>
          <a:p>
            <a:pPr marL="342900" lvl="0" indent="-342900">
              <a:buFont typeface="Arial"/>
              <a:buChar char="•"/>
            </a:pPr>
            <a:r>
              <a:rPr lang="en-GB" sz="2300" dirty="0" smtClean="0"/>
              <a:t>Raising awareness on the technological evolution of agricultural activities (e.g. robotic, </a:t>
            </a:r>
            <a:r>
              <a:rPr lang="en-GB" sz="2300" dirty="0" err="1" smtClean="0"/>
              <a:t>IoT</a:t>
            </a:r>
            <a:r>
              <a:rPr lang="en-GB" sz="2300" dirty="0" smtClean="0"/>
              <a:t>, big data)</a:t>
            </a:r>
            <a:endParaRPr lang="en-GB" sz="2300"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CasellaDiTesto 14"/>
          <p:cNvSpPr txBox="1"/>
          <p:nvPr/>
        </p:nvSpPr>
        <p:spPr>
          <a:xfrm>
            <a:off x="636055" y="412953"/>
            <a:ext cx="612593" cy="1015663"/>
          </a:xfrm>
          <a:prstGeom prst="rect">
            <a:avLst/>
          </a:prstGeom>
          <a:noFill/>
          <a:ln>
            <a:noFill/>
            <a:prstDash val="solid"/>
          </a:ln>
          <a:effectLst/>
        </p:spPr>
        <p:txBody>
          <a:bodyPr wrap="none" rtlCol="0">
            <a:spAutoFit/>
          </a:bodyPr>
          <a:lstStyle/>
          <a:p>
            <a:pPr algn="ctr"/>
            <a:r>
              <a:rPr lang="en-GB" sz="6000" b="1" dirty="0" smtClean="0">
                <a:solidFill>
                  <a:srgbClr val="FFFFFF"/>
                </a:solidFill>
                <a:latin typeface="Arial"/>
                <a:cs typeface="Arial"/>
              </a:rPr>
              <a:t>1</a:t>
            </a:r>
            <a:endParaRPr lang="en-GB" sz="6000" b="1" dirty="0">
              <a:solidFill>
                <a:srgbClr val="FFFFFF"/>
              </a:solidFill>
              <a:latin typeface="Arial"/>
              <a:cs typeface="Arial"/>
            </a:endParaRPr>
          </a:p>
        </p:txBody>
      </p:sp>
    </p:spTree>
    <p:extLst>
      <p:ext uri="{BB962C8B-B14F-4D97-AF65-F5344CB8AC3E}">
        <p14:creationId xmlns:p14="http://schemas.microsoft.com/office/powerpoint/2010/main" val="41589555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202748" y="2995163"/>
            <a:ext cx="3102537" cy="4906985"/>
          </a:xfrm>
          <a:prstGeom prst="rect">
            <a:avLst/>
          </a:prstGeom>
        </p:spPr>
        <p:txBody>
          <a:bodyPr wrap="square">
            <a:spAutoFit/>
          </a:bodyPr>
          <a:lstStyle/>
          <a:p>
            <a:pPr>
              <a:lnSpc>
                <a:spcPct val="80000"/>
              </a:lnSpc>
            </a:pPr>
            <a:r>
              <a:rPr lang="en-GB" sz="2600" dirty="0" smtClean="0"/>
              <a:t>In </a:t>
            </a:r>
            <a:r>
              <a:rPr lang="en-GB" sz="2600" dirty="0"/>
              <a:t>2015, under the sponsorship of the local municipality, the Italian young farmers’ network, AGIA, which is promoted by CIA, organised the so-called “Primavera </a:t>
            </a:r>
            <a:r>
              <a:rPr lang="en-GB" sz="2600" dirty="0" err="1"/>
              <a:t>dei</a:t>
            </a:r>
            <a:r>
              <a:rPr lang="en-GB" sz="2600" dirty="0"/>
              <a:t> </a:t>
            </a:r>
            <a:r>
              <a:rPr lang="en-GB" sz="2600" dirty="0" err="1"/>
              <a:t>giovani</a:t>
            </a:r>
            <a:r>
              <a:rPr lang="en-GB" sz="2600" dirty="0"/>
              <a:t> </a:t>
            </a:r>
            <a:r>
              <a:rPr lang="en-GB" sz="2600" dirty="0" err="1"/>
              <a:t>agricoltori</a:t>
            </a:r>
            <a:r>
              <a:rPr lang="en-GB" sz="2600" dirty="0"/>
              <a:t>” </a:t>
            </a:r>
            <a:r>
              <a:rPr lang="en-GB" sz="2600" i="1" dirty="0"/>
              <a:t>[Spring for Young Farmers]</a:t>
            </a:r>
            <a:r>
              <a:rPr lang="en-GB" sz="2600" dirty="0"/>
              <a:t> in a village named </a:t>
            </a:r>
            <a:r>
              <a:rPr lang="en-GB" sz="2600" dirty="0" err="1"/>
              <a:t>Melpignano</a:t>
            </a:r>
            <a:r>
              <a:rPr lang="en-GB" sz="2600" dirty="0"/>
              <a:t> and located in Puglia. </a:t>
            </a:r>
            <a:endParaRPr lang="en-GB" sz="2600" dirty="0" smtClean="0"/>
          </a:p>
        </p:txBody>
      </p:sp>
      <p:sp>
        <p:nvSpPr>
          <p:cNvPr id="25" name="Rettangolo 24"/>
          <p:cNvSpPr/>
          <p:nvPr/>
        </p:nvSpPr>
        <p:spPr>
          <a:xfrm>
            <a:off x="1740222" y="1543642"/>
            <a:ext cx="5373138" cy="726637"/>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1740221" y="1488810"/>
            <a:ext cx="5082043" cy="751682"/>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it-IT" sz="4800" b="1" dirty="0" smtClean="0">
                <a:solidFill>
                  <a:schemeClr val="bg1"/>
                </a:solidFill>
                <a:latin typeface="Arial" charset="0"/>
                <a:cs typeface="Arial" charset="0"/>
              </a:rPr>
              <a:t>by CIA and AGIA</a:t>
            </a:r>
            <a:endParaRPr lang="en-GB" sz="4800" b="1" dirty="0">
              <a:solidFill>
                <a:schemeClr val="bg1"/>
              </a:solidFill>
              <a:latin typeface="Arial"/>
              <a:cs typeface="Arial"/>
            </a:endParaRPr>
          </a:p>
        </p:txBody>
      </p:sp>
      <p:sp>
        <p:nvSpPr>
          <p:cNvPr id="7" name="Rettangolo 6"/>
          <p:cNvSpPr/>
          <p:nvPr/>
        </p:nvSpPr>
        <p:spPr>
          <a:xfrm>
            <a:off x="3685387" y="2995163"/>
            <a:ext cx="3102537" cy="5867249"/>
          </a:xfrm>
          <a:prstGeom prst="rect">
            <a:avLst/>
          </a:prstGeom>
        </p:spPr>
        <p:txBody>
          <a:bodyPr wrap="square">
            <a:spAutoFit/>
          </a:bodyPr>
          <a:lstStyle/>
          <a:p>
            <a:pPr>
              <a:lnSpc>
                <a:spcPct val="80000"/>
              </a:lnSpc>
            </a:pPr>
            <a:r>
              <a:rPr lang="en-GB" sz="2600" dirty="0" smtClean="0"/>
              <a:t>The </a:t>
            </a:r>
            <a:r>
              <a:rPr lang="en-GB" sz="2600" dirty="0"/>
              <a:t>main purpose of the one-day initiative was to promote a modern image of agriculture as a multifunctional sector, which is likely to be very attractive to young generations. Besides public conferences concerning new opportunities in agriculture, AGIA-CIA organised concerts, photographic exhibitions and food stands.</a:t>
            </a:r>
            <a:r>
              <a:rPr lang="it-IT" sz="2600" dirty="0"/>
              <a:t> </a:t>
            </a:r>
          </a:p>
        </p:txBody>
      </p:sp>
    </p:spTree>
    <p:extLst>
      <p:ext uri="{BB962C8B-B14F-4D97-AF65-F5344CB8AC3E}">
        <p14:creationId xmlns:p14="http://schemas.microsoft.com/office/powerpoint/2010/main" val="4581607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3"/>
            <a:ext cx="6628308" cy="1138773"/>
          </a:xfrm>
          <a:prstGeom prst="rect">
            <a:avLst/>
          </a:prstGeom>
        </p:spPr>
        <p:txBody>
          <a:bodyPr wrap="square">
            <a:spAutoFit/>
          </a:bodyPr>
          <a:lstStyle/>
          <a:p>
            <a:r>
              <a:rPr lang="en-GB" sz="3400" b="1" i="1" dirty="0" smtClean="0">
                <a:latin typeface="Arial"/>
                <a:cs typeface="Arial"/>
              </a:rPr>
              <a:t>Increasing the use of new ways of communication</a:t>
            </a:r>
            <a:endParaRPr lang="it-IT" sz="3400" b="1" i="1" dirty="0">
              <a:latin typeface="Arial"/>
              <a:cs typeface="Arial"/>
            </a:endParaRPr>
          </a:p>
        </p:txBody>
      </p:sp>
      <p:sp>
        <p:nvSpPr>
          <p:cNvPr id="4" name="Rettangolo 3"/>
          <p:cNvSpPr/>
          <p:nvPr/>
        </p:nvSpPr>
        <p:spPr>
          <a:xfrm>
            <a:off x="229695" y="3029670"/>
            <a:ext cx="6628307" cy="1411669"/>
          </a:xfrm>
          <a:prstGeom prst="rect">
            <a:avLst/>
          </a:prstGeom>
        </p:spPr>
        <p:txBody>
          <a:bodyPr wrap="square">
            <a:spAutoFit/>
          </a:bodyPr>
          <a:lstStyle/>
          <a:p>
            <a:pPr>
              <a:lnSpc>
                <a:spcPct val="80000"/>
              </a:lnSpc>
            </a:pPr>
            <a:r>
              <a:rPr lang="en-GB" sz="2600" dirty="0" smtClean="0">
                <a:solidFill>
                  <a:srgbClr val="595959"/>
                </a:solidFill>
              </a:rPr>
              <a:t>Because </a:t>
            </a:r>
            <a:r>
              <a:rPr lang="en-GB" sz="2600" dirty="0">
                <a:solidFill>
                  <a:srgbClr val="595959"/>
                </a:solidFill>
              </a:rPr>
              <a:t>the emergence of new contents (e.g. </a:t>
            </a:r>
            <a:r>
              <a:rPr lang="en-GB" sz="2600" dirty="0" err="1">
                <a:solidFill>
                  <a:srgbClr val="595959"/>
                </a:solidFill>
              </a:rPr>
              <a:t>multifunctionality</a:t>
            </a:r>
            <a:r>
              <a:rPr lang="en-GB" sz="2600" dirty="0">
                <a:solidFill>
                  <a:srgbClr val="595959"/>
                </a:solidFill>
              </a:rPr>
              <a:t>, sustainability, technology) and targets (e.g. </a:t>
            </a:r>
            <a:r>
              <a:rPr lang="en-GB" sz="2600" dirty="0" smtClean="0">
                <a:solidFill>
                  <a:srgbClr val="595959"/>
                </a:solidFill>
              </a:rPr>
              <a:t>digital natives) </a:t>
            </a:r>
            <a:r>
              <a:rPr lang="en-GB" sz="2600" dirty="0">
                <a:solidFill>
                  <a:srgbClr val="595959"/>
                </a:solidFill>
              </a:rPr>
              <a:t>requires the deployment of new means of communication</a:t>
            </a:r>
            <a:r>
              <a:rPr lang="it-IT" sz="2800" dirty="0">
                <a:solidFill>
                  <a:srgbClr val="595959"/>
                </a:solidFill>
              </a:rPr>
              <a:t> </a:t>
            </a:r>
            <a:endParaRPr lang="en-GB" sz="2800" dirty="0">
              <a:solidFill>
                <a:srgbClr val="595959"/>
              </a:solidFill>
            </a:endParaRPr>
          </a:p>
        </p:txBody>
      </p:sp>
      <p:sp>
        <p:nvSpPr>
          <p:cNvPr id="11" name="Rettangolo 10"/>
          <p:cNvSpPr/>
          <p:nvPr/>
        </p:nvSpPr>
        <p:spPr>
          <a:xfrm>
            <a:off x="232960" y="4636758"/>
            <a:ext cx="6625043" cy="4431983"/>
          </a:xfrm>
          <a:prstGeom prst="rect">
            <a:avLst/>
          </a:prstGeom>
        </p:spPr>
        <p:txBody>
          <a:bodyPr wrap="square">
            <a:spAutoFit/>
          </a:bodyPr>
          <a:lstStyle/>
          <a:p>
            <a:pPr lvl="0"/>
            <a:r>
              <a:rPr lang="en-GB" sz="2800" b="1" dirty="0" smtClean="0">
                <a:solidFill>
                  <a:srgbClr val="31859C"/>
                </a:solidFill>
              </a:rPr>
              <a:t>INSTRUMENTS</a:t>
            </a:r>
          </a:p>
          <a:p>
            <a:pPr lvl="0"/>
            <a:endParaRPr lang="en-GB" sz="2400" dirty="0" smtClean="0"/>
          </a:p>
          <a:p>
            <a:pPr marL="342900" lvl="0" indent="-342900">
              <a:buFont typeface="Arial"/>
              <a:buChar char="•"/>
            </a:pPr>
            <a:r>
              <a:rPr lang="en-GB" sz="2300" dirty="0" smtClean="0"/>
              <a:t>Increasing </a:t>
            </a:r>
            <a:r>
              <a:rPr lang="en-GB" sz="2300" dirty="0"/>
              <a:t>the use of the </a:t>
            </a:r>
            <a:r>
              <a:rPr lang="en-GB" sz="2300" dirty="0" smtClean="0"/>
              <a:t>internet </a:t>
            </a:r>
            <a:r>
              <a:rPr lang="en-GB" sz="2300" dirty="0"/>
              <a:t>and social </a:t>
            </a:r>
            <a:r>
              <a:rPr lang="en-GB" sz="2300" dirty="0" smtClean="0"/>
              <a:t>networks</a:t>
            </a:r>
            <a:endParaRPr lang="it-IT" sz="2300" dirty="0"/>
          </a:p>
          <a:p>
            <a:pPr marL="342900" lvl="0" indent="-342900">
              <a:buFont typeface="Arial"/>
              <a:buChar char="•"/>
            </a:pPr>
            <a:r>
              <a:rPr lang="en-GB" sz="2300" dirty="0" smtClean="0"/>
              <a:t>Improving </a:t>
            </a:r>
            <a:r>
              <a:rPr lang="en-GB" sz="2300" dirty="0"/>
              <a:t>the info-graphic of publications related to agriculture </a:t>
            </a:r>
            <a:endParaRPr lang="it-IT" sz="2300" dirty="0"/>
          </a:p>
          <a:p>
            <a:pPr marL="342900" lvl="0" indent="-342900">
              <a:buFont typeface="Arial"/>
              <a:buChar char="•"/>
            </a:pPr>
            <a:r>
              <a:rPr lang="en-GB" sz="2300" dirty="0" smtClean="0"/>
              <a:t>Implementing </a:t>
            </a:r>
            <a:r>
              <a:rPr lang="en-GB" sz="2300" dirty="0"/>
              <a:t>experiential </a:t>
            </a:r>
            <a:r>
              <a:rPr lang="en-GB" sz="2300" dirty="0" smtClean="0"/>
              <a:t>marketing solutions</a:t>
            </a:r>
          </a:p>
          <a:p>
            <a:pPr marL="342900" lvl="0" indent="-342900">
              <a:buFont typeface="Arial"/>
              <a:buChar char="•"/>
            </a:pPr>
            <a:r>
              <a:rPr lang="en-GB" sz="2300" dirty="0" smtClean="0"/>
              <a:t>Promoting storytelling and inspirational initiatives</a:t>
            </a:r>
            <a:endParaRPr lang="it-IT" sz="2300" dirty="0"/>
          </a:p>
          <a:p>
            <a:pPr marL="342900" lvl="0" indent="-342900">
              <a:buFont typeface="Arial"/>
              <a:buChar char="•"/>
            </a:pPr>
            <a:r>
              <a:rPr lang="en-GB" sz="2300" dirty="0" smtClean="0"/>
              <a:t>Adopting </a:t>
            </a:r>
            <a:r>
              <a:rPr lang="en-GB" sz="2300" dirty="0"/>
              <a:t>a marketing approach to </a:t>
            </a:r>
            <a:r>
              <a:rPr lang="en-GB" sz="2300" dirty="0" smtClean="0"/>
              <a:t>communication</a:t>
            </a:r>
            <a:endParaRPr lang="it-IT" sz="2300" dirty="0"/>
          </a:p>
          <a:p>
            <a:pPr marL="342900" lvl="0" indent="-342900">
              <a:buFont typeface="Arial"/>
              <a:buChar char="•"/>
            </a:pPr>
            <a:r>
              <a:rPr lang="en-GB" sz="2300" dirty="0" smtClean="0"/>
              <a:t>Developing </a:t>
            </a:r>
            <a:r>
              <a:rPr lang="en-GB" sz="2300" dirty="0"/>
              <a:t>an efficient and well-organised communication department within the organisational structure </a:t>
            </a:r>
            <a:r>
              <a:rPr lang="en-GB" sz="2300" dirty="0" smtClean="0"/>
              <a:t>of social partners</a:t>
            </a:r>
            <a:endParaRPr lang="it-IT" sz="2300"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5" name="CasellaDiTesto 14"/>
          <p:cNvSpPr txBox="1"/>
          <p:nvPr/>
        </p:nvSpPr>
        <p:spPr>
          <a:xfrm>
            <a:off x="636055" y="412953"/>
            <a:ext cx="612593" cy="1015663"/>
          </a:xfrm>
          <a:prstGeom prst="rect">
            <a:avLst/>
          </a:prstGeom>
          <a:solidFill>
            <a:schemeClr val="tx1"/>
          </a:solidFill>
          <a:ln>
            <a:noFill/>
            <a:prstDash val="solid"/>
          </a:ln>
          <a:effectLst/>
        </p:spPr>
        <p:txBody>
          <a:bodyPr wrap="none" rtlCol="0">
            <a:spAutoFit/>
          </a:bodyPr>
          <a:lstStyle/>
          <a:p>
            <a:pPr algn="ctr"/>
            <a:r>
              <a:rPr lang="en-GB" sz="6000" b="1" dirty="0">
                <a:solidFill>
                  <a:srgbClr val="FFFFFF"/>
                </a:solidFill>
                <a:latin typeface="Arial"/>
                <a:cs typeface="Arial"/>
              </a:rPr>
              <a:t>2</a:t>
            </a:r>
          </a:p>
        </p:txBody>
      </p:sp>
    </p:spTree>
    <p:extLst>
      <p:ext uri="{BB962C8B-B14F-4D97-AF65-F5344CB8AC3E}">
        <p14:creationId xmlns:p14="http://schemas.microsoft.com/office/powerpoint/2010/main" val="5129761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202748" y="2995161"/>
            <a:ext cx="3332641" cy="5790817"/>
          </a:xfrm>
          <a:prstGeom prst="rect">
            <a:avLst/>
          </a:prstGeom>
        </p:spPr>
        <p:txBody>
          <a:bodyPr wrap="square">
            <a:spAutoFit/>
          </a:bodyPr>
          <a:lstStyle/>
          <a:p>
            <a:pPr>
              <a:lnSpc>
                <a:spcPct val="80000"/>
              </a:lnSpc>
            </a:pPr>
            <a:r>
              <a:rPr lang="en-US" sz="2100" dirty="0" smtClean="0"/>
              <a:t>The </a:t>
            </a:r>
            <a:r>
              <a:rPr lang="en-US" sz="2100" dirty="0"/>
              <a:t>Portuguese confederation CAP </a:t>
            </a:r>
            <a:r>
              <a:rPr lang="en-US" sz="2100" dirty="0" err="1"/>
              <a:t>organises</a:t>
            </a:r>
            <a:r>
              <a:rPr lang="en-US" sz="2100" dirty="0"/>
              <a:t> the “Feira </a:t>
            </a:r>
            <a:r>
              <a:rPr lang="en-US" sz="2100" dirty="0" err="1"/>
              <a:t>Nacional</a:t>
            </a:r>
            <a:r>
              <a:rPr lang="en-US" sz="2100" dirty="0"/>
              <a:t> da </a:t>
            </a:r>
            <a:r>
              <a:rPr lang="en-US" sz="2100" dirty="0" err="1"/>
              <a:t>Agricultura</a:t>
            </a:r>
            <a:r>
              <a:rPr lang="en-US" sz="2100" dirty="0"/>
              <a:t>” </a:t>
            </a:r>
            <a:r>
              <a:rPr lang="en-US" sz="2100" i="1" dirty="0"/>
              <a:t>[National Fair of Agriculture]</a:t>
            </a:r>
            <a:r>
              <a:rPr lang="en-US" sz="2100" dirty="0"/>
              <a:t>, which takes place every year in </a:t>
            </a:r>
            <a:r>
              <a:rPr lang="en-US" sz="2100" dirty="0" err="1" smtClean="0"/>
              <a:t>Santarém</a:t>
            </a:r>
            <a:r>
              <a:rPr lang="en-US" sz="2100" dirty="0" smtClean="0"/>
              <a:t>. </a:t>
            </a:r>
            <a:r>
              <a:rPr lang="en-US" sz="2100" dirty="0"/>
              <a:t>The fair is usually held in June and lasts 9 days. During the fair, cooking shows, contests and seminars are </a:t>
            </a:r>
            <a:r>
              <a:rPr lang="en-US" sz="2100" dirty="0" err="1"/>
              <a:t>organised</a:t>
            </a:r>
            <a:r>
              <a:rPr lang="en-US" sz="2100" dirty="0"/>
              <a:t>. An example can be the seminar entitled “The future of young farmers”, aimed at connecting young people with financial institutions and public authorities, willing to provide information and suggestions to foster young people’s involvement in the agricultural sector. </a:t>
            </a:r>
            <a:endParaRPr lang="en-US" sz="2100" dirty="0" smtClean="0"/>
          </a:p>
        </p:txBody>
      </p:sp>
      <p:sp>
        <p:nvSpPr>
          <p:cNvPr id="25" name="Rettangolo 24"/>
          <p:cNvSpPr/>
          <p:nvPr/>
        </p:nvSpPr>
        <p:spPr>
          <a:xfrm>
            <a:off x="4283226" y="1543642"/>
            <a:ext cx="2830137" cy="726637"/>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4283225" y="1488810"/>
            <a:ext cx="2539039" cy="751682"/>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it-IT" sz="4800" b="1" dirty="0" smtClean="0">
                <a:solidFill>
                  <a:schemeClr val="bg1"/>
                </a:solidFill>
                <a:latin typeface="Arial" charset="0"/>
                <a:cs typeface="Arial" charset="0"/>
              </a:rPr>
              <a:t>by CAP</a:t>
            </a:r>
            <a:endParaRPr lang="en-GB" sz="4800" b="1" dirty="0">
              <a:solidFill>
                <a:schemeClr val="bg1"/>
              </a:solidFill>
              <a:latin typeface="Arial"/>
              <a:cs typeface="Arial"/>
            </a:endParaRPr>
          </a:p>
        </p:txBody>
      </p:sp>
      <p:sp>
        <p:nvSpPr>
          <p:cNvPr id="7" name="Rettangolo 6"/>
          <p:cNvSpPr/>
          <p:nvPr/>
        </p:nvSpPr>
        <p:spPr>
          <a:xfrm>
            <a:off x="3591411" y="2995161"/>
            <a:ext cx="3158559" cy="4239623"/>
          </a:xfrm>
          <a:prstGeom prst="rect">
            <a:avLst/>
          </a:prstGeom>
        </p:spPr>
        <p:txBody>
          <a:bodyPr wrap="square">
            <a:spAutoFit/>
          </a:bodyPr>
          <a:lstStyle/>
          <a:p>
            <a:pPr>
              <a:lnSpc>
                <a:spcPct val="80000"/>
              </a:lnSpc>
            </a:pPr>
            <a:r>
              <a:rPr lang="en-US" sz="2100" dirty="0" smtClean="0"/>
              <a:t>The </a:t>
            </a:r>
            <a:r>
              <a:rPr lang="en-US" sz="2100" dirty="0"/>
              <a:t>“Feira </a:t>
            </a:r>
            <a:r>
              <a:rPr lang="en-US" sz="2100" dirty="0" err="1"/>
              <a:t>Nacional</a:t>
            </a:r>
            <a:r>
              <a:rPr lang="en-US" sz="2100" dirty="0"/>
              <a:t> da </a:t>
            </a:r>
            <a:r>
              <a:rPr lang="en-US" sz="2100" dirty="0" err="1"/>
              <a:t>Agricultura</a:t>
            </a:r>
            <a:r>
              <a:rPr lang="en-US" sz="2100" dirty="0"/>
              <a:t>” is very effective to draw people’s attention to agriculture, as it attracts public figures, reporters and national media. In 2015, it has been better attended than ever before: the number of exhibitors reached the record of 710 and 6.000 people participated in the so-called “Agricultural conversations”, encompassing 30 meetings in 9 days. </a:t>
            </a:r>
            <a:endParaRPr lang="it-IT" sz="2100" dirty="0"/>
          </a:p>
        </p:txBody>
      </p:sp>
    </p:spTree>
    <p:extLst>
      <p:ext uri="{BB962C8B-B14F-4D97-AF65-F5344CB8AC3E}">
        <p14:creationId xmlns:p14="http://schemas.microsoft.com/office/powerpoint/2010/main" val="16059479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3"/>
            <a:ext cx="6628308" cy="1138773"/>
          </a:xfrm>
          <a:prstGeom prst="rect">
            <a:avLst/>
          </a:prstGeom>
        </p:spPr>
        <p:txBody>
          <a:bodyPr wrap="square">
            <a:spAutoFit/>
          </a:bodyPr>
          <a:lstStyle/>
          <a:p>
            <a:r>
              <a:rPr lang="en-GB" sz="3400" b="1" i="1" dirty="0" smtClean="0">
                <a:latin typeface="Arial"/>
                <a:cs typeface="Arial"/>
              </a:rPr>
              <a:t>Focusing communication on young people</a:t>
            </a:r>
            <a:endParaRPr lang="it-IT" sz="3400" b="1" i="1" dirty="0">
              <a:latin typeface="Arial"/>
              <a:cs typeface="Arial"/>
            </a:endParaRPr>
          </a:p>
        </p:txBody>
      </p:sp>
      <p:sp>
        <p:nvSpPr>
          <p:cNvPr id="4" name="Rettangolo 3"/>
          <p:cNvSpPr/>
          <p:nvPr/>
        </p:nvSpPr>
        <p:spPr>
          <a:xfrm>
            <a:off x="229695" y="2985806"/>
            <a:ext cx="6628307" cy="1140825"/>
          </a:xfrm>
          <a:prstGeom prst="rect">
            <a:avLst/>
          </a:prstGeom>
        </p:spPr>
        <p:txBody>
          <a:bodyPr wrap="square">
            <a:spAutoFit/>
          </a:bodyPr>
          <a:lstStyle/>
          <a:p>
            <a:pPr>
              <a:lnSpc>
                <a:spcPct val="80000"/>
              </a:lnSpc>
            </a:pPr>
            <a:r>
              <a:rPr lang="en-GB" sz="2800" dirty="0" smtClean="0">
                <a:solidFill>
                  <a:srgbClr val="595959"/>
                </a:solidFill>
              </a:rPr>
              <a:t>Because tailor made communication strategies are more effective than</a:t>
            </a:r>
            <a:r>
              <a:rPr lang="en-GB" sz="2800" i="1" dirty="0" smtClean="0">
                <a:solidFill>
                  <a:srgbClr val="595959"/>
                </a:solidFill>
              </a:rPr>
              <a:t> one fits for all</a:t>
            </a:r>
            <a:r>
              <a:rPr lang="en-GB" sz="2800" dirty="0" smtClean="0">
                <a:solidFill>
                  <a:srgbClr val="595959"/>
                </a:solidFill>
              </a:rPr>
              <a:t> approaches </a:t>
            </a:r>
            <a:endParaRPr lang="en-GB" sz="2800" dirty="0">
              <a:solidFill>
                <a:srgbClr val="595959"/>
              </a:solidFill>
            </a:endParaRPr>
          </a:p>
        </p:txBody>
      </p:sp>
      <p:sp>
        <p:nvSpPr>
          <p:cNvPr id="11" name="Rettangolo 10"/>
          <p:cNvSpPr/>
          <p:nvPr/>
        </p:nvSpPr>
        <p:spPr>
          <a:xfrm>
            <a:off x="232960" y="4423791"/>
            <a:ext cx="6625043" cy="4416594"/>
          </a:xfrm>
          <a:prstGeom prst="rect">
            <a:avLst/>
          </a:prstGeom>
        </p:spPr>
        <p:txBody>
          <a:bodyPr wrap="square">
            <a:spAutoFit/>
          </a:bodyPr>
          <a:lstStyle/>
          <a:p>
            <a:pPr lvl="0"/>
            <a:r>
              <a:rPr lang="en-GB" sz="2800" b="1" dirty="0" smtClean="0">
                <a:solidFill>
                  <a:srgbClr val="31859C"/>
                </a:solidFill>
              </a:rPr>
              <a:t>INSTRUMENTS</a:t>
            </a:r>
          </a:p>
          <a:p>
            <a:pPr lvl="0"/>
            <a:endParaRPr lang="en-GB" sz="2300" dirty="0" smtClean="0"/>
          </a:p>
          <a:p>
            <a:pPr marL="342900" lvl="0" indent="-342900">
              <a:buFont typeface="Arial"/>
              <a:buChar char="•"/>
            </a:pPr>
            <a:r>
              <a:rPr lang="en-GB" sz="2300" dirty="0"/>
              <a:t>E</a:t>
            </a:r>
            <a:r>
              <a:rPr lang="en-GB" sz="2300" dirty="0" smtClean="0"/>
              <a:t>nvironmental</a:t>
            </a:r>
            <a:r>
              <a:rPr lang="en-GB" sz="2300" dirty="0"/>
              <a:t>, food and agricultural awareness campaigns addressed to young people at early </a:t>
            </a:r>
            <a:r>
              <a:rPr lang="en-GB" sz="2300" dirty="0" smtClean="0"/>
              <a:t>age</a:t>
            </a:r>
            <a:endParaRPr lang="en-GB" sz="2300" dirty="0"/>
          </a:p>
          <a:p>
            <a:pPr marL="342900" lvl="0" indent="-342900">
              <a:buFont typeface="Arial"/>
              <a:buChar char="•"/>
            </a:pPr>
            <a:r>
              <a:rPr lang="en-GB" sz="2300" dirty="0"/>
              <a:t>I</a:t>
            </a:r>
            <a:r>
              <a:rPr lang="en-GB" sz="2300" dirty="0" smtClean="0"/>
              <a:t>ntegrated </a:t>
            </a:r>
            <a:r>
              <a:rPr lang="en-GB" sz="2300" dirty="0"/>
              <a:t>communication campaigns using a mix of interlinked communication tools in order to reach young people, who vary considerably in terms of educational background, literacy level, working experience, computer skills and so </a:t>
            </a:r>
            <a:r>
              <a:rPr lang="en-GB" sz="2300" dirty="0" smtClean="0"/>
              <a:t>forth</a:t>
            </a:r>
            <a:endParaRPr lang="it-IT" sz="2300" dirty="0"/>
          </a:p>
          <a:p>
            <a:pPr marL="342900" lvl="0" indent="-342900">
              <a:buFont typeface="Arial"/>
              <a:buChar char="•"/>
            </a:pPr>
            <a:r>
              <a:rPr lang="en-GB" sz="2300" dirty="0" smtClean="0"/>
              <a:t>Promoting </a:t>
            </a:r>
            <a:r>
              <a:rPr lang="en-GB" sz="2300" dirty="0"/>
              <a:t>and/or supporting the creation of young farmers’ networks as well as participating in their </a:t>
            </a:r>
            <a:r>
              <a:rPr lang="en-GB" sz="2300" dirty="0" smtClean="0"/>
              <a:t>activities</a:t>
            </a:r>
            <a:endParaRPr lang="it-IT" sz="2300"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5" name="CasellaDiTesto 14"/>
          <p:cNvSpPr txBox="1"/>
          <p:nvPr/>
        </p:nvSpPr>
        <p:spPr>
          <a:xfrm>
            <a:off x="636055" y="412953"/>
            <a:ext cx="612593" cy="1015663"/>
          </a:xfrm>
          <a:prstGeom prst="rect">
            <a:avLst/>
          </a:prstGeom>
          <a:solidFill>
            <a:schemeClr val="tx1"/>
          </a:solidFill>
          <a:ln>
            <a:noFill/>
            <a:prstDash val="solid"/>
          </a:ln>
          <a:effectLst/>
        </p:spPr>
        <p:txBody>
          <a:bodyPr wrap="none" rtlCol="0">
            <a:spAutoFit/>
          </a:bodyPr>
          <a:lstStyle/>
          <a:p>
            <a:pPr algn="ctr"/>
            <a:r>
              <a:rPr lang="en-GB" sz="6000" b="1" dirty="0" smtClean="0">
                <a:solidFill>
                  <a:srgbClr val="FFFFFF"/>
                </a:solidFill>
                <a:latin typeface="Arial"/>
                <a:cs typeface="Arial"/>
              </a:rPr>
              <a:t>3</a:t>
            </a:r>
            <a:endParaRPr lang="en-GB" sz="6000" b="1" dirty="0">
              <a:solidFill>
                <a:srgbClr val="FFFFFF"/>
              </a:solidFill>
              <a:latin typeface="Arial"/>
              <a:cs typeface="Arial"/>
            </a:endParaRPr>
          </a:p>
        </p:txBody>
      </p:sp>
    </p:spTree>
    <p:extLst>
      <p:ext uri="{BB962C8B-B14F-4D97-AF65-F5344CB8AC3E}">
        <p14:creationId xmlns:p14="http://schemas.microsoft.com/office/powerpoint/2010/main" val="6048691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202748" y="2995161"/>
            <a:ext cx="3139885" cy="4634603"/>
          </a:xfrm>
          <a:prstGeom prst="rect">
            <a:avLst/>
          </a:prstGeom>
        </p:spPr>
        <p:txBody>
          <a:bodyPr wrap="square">
            <a:spAutoFit/>
          </a:bodyPr>
          <a:lstStyle/>
          <a:p>
            <a:pPr>
              <a:lnSpc>
                <a:spcPct val="80000"/>
              </a:lnSpc>
            </a:pPr>
            <a:r>
              <a:rPr lang="en-GB" sz="2300" dirty="0" smtClean="0"/>
              <a:t>The </a:t>
            </a:r>
            <a:r>
              <a:rPr lang="en-GB" sz="2300" dirty="0"/>
              <a:t>so-called “</a:t>
            </a:r>
            <a:r>
              <a:rPr lang="en-GB" sz="2300" dirty="0" err="1"/>
              <a:t>Vaca</a:t>
            </a:r>
            <a:r>
              <a:rPr lang="en-GB" sz="2300" dirty="0"/>
              <a:t> </a:t>
            </a:r>
            <a:r>
              <a:rPr lang="en-GB" sz="2300" dirty="0" err="1"/>
              <a:t>PACa</a:t>
            </a:r>
            <a:r>
              <a:rPr lang="en-GB" sz="2300" dirty="0"/>
              <a:t>” is a cow identified by the Spanish association </a:t>
            </a:r>
            <a:r>
              <a:rPr lang="en-GB" sz="2300" i="1" dirty="0" err="1"/>
              <a:t>Unións</a:t>
            </a:r>
            <a:r>
              <a:rPr lang="en-GB" sz="2300" i="1" dirty="0"/>
              <a:t> </a:t>
            </a:r>
            <a:r>
              <a:rPr lang="en-GB" sz="2300" i="1" dirty="0" err="1"/>
              <a:t>Agrarias</a:t>
            </a:r>
            <a:r>
              <a:rPr lang="en-GB" sz="2300" dirty="0"/>
              <a:t>-UPA as a mascot to participate in awareness campaigns and public initiatives, taking place in schools and villages, in order to promote the Common Agricultural Policy. It has been a very successful expedient to draw children’s attention to agriculture. </a:t>
            </a:r>
            <a:endParaRPr lang="en-GB" sz="2300" dirty="0" smtClean="0"/>
          </a:p>
        </p:txBody>
      </p:sp>
      <p:sp>
        <p:nvSpPr>
          <p:cNvPr id="25" name="Rettangolo 24"/>
          <p:cNvSpPr/>
          <p:nvPr/>
        </p:nvSpPr>
        <p:spPr>
          <a:xfrm>
            <a:off x="710285" y="1543642"/>
            <a:ext cx="6403077" cy="726637"/>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399779" y="1540126"/>
            <a:ext cx="6422486" cy="751682"/>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None/>
            </a:pPr>
            <a:r>
              <a:rPr lang="it-IT" sz="4000" b="1" dirty="0" smtClean="0">
                <a:solidFill>
                  <a:schemeClr val="bg1"/>
                </a:solidFill>
                <a:latin typeface="Arial" charset="0"/>
                <a:cs typeface="Arial" charset="0"/>
              </a:rPr>
              <a:t>by </a:t>
            </a:r>
            <a:r>
              <a:rPr lang="en-GB" sz="4000" b="1" dirty="0" err="1">
                <a:solidFill>
                  <a:schemeClr val="bg1"/>
                </a:solidFill>
                <a:latin typeface="Arial"/>
                <a:cs typeface="Arial"/>
              </a:rPr>
              <a:t>Unións</a:t>
            </a:r>
            <a:r>
              <a:rPr lang="en-GB" sz="4000" b="1" dirty="0">
                <a:solidFill>
                  <a:schemeClr val="bg1"/>
                </a:solidFill>
                <a:latin typeface="Arial"/>
                <a:cs typeface="Arial"/>
              </a:rPr>
              <a:t> </a:t>
            </a:r>
            <a:r>
              <a:rPr lang="en-GB" sz="4000" b="1" dirty="0" err="1">
                <a:solidFill>
                  <a:schemeClr val="bg1"/>
                </a:solidFill>
                <a:latin typeface="Arial"/>
                <a:cs typeface="Arial"/>
              </a:rPr>
              <a:t>Agrarias</a:t>
            </a:r>
            <a:r>
              <a:rPr lang="en-GB" sz="4000" b="1" dirty="0">
                <a:solidFill>
                  <a:schemeClr val="bg1"/>
                </a:solidFill>
                <a:latin typeface="Arial"/>
                <a:cs typeface="Arial"/>
              </a:rPr>
              <a:t>-UPA</a:t>
            </a:r>
            <a:r>
              <a:rPr lang="it-IT" sz="4000" b="1" dirty="0">
                <a:solidFill>
                  <a:schemeClr val="bg1"/>
                </a:solidFill>
                <a:latin typeface="Arial"/>
                <a:cs typeface="Arial"/>
              </a:rPr>
              <a:t> </a:t>
            </a:r>
            <a:endParaRPr lang="en-GB" sz="4000" b="1" dirty="0">
              <a:solidFill>
                <a:schemeClr val="bg1"/>
              </a:solidFill>
              <a:latin typeface="Arial"/>
              <a:cs typeface="Arial"/>
            </a:endParaRPr>
          </a:p>
        </p:txBody>
      </p:sp>
      <p:sp>
        <p:nvSpPr>
          <p:cNvPr id="7" name="Rettangolo 6"/>
          <p:cNvSpPr/>
          <p:nvPr/>
        </p:nvSpPr>
        <p:spPr>
          <a:xfrm>
            <a:off x="3535389" y="3023911"/>
            <a:ext cx="3139885" cy="6050376"/>
          </a:xfrm>
          <a:prstGeom prst="rect">
            <a:avLst/>
          </a:prstGeom>
        </p:spPr>
        <p:txBody>
          <a:bodyPr wrap="square">
            <a:spAutoFit/>
          </a:bodyPr>
          <a:lstStyle/>
          <a:p>
            <a:pPr>
              <a:lnSpc>
                <a:spcPct val="80000"/>
              </a:lnSpc>
            </a:pPr>
            <a:r>
              <a:rPr lang="en-GB" sz="2300" dirty="0" smtClean="0"/>
              <a:t>Moreover</a:t>
            </a:r>
            <a:r>
              <a:rPr lang="en-GB" sz="2300" dirty="0"/>
              <a:t>, in 2009 and 2010, within the framework of an EC-funded programme named “Life +”, the Spanish organisation contributed to the organisation of daily initiatives, taking place in 20 primary and secondary schools in the region of Galicia and addressed to more than 500 students. The communication initiatives’ main purpose was to raise young people’s awareness on the role that agriculture can play in tackling climate change. </a:t>
            </a:r>
            <a:r>
              <a:rPr lang="en-US" sz="2300" dirty="0" smtClean="0"/>
              <a:t> </a:t>
            </a:r>
            <a:endParaRPr lang="it-IT" sz="2300" dirty="0"/>
          </a:p>
        </p:txBody>
      </p:sp>
    </p:spTree>
    <p:extLst>
      <p:ext uri="{BB962C8B-B14F-4D97-AF65-F5344CB8AC3E}">
        <p14:creationId xmlns:p14="http://schemas.microsoft.com/office/powerpoint/2010/main" val="24977751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sellaDiTesto 1"/>
          <p:cNvSpPr txBox="1"/>
          <p:nvPr/>
        </p:nvSpPr>
        <p:spPr>
          <a:xfrm>
            <a:off x="-47034" y="752696"/>
            <a:ext cx="6734945" cy="3475823"/>
          </a:xfrm>
          <a:prstGeom prst="rect">
            <a:avLst/>
          </a:prstGeom>
          <a:noFill/>
        </p:spPr>
        <p:txBody>
          <a:bodyPr wrap="square" rtlCol="0">
            <a:spAutoFit/>
          </a:bodyPr>
          <a:lstStyle/>
          <a:p>
            <a:pPr algn="r">
              <a:lnSpc>
                <a:spcPct val="80000"/>
              </a:lnSpc>
            </a:pPr>
            <a:r>
              <a:rPr lang="it-IT" sz="6800" b="1" dirty="0" err="1" smtClean="0">
                <a:solidFill>
                  <a:srgbClr val="FFFFFF"/>
                </a:solidFill>
                <a:latin typeface="Arial"/>
                <a:cs typeface="Arial"/>
              </a:rPr>
              <a:t>Make</a:t>
            </a:r>
            <a:endParaRPr lang="it-IT" sz="6800" b="1" dirty="0" smtClean="0">
              <a:solidFill>
                <a:srgbClr val="FFFFFF"/>
              </a:solidFill>
              <a:latin typeface="Arial"/>
              <a:cs typeface="Arial"/>
            </a:endParaRPr>
          </a:p>
          <a:p>
            <a:pPr algn="r">
              <a:lnSpc>
                <a:spcPct val="80000"/>
              </a:lnSpc>
            </a:pPr>
            <a:r>
              <a:rPr lang="it-IT" sz="6800" b="1" dirty="0" err="1">
                <a:solidFill>
                  <a:srgbClr val="FFFFFF"/>
                </a:solidFill>
                <a:latin typeface="Arial"/>
                <a:cs typeface="Arial"/>
              </a:rPr>
              <a:t>d</a:t>
            </a:r>
            <a:r>
              <a:rPr lang="it-IT" sz="6800" b="1" dirty="0" err="1" smtClean="0">
                <a:solidFill>
                  <a:srgbClr val="FFFFFF"/>
                </a:solidFill>
                <a:latin typeface="Arial"/>
                <a:cs typeface="Arial"/>
              </a:rPr>
              <a:t>oing</a:t>
            </a:r>
            <a:r>
              <a:rPr lang="it-IT" sz="6800" b="1" dirty="0" smtClean="0">
                <a:solidFill>
                  <a:srgbClr val="FFFFFF"/>
                </a:solidFill>
                <a:latin typeface="Arial"/>
                <a:cs typeface="Arial"/>
              </a:rPr>
              <a:t> business</a:t>
            </a:r>
          </a:p>
          <a:p>
            <a:pPr algn="r">
              <a:lnSpc>
                <a:spcPct val="80000"/>
              </a:lnSpc>
            </a:pPr>
            <a:r>
              <a:rPr lang="it-IT" sz="6800" b="1" dirty="0">
                <a:solidFill>
                  <a:srgbClr val="FFFFFF"/>
                </a:solidFill>
                <a:latin typeface="Arial"/>
                <a:cs typeface="Arial"/>
              </a:rPr>
              <a:t>i</a:t>
            </a:r>
            <a:r>
              <a:rPr lang="it-IT" sz="6800" b="1" dirty="0" smtClean="0">
                <a:solidFill>
                  <a:srgbClr val="FFFFFF"/>
                </a:solidFill>
                <a:latin typeface="Arial"/>
                <a:cs typeface="Arial"/>
              </a:rPr>
              <a:t>n </a:t>
            </a:r>
            <a:r>
              <a:rPr lang="it-IT" sz="6800" b="1" dirty="0" err="1" smtClean="0">
                <a:solidFill>
                  <a:srgbClr val="FFFFFF"/>
                </a:solidFill>
                <a:latin typeface="Arial"/>
                <a:cs typeface="Arial"/>
              </a:rPr>
              <a:t>agriculture</a:t>
            </a:r>
            <a:endParaRPr lang="it-IT" sz="6800" b="1" dirty="0" smtClean="0">
              <a:solidFill>
                <a:srgbClr val="FFFFFF"/>
              </a:solidFill>
              <a:latin typeface="Arial"/>
              <a:cs typeface="Arial"/>
            </a:endParaRPr>
          </a:p>
          <a:p>
            <a:pPr algn="r">
              <a:lnSpc>
                <a:spcPct val="80000"/>
              </a:lnSpc>
            </a:pPr>
            <a:r>
              <a:rPr lang="it-IT" sz="6800" b="1" dirty="0" err="1" smtClean="0">
                <a:solidFill>
                  <a:srgbClr val="FFFFFF"/>
                </a:solidFill>
                <a:latin typeface="Arial"/>
                <a:cs typeface="Arial"/>
              </a:rPr>
              <a:t>easier</a:t>
            </a:r>
            <a:endParaRPr lang="en-GB" sz="6800" b="1" dirty="0" smtClean="0">
              <a:solidFill>
                <a:schemeClr val="bg1"/>
              </a:solidFill>
              <a:latin typeface="Arial"/>
              <a:cs typeface="Arial"/>
            </a:endParaRPr>
          </a:p>
        </p:txBody>
      </p:sp>
      <p:sp>
        <p:nvSpPr>
          <p:cNvPr id="22" name="Ovale 21"/>
          <p:cNvSpPr/>
          <p:nvPr/>
        </p:nvSpPr>
        <p:spPr>
          <a:xfrm flipV="1">
            <a:off x="5935380" y="8185497"/>
            <a:ext cx="587912" cy="611560"/>
          </a:xfrm>
          <a:prstGeom prst="ellipse">
            <a:avLst/>
          </a:prstGeom>
          <a:solidFill>
            <a:schemeClr val="bg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4" name="Ovale 3"/>
          <p:cNvSpPr/>
          <p:nvPr/>
        </p:nvSpPr>
        <p:spPr>
          <a:xfrm flipV="1">
            <a:off x="5127428" y="8185497"/>
            <a:ext cx="587912" cy="611560"/>
          </a:xfrm>
          <a:prstGeom prst="ellipse">
            <a:avLst/>
          </a:prstGeom>
          <a:solidFill>
            <a:srgbClr val="31859C"/>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5" name="Ovale 4"/>
          <p:cNvSpPr/>
          <p:nvPr/>
        </p:nvSpPr>
        <p:spPr>
          <a:xfrm flipV="1">
            <a:off x="4289724" y="8185497"/>
            <a:ext cx="587912" cy="611560"/>
          </a:xfrm>
          <a:prstGeom prst="ellipse">
            <a:avLst/>
          </a:prstGeom>
          <a:solidFill>
            <a:schemeClr val="bg1">
              <a:lumMod val="50000"/>
            </a:schemeClr>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7236894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5271749" y="4066960"/>
            <a:ext cx="302732" cy="830997"/>
          </a:xfrm>
          <a:prstGeom prst="rect">
            <a:avLst/>
          </a:prstGeom>
        </p:spPr>
        <p:txBody>
          <a:bodyPr wrap="square">
            <a:spAutoFit/>
          </a:bodyPr>
          <a:lstStyle/>
          <a:p>
            <a:r>
              <a:rPr lang="it-IT" sz="4800" dirty="0">
                <a:solidFill>
                  <a:srgbClr val="FFFFFF"/>
                </a:solidFill>
              </a:rPr>
              <a:t>®</a:t>
            </a:r>
          </a:p>
        </p:txBody>
      </p:sp>
      <p:pic>
        <p:nvPicPr>
          <p:cNvPr id="10" name="Immagine 16" descr="images.jpg"/>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252112" y="4250581"/>
            <a:ext cx="5762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7" descr="Schermata 2015-03-25 a 19.37.50.png"/>
          <p:cNvPicPr>
            <a:picLocks noChangeAspect="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012204" y="4176180"/>
            <a:ext cx="602811" cy="100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8" descr="CAP.jpg"/>
          <p:cNvPicPr>
            <a:picLocks noChangeAspect="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580225" y="4329955"/>
            <a:ext cx="21605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22" descr="logo-cia.jpg"/>
          <p:cNvPicPr>
            <a:picLocks noChangeAspect="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2524912" y="4356945"/>
            <a:ext cx="14398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tangolo 16"/>
          <p:cNvSpPr/>
          <p:nvPr/>
        </p:nvSpPr>
        <p:spPr>
          <a:xfrm>
            <a:off x="-74758" y="1156262"/>
            <a:ext cx="3516971" cy="68748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CasellaDiTesto 17"/>
          <p:cNvSpPr txBox="1"/>
          <p:nvPr/>
        </p:nvSpPr>
        <p:spPr>
          <a:xfrm>
            <a:off x="151183" y="1080363"/>
            <a:ext cx="3069320" cy="769441"/>
          </a:xfrm>
          <a:prstGeom prst="rect">
            <a:avLst/>
          </a:prstGeom>
          <a:noFill/>
          <a:effectLst/>
        </p:spPr>
        <p:txBody>
          <a:bodyPr wrap="none" rtlCol="0">
            <a:spAutoFit/>
          </a:bodyPr>
          <a:lstStyle/>
          <a:p>
            <a:r>
              <a:rPr lang="en-GB" sz="4400" b="1" dirty="0" smtClean="0">
                <a:solidFill>
                  <a:srgbClr val="FFFFFF"/>
                </a:solidFill>
                <a:latin typeface="Arial"/>
                <a:cs typeface="Arial"/>
              </a:rPr>
              <a:t>Guidelines</a:t>
            </a:r>
          </a:p>
        </p:txBody>
      </p:sp>
      <p:sp>
        <p:nvSpPr>
          <p:cNvPr id="19" name="Rettangolo 18"/>
          <p:cNvSpPr/>
          <p:nvPr/>
        </p:nvSpPr>
        <p:spPr>
          <a:xfrm>
            <a:off x="-147344" y="1822660"/>
            <a:ext cx="6775705" cy="7487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ttangolo 19"/>
          <p:cNvSpPr/>
          <p:nvPr/>
        </p:nvSpPr>
        <p:spPr>
          <a:xfrm>
            <a:off x="175628" y="1786535"/>
            <a:ext cx="6538829" cy="769441"/>
          </a:xfrm>
          <a:prstGeom prst="rect">
            <a:avLst/>
          </a:prstGeom>
          <a:effectLst/>
        </p:spPr>
        <p:txBody>
          <a:bodyPr wrap="square">
            <a:spAutoFit/>
          </a:bodyPr>
          <a:lstStyle/>
          <a:p>
            <a:r>
              <a:rPr lang="en-GB" sz="4400" b="1" dirty="0" smtClean="0">
                <a:solidFill>
                  <a:srgbClr val="FFFFFF"/>
                </a:solidFill>
                <a:latin typeface="Arial"/>
                <a:cs typeface="Arial"/>
              </a:rPr>
              <a:t>to attract young people</a:t>
            </a:r>
            <a:endParaRPr lang="en-GB" sz="4400" dirty="0">
              <a:solidFill>
                <a:srgbClr val="FFFFFF"/>
              </a:solidFill>
              <a:latin typeface="Arial"/>
              <a:cs typeface="Arial"/>
            </a:endParaRPr>
          </a:p>
        </p:txBody>
      </p:sp>
      <p:sp>
        <p:nvSpPr>
          <p:cNvPr id="21" name="Rettangolo 20"/>
          <p:cNvSpPr/>
          <p:nvPr/>
        </p:nvSpPr>
        <p:spPr>
          <a:xfrm>
            <a:off x="-46778" y="2571458"/>
            <a:ext cx="4016011" cy="687482"/>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asellaDiTesto 21"/>
          <p:cNvSpPr txBox="1"/>
          <p:nvPr/>
        </p:nvSpPr>
        <p:spPr>
          <a:xfrm>
            <a:off x="179164" y="2445516"/>
            <a:ext cx="3790070" cy="769441"/>
          </a:xfrm>
          <a:prstGeom prst="rect">
            <a:avLst/>
          </a:prstGeom>
          <a:noFill/>
          <a:effectLst/>
        </p:spPr>
        <p:txBody>
          <a:bodyPr wrap="none" rtlCol="0">
            <a:spAutoFit/>
          </a:bodyPr>
          <a:lstStyle/>
          <a:p>
            <a:r>
              <a:rPr lang="en-GB" sz="4400" b="1" dirty="0" smtClean="0">
                <a:solidFill>
                  <a:srgbClr val="FFFFFF"/>
                </a:solidFill>
                <a:latin typeface="Arial"/>
                <a:cs typeface="Arial"/>
              </a:rPr>
              <a:t>to agriculture</a:t>
            </a:r>
          </a:p>
        </p:txBody>
      </p:sp>
      <p:sp>
        <p:nvSpPr>
          <p:cNvPr id="23" name="CasellaDiTesto 22"/>
          <p:cNvSpPr txBox="1"/>
          <p:nvPr/>
        </p:nvSpPr>
        <p:spPr>
          <a:xfrm>
            <a:off x="743049" y="3985937"/>
            <a:ext cx="1070012" cy="369332"/>
          </a:xfrm>
          <a:prstGeom prst="rect">
            <a:avLst/>
          </a:prstGeom>
          <a:noFill/>
        </p:spPr>
        <p:txBody>
          <a:bodyPr wrap="none" rtlCol="0">
            <a:spAutoFit/>
          </a:bodyPr>
          <a:lstStyle/>
          <a:p>
            <a:r>
              <a:rPr lang="it-IT" dirty="0" smtClean="0">
                <a:solidFill>
                  <a:schemeClr val="tx1">
                    <a:lumMod val="50000"/>
                    <a:lumOff val="50000"/>
                  </a:schemeClr>
                </a:solidFill>
                <a:latin typeface="Arial"/>
                <a:cs typeface="Arial"/>
              </a:rPr>
              <a:t>Made by</a:t>
            </a:r>
            <a:endParaRPr lang="it-IT" dirty="0">
              <a:solidFill>
                <a:schemeClr val="tx1">
                  <a:lumMod val="50000"/>
                  <a:lumOff val="50000"/>
                </a:schemeClr>
              </a:solidFill>
              <a:latin typeface="Arial"/>
              <a:cs typeface="Arial"/>
            </a:endParaRPr>
          </a:p>
        </p:txBody>
      </p:sp>
      <p:sp>
        <p:nvSpPr>
          <p:cNvPr id="24" name="CasellaDiTesto 23"/>
          <p:cNvSpPr txBox="1"/>
          <p:nvPr/>
        </p:nvSpPr>
        <p:spPr>
          <a:xfrm>
            <a:off x="739091" y="5557054"/>
            <a:ext cx="2122283" cy="369332"/>
          </a:xfrm>
          <a:prstGeom prst="rect">
            <a:avLst/>
          </a:prstGeom>
          <a:noFill/>
        </p:spPr>
        <p:txBody>
          <a:bodyPr wrap="none" rtlCol="0">
            <a:spAutoFit/>
          </a:bodyPr>
          <a:lstStyle/>
          <a:p>
            <a:r>
              <a:rPr lang="en-GB" dirty="0" smtClean="0">
                <a:solidFill>
                  <a:srgbClr val="7F7F7F"/>
                </a:solidFill>
                <a:latin typeface="Arial"/>
                <a:cs typeface="Arial"/>
              </a:rPr>
              <a:t>In cooperation with</a:t>
            </a:r>
            <a:endParaRPr lang="en-GB" dirty="0">
              <a:solidFill>
                <a:srgbClr val="7F7F7F"/>
              </a:solidFill>
              <a:latin typeface="Arial"/>
              <a:cs typeface="Arial"/>
            </a:endParaRPr>
          </a:p>
        </p:txBody>
      </p:sp>
      <p:pic>
        <p:nvPicPr>
          <p:cNvPr id="25" name="Immagine 21"/>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873513" y="6048535"/>
            <a:ext cx="1651399" cy="5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magine 25" descr="logo_ec.png"/>
          <p:cNvPicPr>
            <a:picLocks noChangeAspect="1"/>
          </p:cNvPicPr>
          <p:nvPr/>
        </p:nvPicPr>
        <p:blipFill rotWithShape="1">
          <a:blip r:embed="rId8">
            <a:grayscl/>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898"/>
          <a:stretch/>
        </p:blipFill>
        <p:spPr>
          <a:xfrm>
            <a:off x="798421" y="7380988"/>
            <a:ext cx="1322646" cy="873521"/>
          </a:xfrm>
          <a:prstGeom prst="rect">
            <a:avLst/>
          </a:prstGeom>
        </p:spPr>
      </p:pic>
      <p:sp>
        <p:nvSpPr>
          <p:cNvPr id="27" name="CasellaDiTesto 26"/>
          <p:cNvSpPr txBox="1"/>
          <p:nvPr/>
        </p:nvSpPr>
        <p:spPr>
          <a:xfrm>
            <a:off x="740288" y="6911945"/>
            <a:ext cx="3044423" cy="369332"/>
          </a:xfrm>
          <a:prstGeom prst="rect">
            <a:avLst/>
          </a:prstGeom>
          <a:noFill/>
        </p:spPr>
        <p:txBody>
          <a:bodyPr wrap="none" rtlCol="0">
            <a:spAutoFit/>
          </a:bodyPr>
          <a:lstStyle/>
          <a:p>
            <a:r>
              <a:rPr lang="en-GB" dirty="0" smtClean="0">
                <a:solidFill>
                  <a:srgbClr val="7F7F7F"/>
                </a:solidFill>
                <a:latin typeface="Arial"/>
                <a:cs typeface="Arial"/>
              </a:rPr>
              <a:t>With the financial support of</a:t>
            </a:r>
            <a:endParaRPr lang="en-GB" dirty="0">
              <a:solidFill>
                <a:srgbClr val="7F7F7F"/>
              </a:solidFill>
              <a:latin typeface="Arial"/>
              <a:cs typeface="Arial"/>
            </a:endParaRPr>
          </a:p>
        </p:txBody>
      </p:sp>
      <p:sp>
        <p:nvSpPr>
          <p:cNvPr id="28" name="Rettangolo 27"/>
          <p:cNvSpPr/>
          <p:nvPr/>
        </p:nvSpPr>
        <p:spPr>
          <a:xfrm>
            <a:off x="2219168" y="7493046"/>
            <a:ext cx="4364575" cy="646331"/>
          </a:xfrm>
          <a:prstGeom prst="rect">
            <a:avLst/>
          </a:prstGeom>
        </p:spPr>
        <p:txBody>
          <a:bodyPr wrap="square">
            <a:spAutoFit/>
          </a:bodyPr>
          <a:lstStyle/>
          <a:p>
            <a:r>
              <a:rPr lang="en-US" sz="1200" i="1" dirty="0" smtClean="0">
                <a:solidFill>
                  <a:schemeClr val="bg1">
                    <a:lumMod val="50000"/>
                  </a:schemeClr>
                </a:solidFill>
              </a:rPr>
              <a:t>This document reflects </a:t>
            </a:r>
            <a:r>
              <a:rPr lang="en-US" sz="1200" i="1" dirty="0">
                <a:solidFill>
                  <a:schemeClr val="bg1">
                    <a:lumMod val="50000"/>
                  </a:schemeClr>
                </a:solidFill>
              </a:rPr>
              <a:t>only </a:t>
            </a:r>
            <a:r>
              <a:rPr lang="en-US" sz="1200" i="1" dirty="0" smtClean="0">
                <a:solidFill>
                  <a:schemeClr val="bg1">
                    <a:lumMod val="50000"/>
                  </a:schemeClr>
                </a:solidFill>
              </a:rPr>
              <a:t>the </a:t>
            </a:r>
            <a:r>
              <a:rPr lang="en-US" sz="1200" i="1" dirty="0">
                <a:solidFill>
                  <a:schemeClr val="bg1">
                    <a:lumMod val="50000"/>
                  </a:schemeClr>
                </a:solidFill>
              </a:rPr>
              <a:t>view </a:t>
            </a:r>
            <a:r>
              <a:rPr lang="en-US" sz="1200" i="1" dirty="0" smtClean="0">
                <a:solidFill>
                  <a:schemeClr val="bg1">
                    <a:lumMod val="50000"/>
                  </a:schemeClr>
                </a:solidFill>
              </a:rPr>
              <a:t>of the FAYP partners. </a:t>
            </a:r>
          </a:p>
          <a:p>
            <a:r>
              <a:rPr lang="en-US" sz="1200" i="1" dirty="0" smtClean="0">
                <a:solidFill>
                  <a:schemeClr val="bg1">
                    <a:lumMod val="50000"/>
                  </a:schemeClr>
                </a:solidFill>
              </a:rPr>
              <a:t>The European </a:t>
            </a:r>
            <a:r>
              <a:rPr lang="en-US" sz="1200" i="1" dirty="0">
                <a:solidFill>
                  <a:schemeClr val="bg1">
                    <a:lumMod val="50000"/>
                  </a:schemeClr>
                </a:solidFill>
              </a:rPr>
              <a:t>Commission is not responsible for any use that may be made of the information it </a:t>
            </a:r>
            <a:r>
              <a:rPr lang="en-US" sz="1200" i="1" dirty="0" smtClean="0">
                <a:solidFill>
                  <a:schemeClr val="bg1">
                    <a:lumMod val="50000"/>
                  </a:schemeClr>
                </a:solidFill>
              </a:rPr>
              <a:t>contains.</a:t>
            </a:r>
            <a:endParaRPr lang="it-IT" sz="1200" i="1" dirty="0">
              <a:solidFill>
                <a:schemeClr val="bg1">
                  <a:lumMod val="50000"/>
                </a:schemeClr>
              </a:solidFill>
            </a:endParaRPr>
          </a:p>
        </p:txBody>
      </p:sp>
    </p:spTree>
    <p:extLst>
      <p:ext uri="{BB962C8B-B14F-4D97-AF65-F5344CB8AC3E}">
        <p14:creationId xmlns:p14="http://schemas.microsoft.com/office/powerpoint/2010/main" val="16326010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4"/>
            <a:ext cx="6628308" cy="1615827"/>
          </a:xfrm>
          <a:prstGeom prst="rect">
            <a:avLst/>
          </a:prstGeom>
        </p:spPr>
        <p:txBody>
          <a:bodyPr wrap="square">
            <a:spAutoFit/>
          </a:bodyPr>
          <a:lstStyle/>
          <a:p>
            <a:r>
              <a:rPr lang="en-GB" sz="3300" b="1" i="1" dirty="0" smtClean="0">
                <a:latin typeface="Arial"/>
                <a:cs typeface="Arial"/>
              </a:rPr>
              <a:t>Creating preferential conditions and benefits for young people to access to credit</a:t>
            </a:r>
            <a:endParaRPr lang="it-IT" sz="3300" b="1" i="1" dirty="0">
              <a:latin typeface="Arial"/>
              <a:cs typeface="Arial"/>
            </a:endParaRPr>
          </a:p>
        </p:txBody>
      </p:sp>
      <p:sp>
        <p:nvSpPr>
          <p:cNvPr id="4" name="Rettangolo 3"/>
          <p:cNvSpPr/>
          <p:nvPr/>
        </p:nvSpPr>
        <p:spPr>
          <a:xfrm>
            <a:off x="229695" y="3490018"/>
            <a:ext cx="6628307" cy="1140825"/>
          </a:xfrm>
          <a:prstGeom prst="rect">
            <a:avLst/>
          </a:prstGeom>
        </p:spPr>
        <p:txBody>
          <a:bodyPr wrap="square">
            <a:spAutoFit/>
          </a:bodyPr>
          <a:lstStyle/>
          <a:p>
            <a:pPr>
              <a:lnSpc>
                <a:spcPct val="80000"/>
              </a:lnSpc>
            </a:pPr>
            <a:r>
              <a:rPr lang="en-GB" sz="2800" dirty="0" smtClean="0">
                <a:solidFill>
                  <a:srgbClr val="595959"/>
                </a:solidFill>
              </a:rPr>
              <a:t>Because </a:t>
            </a:r>
            <a:r>
              <a:rPr lang="en-GB" sz="2800" dirty="0">
                <a:solidFill>
                  <a:srgbClr val="595959"/>
                </a:solidFill>
              </a:rPr>
              <a:t>too many financial obstacles prevent young people from starting up an agricultural business</a:t>
            </a:r>
            <a:r>
              <a:rPr lang="it-IT" sz="2800" dirty="0">
                <a:solidFill>
                  <a:srgbClr val="595959"/>
                </a:solidFill>
              </a:rPr>
              <a:t> </a:t>
            </a:r>
          </a:p>
        </p:txBody>
      </p:sp>
      <p:sp>
        <p:nvSpPr>
          <p:cNvPr id="11" name="Rettangolo 10"/>
          <p:cNvSpPr/>
          <p:nvPr/>
        </p:nvSpPr>
        <p:spPr>
          <a:xfrm>
            <a:off x="232960" y="4837175"/>
            <a:ext cx="6625043" cy="4216539"/>
          </a:xfrm>
          <a:prstGeom prst="rect">
            <a:avLst/>
          </a:prstGeom>
        </p:spPr>
        <p:txBody>
          <a:bodyPr wrap="square">
            <a:spAutoFit/>
          </a:bodyPr>
          <a:lstStyle/>
          <a:p>
            <a:pPr lvl="0"/>
            <a:r>
              <a:rPr lang="en-GB" sz="2800" b="1" dirty="0" smtClean="0">
                <a:solidFill>
                  <a:srgbClr val="31859C"/>
                </a:solidFill>
              </a:rPr>
              <a:t>INSTRUMENTS</a:t>
            </a:r>
          </a:p>
          <a:p>
            <a:pPr lvl="0"/>
            <a:endParaRPr lang="en-GB" sz="2400" dirty="0"/>
          </a:p>
          <a:p>
            <a:pPr marL="342900" lvl="0" indent="-342900">
              <a:buFont typeface="Arial"/>
              <a:buChar char="•"/>
            </a:pPr>
            <a:r>
              <a:rPr lang="en-GB" sz="2400" dirty="0"/>
              <a:t>A</a:t>
            </a:r>
            <a:r>
              <a:rPr lang="en-GB" sz="2400" dirty="0" smtClean="0"/>
              <a:t>greements </a:t>
            </a:r>
            <a:r>
              <a:rPr lang="en-GB" sz="2400" dirty="0"/>
              <a:t>with financial institutions in order to create preferential credit rates for young </a:t>
            </a:r>
            <a:r>
              <a:rPr lang="en-GB" sz="2400" dirty="0" smtClean="0"/>
              <a:t>farmers</a:t>
            </a:r>
            <a:endParaRPr lang="it-IT" sz="2400" dirty="0"/>
          </a:p>
          <a:p>
            <a:pPr marL="342900" lvl="0" indent="-342900">
              <a:buFont typeface="Arial"/>
              <a:buChar char="•"/>
            </a:pPr>
            <a:r>
              <a:rPr lang="en-GB" sz="2400" dirty="0"/>
              <a:t>Lobbying towards financial institutions and public authorities in order to promote instruments such as loans, tax exemptions, grants, lower rates for social security, etc</a:t>
            </a:r>
            <a:r>
              <a:rPr lang="en-GB" sz="2400" dirty="0" smtClean="0"/>
              <a:t>.</a:t>
            </a:r>
            <a:endParaRPr lang="it-IT" sz="2400" dirty="0"/>
          </a:p>
          <a:p>
            <a:pPr marL="342900" lvl="0" indent="-342900">
              <a:buFont typeface="Arial"/>
              <a:buChar char="•"/>
            </a:pPr>
            <a:r>
              <a:rPr lang="en-GB" sz="2400" dirty="0"/>
              <a:t>Establishing funds for the provision of guarantees needed by young people to access </a:t>
            </a:r>
            <a:r>
              <a:rPr lang="en-GB" sz="2400" dirty="0" smtClean="0"/>
              <a:t>credit</a:t>
            </a:r>
            <a:endParaRPr lang="it-IT" sz="2400"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CasellaDiTesto 14"/>
          <p:cNvSpPr txBox="1"/>
          <p:nvPr/>
        </p:nvSpPr>
        <p:spPr>
          <a:xfrm>
            <a:off x="636055" y="412953"/>
            <a:ext cx="612593" cy="1015663"/>
          </a:xfrm>
          <a:prstGeom prst="rect">
            <a:avLst/>
          </a:prstGeom>
          <a:noFill/>
          <a:ln>
            <a:noFill/>
            <a:prstDash val="solid"/>
          </a:ln>
          <a:effectLst/>
        </p:spPr>
        <p:txBody>
          <a:bodyPr wrap="none" rtlCol="0">
            <a:spAutoFit/>
          </a:bodyPr>
          <a:lstStyle/>
          <a:p>
            <a:pPr algn="ctr"/>
            <a:r>
              <a:rPr lang="en-GB" sz="6000" b="1" dirty="0" smtClean="0">
                <a:solidFill>
                  <a:srgbClr val="FFFFFF"/>
                </a:solidFill>
                <a:latin typeface="Arial"/>
                <a:cs typeface="Arial"/>
              </a:rPr>
              <a:t>1</a:t>
            </a:r>
            <a:endParaRPr lang="en-GB" sz="6000" b="1" dirty="0">
              <a:solidFill>
                <a:srgbClr val="FFFFFF"/>
              </a:solidFill>
              <a:latin typeface="Arial"/>
              <a:cs typeface="Arial"/>
            </a:endParaRPr>
          </a:p>
        </p:txBody>
      </p:sp>
    </p:spTree>
    <p:extLst>
      <p:ext uri="{BB962C8B-B14F-4D97-AF65-F5344CB8AC3E}">
        <p14:creationId xmlns:p14="http://schemas.microsoft.com/office/powerpoint/2010/main" val="15260932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352140" y="3424711"/>
            <a:ext cx="3195907" cy="4586897"/>
          </a:xfrm>
          <a:prstGeom prst="rect">
            <a:avLst/>
          </a:prstGeom>
        </p:spPr>
        <p:txBody>
          <a:bodyPr wrap="square">
            <a:spAutoFit/>
          </a:bodyPr>
          <a:lstStyle/>
          <a:p>
            <a:pPr>
              <a:lnSpc>
                <a:spcPct val="80000"/>
              </a:lnSpc>
            </a:pPr>
            <a:r>
              <a:rPr lang="en-GB" sz="2600" dirty="0" smtClean="0"/>
              <a:t>In </a:t>
            </a:r>
            <a:r>
              <a:rPr lang="en-GB" sz="2600" dirty="0"/>
              <a:t>2003 the Spanish association </a:t>
            </a:r>
            <a:r>
              <a:rPr lang="en-GB" sz="2600" i="1" dirty="0" err="1"/>
              <a:t>Unións</a:t>
            </a:r>
            <a:r>
              <a:rPr lang="en-GB" sz="2600" i="1" dirty="0"/>
              <a:t> </a:t>
            </a:r>
            <a:r>
              <a:rPr lang="en-GB" sz="2600" i="1" dirty="0" err="1"/>
              <a:t>Agrarias</a:t>
            </a:r>
            <a:r>
              <a:rPr lang="en-GB" sz="2600" dirty="0"/>
              <a:t>-UPA succeeded in the promotion of the enactment of a national law on the joint ownership of farms. It implies a particular and less onerous taxation scheme favouring couples running a farm. </a:t>
            </a:r>
          </a:p>
        </p:txBody>
      </p:sp>
      <p:sp>
        <p:nvSpPr>
          <p:cNvPr id="25" name="Rettangolo 24"/>
          <p:cNvSpPr/>
          <p:nvPr/>
        </p:nvSpPr>
        <p:spPr>
          <a:xfrm>
            <a:off x="710285" y="1543642"/>
            <a:ext cx="6403077" cy="726637"/>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399779" y="1540126"/>
            <a:ext cx="6422486" cy="751682"/>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None/>
            </a:pPr>
            <a:r>
              <a:rPr lang="it-IT" sz="4000" b="1" dirty="0" smtClean="0">
                <a:solidFill>
                  <a:schemeClr val="bg1"/>
                </a:solidFill>
                <a:latin typeface="Arial" charset="0"/>
                <a:cs typeface="Arial" charset="0"/>
              </a:rPr>
              <a:t>by </a:t>
            </a:r>
            <a:r>
              <a:rPr lang="en-GB" sz="4000" b="1" dirty="0" err="1">
                <a:solidFill>
                  <a:schemeClr val="bg1"/>
                </a:solidFill>
                <a:latin typeface="Arial"/>
                <a:cs typeface="Arial"/>
              </a:rPr>
              <a:t>Unións</a:t>
            </a:r>
            <a:r>
              <a:rPr lang="en-GB" sz="4000" b="1" dirty="0">
                <a:solidFill>
                  <a:schemeClr val="bg1"/>
                </a:solidFill>
                <a:latin typeface="Arial"/>
                <a:cs typeface="Arial"/>
              </a:rPr>
              <a:t> </a:t>
            </a:r>
            <a:r>
              <a:rPr lang="en-GB" sz="4000" b="1" dirty="0" err="1">
                <a:solidFill>
                  <a:schemeClr val="bg1"/>
                </a:solidFill>
                <a:latin typeface="Arial"/>
                <a:cs typeface="Arial"/>
              </a:rPr>
              <a:t>Agrarias</a:t>
            </a:r>
            <a:r>
              <a:rPr lang="en-GB" sz="4000" b="1" dirty="0">
                <a:solidFill>
                  <a:schemeClr val="bg1"/>
                </a:solidFill>
                <a:latin typeface="Arial"/>
                <a:cs typeface="Arial"/>
              </a:rPr>
              <a:t>-UPA</a:t>
            </a:r>
            <a:r>
              <a:rPr lang="it-IT" sz="4000" b="1" dirty="0">
                <a:solidFill>
                  <a:schemeClr val="bg1"/>
                </a:solidFill>
                <a:latin typeface="Arial"/>
                <a:cs typeface="Arial"/>
              </a:rPr>
              <a:t> </a:t>
            </a:r>
            <a:endParaRPr lang="en-GB" sz="4000" b="1" dirty="0">
              <a:solidFill>
                <a:schemeClr val="bg1"/>
              </a:solidFill>
              <a:latin typeface="Arial"/>
              <a:cs typeface="Arial"/>
            </a:endParaRPr>
          </a:p>
        </p:txBody>
      </p:sp>
      <p:sp>
        <p:nvSpPr>
          <p:cNvPr id="7" name="Rettangolo 6"/>
          <p:cNvSpPr/>
          <p:nvPr/>
        </p:nvSpPr>
        <p:spPr>
          <a:xfrm>
            <a:off x="3404803" y="3424711"/>
            <a:ext cx="3195907" cy="5227073"/>
          </a:xfrm>
          <a:prstGeom prst="rect">
            <a:avLst/>
          </a:prstGeom>
        </p:spPr>
        <p:txBody>
          <a:bodyPr wrap="square">
            <a:spAutoFit/>
          </a:bodyPr>
          <a:lstStyle/>
          <a:p>
            <a:pPr>
              <a:lnSpc>
                <a:spcPct val="80000"/>
              </a:lnSpc>
            </a:pPr>
            <a:r>
              <a:rPr lang="en-GB" sz="2600" dirty="0" smtClean="0"/>
              <a:t>The rationale behind the law lies in the assumption that one of the partners is not the account holder of the agricultural business, though regularly working in it. The law represented an important achievement fostering the involvement of both young couples and women in the agricultural sector in Spain. </a:t>
            </a:r>
            <a:endParaRPr lang="it-IT" sz="2600" dirty="0"/>
          </a:p>
        </p:txBody>
      </p:sp>
    </p:spTree>
    <p:extLst>
      <p:ext uri="{BB962C8B-B14F-4D97-AF65-F5344CB8AC3E}">
        <p14:creationId xmlns:p14="http://schemas.microsoft.com/office/powerpoint/2010/main" val="21320484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3"/>
            <a:ext cx="6628308" cy="1138773"/>
          </a:xfrm>
          <a:prstGeom prst="rect">
            <a:avLst/>
          </a:prstGeom>
        </p:spPr>
        <p:txBody>
          <a:bodyPr wrap="square">
            <a:spAutoFit/>
          </a:bodyPr>
          <a:lstStyle/>
          <a:p>
            <a:r>
              <a:rPr lang="en-GB" sz="3400" b="1" i="1" dirty="0" smtClean="0">
                <a:latin typeface="Arial"/>
                <a:cs typeface="Arial"/>
              </a:rPr>
              <a:t>Facilitating access to land </a:t>
            </a:r>
          </a:p>
          <a:p>
            <a:r>
              <a:rPr lang="en-GB" sz="3400" b="1" i="1" dirty="0" smtClean="0">
                <a:latin typeface="Arial"/>
                <a:cs typeface="Arial"/>
              </a:rPr>
              <a:t>for young farmers</a:t>
            </a:r>
            <a:endParaRPr lang="it-IT" sz="3400" b="1" i="1" dirty="0">
              <a:latin typeface="Arial"/>
              <a:cs typeface="Arial"/>
            </a:endParaRPr>
          </a:p>
        </p:txBody>
      </p:sp>
      <p:sp>
        <p:nvSpPr>
          <p:cNvPr id="4" name="Rettangolo 3"/>
          <p:cNvSpPr/>
          <p:nvPr/>
        </p:nvSpPr>
        <p:spPr>
          <a:xfrm>
            <a:off x="229695" y="2987801"/>
            <a:ext cx="6628307" cy="1706108"/>
          </a:xfrm>
          <a:prstGeom prst="rect">
            <a:avLst/>
          </a:prstGeom>
        </p:spPr>
        <p:txBody>
          <a:bodyPr wrap="square">
            <a:spAutoFit/>
          </a:bodyPr>
          <a:lstStyle/>
          <a:p>
            <a:pPr>
              <a:lnSpc>
                <a:spcPct val="80000"/>
              </a:lnSpc>
            </a:pPr>
            <a:r>
              <a:rPr lang="en-GB" sz="2600" dirty="0" smtClean="0">
                <a:solidFill>
                  <a:srgbClr val="595959"/>
                </a:solidFill>
              </a:rPr>
              <a:t>Because </a:t>
            </a:r>
            <a:r>
              <a:rPr lang="en-GB" sz="2600" dirty="0">
                <a:solidFill>
                  <a:srgbClr val="595959"/>
                </a:solidFill>
              </a:rPr>
              <a:t>the difficulties concerning access to land (e.g. a lot of red tape, obstacles to the transfer of land) are one of the main barriers faced by young people attempting to enter the agricultural sector</a:t>
            </a:r>
            <a:r>
              <a:rPr lang="it-IT" sz="2600" dirty="0">
                <a:solidFill>
                  <a:srgbClr val="595959"/>
                </a:solidFill>
              </a:rPr>
              <a:t> </a:t>
            </a:r>
            <a:endParaRPr lang="en-GB" sz="2600" dirty="0">
              <a:solidFill>
                <a:srgbClr val="595959"/>
              </a:solidFill>
            </a:endParaRPr>
          </a:p>
        </p:txBody>
      </p:sp>
      <p:sp>
        <p:nvSpPr>
          <p:cNvPr id="11" name="Rettangolo 10"/>
          <p:cNvSpPr/>
          <p:nvPr/>
        </p:nvSpPr>
        <p:spPr>
          <a:xfrm>
            <a:off x="232960" y="4932444"/>
            <a:ext cx="6625043" cy="4093428"/>
          </a:xfrm>
          <a:prstGeom prst="rect">
            <a:avLst/>
          </a:prstGeom>
        </p:spPr>
        <p:txBody>
          <a:bodyPr wrap="square">
            <a:spAutoFit/>
          </a:bodyPr>
          <a:lstStyle/>
          <a:p>
            <a:pPr lvl="0"/>
            <a:r>
              <a:rPr lang="en-GB" sz="2800" b="1" dirty="0" smtClean="0">
                <a:solidFill>
                  <a:srgbClr val="31859C"/>
                </a:solidFill>
              </a:rPr>
              <a:t>INSTRUMENTS</a:t>
            </a:r>
          </a:p>
          <a:p>
            <a:pPr lvl="0"/>
            <a:endParaRPr lang="en-GB" sz="2400" dirty="0" smtClean="0"/>
          </a:p>
          <a:p>
            <a:pPr marL="342900" lvl="0" indent="-342900">
              <a:buFont typeface="Arial"/>
              <a:buChar char="•"/>
            </a:pPr>
            <a:r>
              <a:rPr lang="en-GB" sz="2600" dirty="0" smtClean="0"/>
              <a:t>Easing </a:t>
            </a:r>
            <a:r>
              <a:rPr lang="en-GB" sz="2600" dirty="0"/>
              <a:t>the succession of land and the transfer of land between </a:t>
            </a:r>
            <a:r>
              <a:rPr lang="en-GB" sz="2600" dirty="0" smtClean="0"/>
              <a:t>generations</a:t>
            </a:r>
          </a:p>
          <a:p>
            <a:pPr marL="342900" lvl="0" indent="-342900">
              <a:buFont typeface="Arial"/>
              <a:buChar char="•"/>
            </a:pPr>
            <a:r>
              <a:rPr lang="en-GB" sz="2600" dirty="0" smtClean="0"/>
              <a:t>Increasing </a:t>
            </a:r>
            <a:r>
              <a:rPr lang="en-GB" sz="2600" dirty="0"/>
              <a:t>land </a:t>
            </a:r>
            <a:r>
              <a:rPr lang="en-GB" sz="2600" dirty="0" smtClean="0"/>
              <a:t>mobility</a:t>
            </a:r>
            <a:endParaRPr lang="en-GB" sz="2600" dirty="0"/>
          </a:p>
          <a:p>
            <a:pPr marL="342900" lvl="0" indent="-342900">
              <a:buFont typeface="Arial"/>
              <a:buChar char="•"/>
            </a:pPr>
            <a:r>
              <a:rPr lang="en-GB" sz="2600" dirty="0" smtClean="0"/>
              <a:t>Eliminating </a:t>
            </a:r>
            <a:r>
              <a:rPr lang="en-GB" sz="2600" dirty="0"/>
              <a:t>bureaucratic obstacles to access to </a:t>
            </a:r>
            <a:r>
              <a:rPr lang="en-GB" sz="2600" dirty="0" smtClean="0"/>
              <a:t>land</a:t>
            </a:r>
            <a:endParaRPr lang="en-GB" sz="2600" dirty="0"/>
          </a:p>
          <a:p>
            <a:pPr marL="342900" lvl="0" indent="-342900">
              <a:buFont typeface="Arial"/>
              <a:buChar char="•"/>
            </a:pPr>
            <a:r>
              <a:rPr lang="en-GB" sz="2600" dirty="0" smtClean="0"/>
              <a:t>Promoting </a:t>
            </a:r>
            <a:r>
              <a:rPr lang="en-GB" sz="2600" dirty="0"/>
              <a:t>new models of collaboration between generations through partnerships, share-farming, </a:t>
            </a:r>
            <a:r>
              <a:rPr lang="en-GB" sz="2600" dirty="0" err="1" smtClean="0"/>
              <a:t>etc</a:t>
            </a:r>
            <a:r>
              <a:rPr lang="it-IT" sz="2600" dirty="0" smtClean="0"/>
              <a:t>.</a:t>
            </a:r>
            <a:endParaRPr lang="it-IT" sz="2600"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5" name="CasellaDiTesto 14"/>
          <p:cNvSpPr txBox="1"/>
          <p:nvPr/>
        </p:nvSpPr>
        <p:spPr>
          <a:xfrm>
            <a:off x="636055" y="412953"/>
            <a:ext cx="612593" cy="1015663"/>
          </a:xfrm>
          <a:prstGeom prst="rect">
            <a:avLst/>
          </a:prstGeom>
          <a:solidFill>
            <a:schemeClr val="tx1"/>
          </a:solidFill>
          <a:ln>
            <a:noFill/>
            <a:prstDash val="solid"/>
          </a:ln>
          <a:effectLst/>
        </p:spPr>
        <p:txBody>
          <a:bodyPr wrap="none" rtlCol="0">
            <a:spAutoFit/>
          </a:bodyPr>
          <a:lstStyle/>
          <a:p>
            <a:pPr algn="ctr"/>
            <a:r>
              <a:rPr lang="en-GB" sz="6000" b="1" dirty="0">
                <a:solidFill>
                  <a:srgbClr val="FFFFFF"/>
                </a:solidFill>
                <a:latin typeface="Arial"/>
                <a:cs typeface="Arial"/>
              </a:rPr>
              <a:t>2</a:t>
            </a:r>
          </a:p>
        </p:txBody>
      </p:sp>
    </p:spTree>
    <p:extLst>
      <p:ext uri="{BB962C8B-B14F-4D97-AF65-F5344CB8AC3E}">
        <p14:creationId xmlns:p14="http://schemas.microsoft.com/office/powerpoint/2010/main" val="21583243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296118" y="2995163"/>
            <a:ext cx="3276752" cy="5718487"/>
          </a:xfrm>
          <a:prstGeom prst="rect">
            <a:avLst/>
          </a:prstGeom>
        </p:spPr>
        <p:txBody>
          <a:bodyPr wrap="square">
            <a:spAutoFit/>
          </a:bodyPr>
          <a:lstStyle/>
          <a:p>
            <a:pPr>
              <a:lnSpc>
                <a:spcPct val="80000"/>
              </a:lnSpc>
            </a:pPr>
            <a:r>
              <a:rPr lang="en-GB" sz="2400" dirty="0" smtClean="0"/>
              <a:t>The </a:t>
            </a:r>
            <a:r>
              <a:rPr lang="en-GB" sz="2400" dirty="0"/>
              <a:t>Portuguese confederation CAP supported the creation of the so-called “</a:t>
            </a:r>
            <a:r>
              <a:rPr lang="en-GB" sz="2400" dirty="0" err="1"/>
              <a:t>Bolsa</a:t>
            </a:r>
            <a:r>
              <a:rPr lang="en-GB" sz="2400" dirty="0"/>
              <a:t> </a:t>
            </a:r>
            <a:r>
              <a:rPr lang="en-GB" sz="2400" dirty="0" err="1"/>
              <a:t>Nacional</a:t>
            </a:r>
            <a:r>
              <a:rPr lang="en-GB" sz="2400" dirty="0"/>
              <a:t> de </a:t>
            </a:r>
            <a:r>
              <a:rPr lang="en-GB" sz="2400" dirty="0" err="1"/>
              <a:t>Terras</a:t>
            </a:r>
            <a:r>
              <a:rPr lang="en-GB" sz="2400" dirty="0"/>
              <a:t>” </a:t>
            </a:r>
            <a:r>
              <a:rPr lang="en-GB" sz="2400" i="1" dirty="0"/>
              <a:t>[National Land Market]</a:t>
            </a:r>
            <a:r>
              <a:rPr lang="en-GB" sz="2400" dirty="0"/>
              <a:t>. Created by the Portuguese public administration, this mechanism operates via an IT system and thanks to the contribution of a network of entities. It is aimed at facilitating the meeting between the supply and the demand of lands as well as the use of lands for productive purposes. </a:t>
            </a:r>
            <a:endParaRPr lang="en-GB" sz="2400" dirty="0" smtClean="0"/>
          </a:p>
        </p:txBody>
      </p:sp>
      <p:sp>
        <p:nvSpPr>
          <p:cNvPr id="25" name="Rettangolo 24"/>
          <p:cNvSpPr/>
          <p:nvPr/>
        </p:nvSpPr>
        <p:spPr>
          <a:xfrm>
            <a:off x="4283226" y="1543642"/>
            <a:ext cx="2830137" cy="726637"/>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4283225" y="1488810"/>
            <a:ext cx="2539039" cy="751682"/>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it-IT" sz="4800" b="1" dirty="0" smtClean="0">
                <a:solidFill>
                  <a:schemeClr val="bg1"/>
                </a:solidFill>
                <a:latin typeface="Arial" charset="0"/>
                <a:cs typeface="Arial" charset="0"/>
              </a:rPr>
              <a:t>by CAP</a:t>
            </a:r>
            <a:endParaRPr lang="en-GB" sz="4800" b="1" dirty="0">
              <a:solidFill>
                <a:schemeClr val="bg1"/>
              </a:solidFill>
              <a:latin typeface="Arial"/>
              <a:cs typeface="Arial"/>
            </a:endParaRPr>
          </a:p>
        </p:txBody>
      </p:sp>
      <p:sp>
        <p:nvSpPr>
          <p:cNvPr id="7" name="Rettangolo 6"/>
          <p:cNvSpPr/>
          <p:nvPr/>
        </p:nvSpPr>
        <p:spPr>
          <a:xfrm>
            <a:off x="3572870" y="2995163"/>
            <a:ext cx="3149745" cy="4536626"/>
          </a:xfrm>
          <a:prstGeom prst="rect">
            <a:avLst/>
          </a:prstGeom>
        </p:spPr>
        <p:txBody>
          <a:bodyPr wrap="square">
            <a:spAutoFit/>
          </a:bodyPr>
          <a:lstStyle/>
          <a:p>
            <a:pPr>
              <a:lnSpc>
                <a:spcPct val="80000"/>
              </a:lnSpc>
            </a:pPr>
            <a:r>
              <a:rPr lang="en-GB" sz="2400" dirty="0" smtClean="0"/>
              <a:t>CAP </a:t>
            </a:r>
            <a:r>
              <a:rPr lang="en-GB" sz="2400" dirty="0"/>
              <a:t>is one of the operational managers of the initiative, committed to the implementation of several activities, such as carrying out dissemination and communication activities, assessing the quality of the information provided by land-owners and signing contracts to make lands available.</a:t>
            </a:r>
            <a:r>
              <a:rPr lang="it-IT" sz="2400" dirty="0"/>
              <a:t> </a:t>
            </a:r>
            <a:r>
              <a:rPr lang="en-US" sz="2400" dirty="0" smtClean="0"/>
              <a:t> </a:t>
            </a:r>
            <a:endParaRPr lang="it-IT" sz="2400" dirty="0"/>
          </a:p>
        </p:txBody>
      </p:sp>
    </p:spTree>
    <p:extLst>
      <p:ext uri="{BB962C8B-B14F-4D97-AF65-F5344CB8AC3E}">
        <p14:creationId xmlns:p14="http://schemas.microsoft.com/office/powerpoint/2010/main" val="41372445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4"/>
            <a:ext cx="6628308" cy="1661993"/>
          </a:xfrm>
          <a:prstGeom prst="rect">
            <a:avLst/>
          </a:prstGeom>
        </p:spPr>
        <p:txBody>
          <a:bodyPr wrap="square">
            <a:spAutoFit/>
          </a:bodyPr>
          <a:lstStyle/>
          <a:p>
            <a:r>
              <a:rPr lang="en-GB" sz="3400" b="1" i="1" dirty="0" smtClean="0">
                <a:latin typeface="Arial"/>
                <a:cs typeface="Arial"/>
              </a:rPr>
              <a:t>Improving consultancy and advisory services for young </a:t>
            </a:r>
            <a:r>
              <a:rPr lang="en-GB" sz="3400" b="1" i="1" dirty="0" err="1" smtClean="0">
                <a:latin typeface="Arial"/>
                <a:cs typeface="Arial"/>
              </a:rPr>
              <a:t>startuppers</a:t>
            </a:r>
            <a:endParaRPr lang="it-IT" sz="3400" b="1" i="1" dirty="0">
              <a:latin typeface="Arial"/>
              <a:cs typeface="Arial"/>
            </a:endParaRPr>
          </a:p>
        </p:txBody>
      </p:sp>
      <p:sp>
        <p:nvSpPr>
          <p:cNvPr id="4" name="Rettangolo 3"/>
          <p:cNvSpPr/>
          <p:nvPr/>
        </p:nvSpPr>
        <p:spPr>
          <a:xfrm>
            <a:off x="229695" y="3480952"/>
            <a:ext cx="6628307" cy="1485535"/>
          </a:xfrm>
          <a:prstGeom prst="rect">
            <a:avLst/>
          </a:prstGeom>
        </p:spPr>
        <p:txBody>
          <a:bodyPr wrap="square">
            <a:spAutoFit/>
          </a:bodyPr>
          <a:lstStyle/>
          <a:p>
            <a:pPr>
              <a:lnSpc>
                <a:spcPct val="80000"/>
              </a:lnSpc>
            </a:pPr>
            <a:r>
              <a:rPr lang="en-GB" sz="2800" dirty="0" smtClean="0">
                <a:solidFill>
                  <a:srgbClr val="595959"/>
                </a:solidFill>
              </a:rPr>
              <a:t>Because </a:t>
            </a:r>
            <a:r>
              <a:rPr lang="en-GB" sz="2800" dirty="0">
                <a:solidFill>
                  <a:srgbClr val="595959"/>
                </a:solidFill>
              </a:rPr>
              <a:t>the lack of </a:t>
            </a:r>
            <a:r>
              <a:rPr lang="en-GB" sz="2800" dirty="0" smtClean="0">
                <a:solidFill>
                  <a:srgbClr val="595959"/>
                </a:solidFill>
              </a:rPr>
              <a:t>information and competences </a:t>
            </a:r>
            <a:r>
              <a:rPr lang="en-GB" sz="2800" dirty="0">
                <a:solidFill>
                  <a:srgbClr val="595959"/>
                </a:solidFill>
              </a:rPr>
              <a:t>on how to access land and credit makes youth entrepreneurship in agriculture more difficult</a:t>
            </a:r>
            <a:r>
              <a:rPr lang="it-IT" sz="2800" dirty="0">
                <a:solidFill>
                  <a:srgbClr val="595959"/>
                </a:solidFill>
              </a:rPr>
              <a:t> </a:t>
            </a:r>
            <a:endParaRPr lang="en-GB" sz="2800" dirty="0">
              <a:solidFill>
                <a:srgbClr val="595959"/>
              </a:solidFill>
            </a:endParaRPr>
          </a:p>
        </p:txBody>
      </p:sp>
      <p:sp>
        <p:nvSpPr>
          <p:cNvPr id="11" name="Rettangolo 10"/>
          <p:cNvSpPr/>
          <p:nvPr/>
        </p:nvSpPr>
        <p:spPr>
          <a:xfrm>
            <a:off x="232960" y="5148101"/>
            <a:ext cx="6625043" cy="3724097"/>
          </a:xfrm>
          <a:prstGeom prst="rect">
            <a:avLst/>
          </a:prstGeom>
        </p:spPr>
        <p:txBody>
          <a:bodyPr wrap="square">
            <a:spAutoFit/>
          </a:bodyPr>
          <a:lstStyle/>
          <a:p>
            <a:pPr lvl="0"/>
            <a:r>
              <a:rPr lang="en-GB" sz="2800" b="1" dirty="0" smtClean="0">
                <a:solidFill>
                  <a:srgbClr val="31859C"/>
                </a:solidFill>
              </a:rPr>
              <a:t>INSTRUMENTS</a:t>
            </a:r>
          </a:p>
          <a:p>
            <a:pPr lvl="0"/>
            <a:endParaRPr lang="en-GB" sz="2400" dirty="0" smtClean="0"/>
          </a:p>
          <a:p>
            <a:pPr marL="342900" lvl="0" indent="-342900">
              <a:buFont typeface="Arial"/>
              <a:buChar char="•"/>
            </a:pPr>
            <a:r>
              <a:rPr lang="en-GB" sz="2300" dirty="0" smtClean="0"/>
              <a:t>Providing </a:t>
            </a:r>
            <a:r>
              <a:rPr lang="en-GB" sz="2300" dirty="0"/>
              <a:t>information to young people concerning legal, financial and technical requirements to start-up and manage a business </a:t>
            </a:r>
            <a:r>
              <a:rPr lang="en-GB" sz="2300" dirty="0" smtClean="0"/>
              <a:t>Assisting </a:t>
            </a:r>
            <a:r>
              <a:rPr lang="en-GB" sz="2300" dirty="0"/>
              <a:t>young farmers during the initial phase of the “installation” </a:t>
            </a:r>
            <a:r>
              <a:rPr lang="en-GB" sz="2300" dirty="0" smtClean="0"/>
              <a:t>process </a:t>
            </a:r>
            <a:endParaRPr lang="it-IT" sz="2300" dirty="0"/>
          </a:p>
          <a:p>
            <a:pPr marL="342900" indent="-342900">
              <a:buFont typeface="Arial"/>
              <a:buChar char="•"/>
            </a:pPr>
            <a:r>
              <a:rPr lang="en-GB" sz="2300" dirty="0"/>
              <a:t>Conducting research activities shedding light on the main attitudes and problems faced by young people who want to deal with farming and </a:t>
            </a:r>
            <a:r>
              <a:rPr lang="en-GB" sz="2300" dirty="0" err="1"/>
              <a:t>agri</a:t>
            </a:r>
            <a:r>
              <a:rPr lang="en-GB" sz="2300" dirty="0"/>
              <a:t>-food commerce and processing</a:t>
            </a:r>
            <a:r>
              <a:rPr lang="it-IT" sz="2300" dirty="0"/>
              <a:t> </a:t>
            </a:r>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5" name="CasellaDiTesto 14"/>
          <p:cNvSpPr txBox="1"/>
          <p:nvPr/>
        </p:nvSpPr>
        <p:spPr>
          <a:xfrm>
            <a:off x="636055" y="412953"/>
            <a:ext cx="612593" cy="1015663"/>
          </a:xfrm>
          <a:prstGeom prst="rect">
            <a:avLst/>
          </a:prstGeom>
          <a:solidFill>
            <a:schemeClr val="tx1"/>
          </a:solidFill>
          <a:ln>
            <a:noFill/>
            <a:prstDash val="solid"/>
          </a:ln>
          <a:effectLst/>
        </p:spPr>
        <p:txBody>
          <a:bodyPr wrap="none" rtlCol="0">
            <a:spAutoFit/>
          </a:bodyPr>
          <a:lstStyle/>
          <a:p>
            <a:pPr algn="ctr"/>
            <a:r>
              <a:rPr lang="en-GB" sz="6000" b="1" dirty="0" smtClean="0">
                <a:solidFill>
                  <a:srgbClr val="FFFFFF"/>
                </a:solidFill>
                <a:latin typeface="Arial"/>
                <a:cs typeface="Arial"/>
              </a:rPr>
              <a:t>3</a:t>
            </a:r>
            <a:endParaRPr lang="en-GB" sz="6000" b="1" dirty="0">
              <a:solidFill>
                <a:srgbClr val="FFFFFF"/>
              </a:solidFill>
              <a:latin typeface="Arial"/>
              <a:cs typeface="Arial"/>
            </a:endParaRPr>
          </a:p>
        </p:txBody>
      </p:sp>
    </p:spTree>
    <p:extLst>
      <p:ext uri="{BB962C8B-B14F-4D97-AF65-F5344CB8AC3E}">
        <p14:creationId xmlns:p14="http://schemas.microsoft.com/office/powerpoint/2010/main" val="6090808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314791" y="2995161"/>
            <a:ext cx="3121211" cy="6049349"/>
          </a:xfrm>
          <a:prstGeom prst="rect">
            <a:avLst/>
          </a:prstGeom>
        </p:spPr>
        <p:txBody>
          <a:bodyPr wrap="square">
            <a:spAutoFit/>
          </a:bodyPr>
          <a:lstStyle/>
          <a:p>
            <a:pPr>
              <a:lnSpc>
                <a:spcPct val="80000"/>
              </a:lnSpc>
            </a:pPr>
            <a:r>
              <a:rPr lang="en-GB" sz="2100" dirty="0" smtClean="0"/>
              <a:t>In </a:t>
            </a:r>
            <a:r>
              <a:rPr lang="en-GB" sz="2100" dirty="0"/>
              <a:t>2006 the Greek confederation PASEGES led a Developmental Consortium (DC) implementing the “Agro-genesis” project, run within the EQUAL II framework. The main purpose of the project was the development of services and systems in order to provide consulting support and monitor the youth entrepreneurship in rural areas. Notably, the DC was focused on young farmers living in mountainous, less favoured or island areas and who are interested in beginning their own business at their residence. </a:t>
            </a:r>
            <a:endParaRPr lang="en-GB" sz="2100" dirty="0" smtClean="0"/>
          </a:p>
        </p:txBody>
      </p:sp>
      <p:sp>
        <p:nvSpPr>
          <p:cNvPr id="25" name="Rettangolo 24"/>
          <p:cNvSpPr/>
          <p:nvPr/>
        </p:nvSpPr>
        <p:spPr>
          <a:xfrm>
            <a:off x="2782418" y="1543643"/>
            <a:ext cx="4330945" cy="884175"/>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399779" y="1540125"/>
            <a:ext cx="6422486" cy="1179127"/>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it-IT" sz="4800" b="1" dirty="0" smtClean="0">
                <a:solidFill>
                  <a:schemeClr val="bg1"/>
                </a:solidFill>
                <a:latin typeface="Arial" charset="0"/>
                <a:cs typeface="Arial" charset="0"/>
              </a:rPr>
              <a:t>by PASEGES</a:t>
            </a:r>
            <a:endParaRPr lang="en-GB" sz="4800" b="1" dirty="0">
              <a:solidFill>
                <a:schemeClr val="bg1"/>
              </a:solidFill>
              <a:latin typeface="Arial"/>
              <a:cs typeface="Arial"/>
            </a:endParaRPr>
          </a:p>
        </p:txBody>
      </p:sp>
      <p:sp>
        <p:nvSpPr>
          <p:cNvPr id="8" name="Rettangolo 7"/>
          <p:cNvSpPr/>
          <p:nvPr/>
        </p:nvSpPr>
        <p:spPr>
          <a:xfrm>
            <a:off x="3666239" y="2995161"/>
            <a:ext cx="3121211" cy="4239623"/>
          </a:xfrm>
          <a:prstGeom prst="rect">
            <a:avLst/>
          </a:prstGeom>
        </p:spPr>
        <p:txBody>
          <a:bodyPr wrap="square">
            <a:spAutoFit/>
          </a:bodyPr>
          <a:lstStyle/>
          <a:p>
            <a:pPr>
              <a:lnSpc>
                <a:spcPct val="80000"/>
              </a:lnSpc>
            </a:pPr>
            <a:r>
              <a:rPr lang="en-GB" sz="2100" dirty="0" smtClean="0"/>
              <a:t>More </a:t>
            </a:r>
            <a:r>
              <a:rPr lang="en-GB" sz="2100" dirty="0"/>
              <a:t>precisely, after mapping problems faced by young people when dealing with farming and agriculture, the DC led by PASEGES conducted a feasibility study on young farmers’ entrepreneurship environment and implemented a Network services by selecting consultants, producing digital information materials, carrying out training programmes and so on. </a:t>
            </a:r>
            <a:endParaRPr lang="it-IT" sz="2100" dirty="0"/>
          </a:p>
        </p:txBody>
      </p:sp>
    </p:spTree>
    <p:extLst>
      <p:ext uri="{BB962C8B-B14F-4D97-AF65-F5344CB8AC3E}">
        <p14:creationId xmlns:p14="http://schemas.microsoft.com/office/powerpoint/2010/main" val="26730303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vale 2"/>
          <p:cNvSpPr/>
          <p:nvPr/>
        </p:nvSpPr>
        <p:spPr>
          <a:xfrm flipV="1">
            <a:off x="5874031" y="8183403"/>
            <a:ext cx="587912" cy="611560"/>
          </a:xfrm>
          <a:prstGeom prst="ellipse">
            <a:avLst/>
          </a:prstGeom>
          <a:solidFill>
            <a:schemeClr val="bg1">
              <a:lumMod val="75000"/>
            </a:schemeClr>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4" name="Ovale 3"/>
          <p:cNvSpPr/>
          <p:nvPr/>
        </p:nvSpPr>
        <p:spPr>
          <a:xfrm flipV="1">
            <a:off x="5066079" y="8183403"/>
            <a:ext cx="587912" cy="611560"/>
          </a:xfrm>
          <a:prstGeom prst="ellipse">
            <a:avLst/>
          </a:prstGeom>
          <a:solidFill>
            <a:srgbClr val="31859C"/>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 name="Rettangolo 1"/>
          <p:cNvSpPr/>
          <p:nvPr/>
        </p:nvSpPr>
        <p:spPr>
          <a:xfrm>
            <a:off x="529121" y="8120114"/>
            <a:ext cx="4372341" cy="766364"/>
          </a:xfrm>
          <a:prstGeom prst="rect">
            <a:avLst/>
          </a:prstGeom>
        </p:spPr>
        <p:txBody>
          <a:bodyPr wrap="square">
            <a:spAutoFit/>
          </a:bodyPr>
          <a:lstStyle/>
          <a:p>
            <a:pPr algn="r">
              <a:lnSpc>
                <a:spcPct val="80000"/>
              </a:lnSpc>
            </a:pPr>
            <a:r>
              <a:rPr lang="en-GB" dirty="0">
                <a:solidFill>
                  <a:schemeClr val="bg1">
                    <a:lumMod val="85000"/>
                  </a:schemeClr>
                </a:solidFill>
                <a:cs typeface="Arial"/>
              </a:rPr>
              <a:t>FAYP is a EU project led by ADAPT </a:t>
            </a:r>
          </a:p>
          <a:p>
            <a:pPr algn="r">
              <a:lnSpc>
                <a:spcPct val="80000"/>
              </a:lnSpc>
            </a:pPr>
            <a:r>
              <a:rPr lang="en-GB" dirty="0">
                <a:solidFill>
                  <a:schemeClr val="bg1">
                    <a:lumMod val="85000"/>
                  </a:schemeClr>
                </a:solidFill>
                <a:cs typeface="Arial"/>
              </a:rPr>
              <a:t>and funded by the European </a:t>
            </a:r>
            <a:r>
              <a:rPr lang="en-GB" dirty="0" smtClean="0">
                <a:solidFill>
                  <a:schemeClr val="bg1">
                    <a:lumMod val="85000"/>
                  </a:schemeClr>
                </a:solidFill>
                <a:cs typeface="Arial"/>
              </a:rPr>
              <a:t>Commission. </a:t>
            </a:r>
          </a:p>
          <a:p>
            <a:pPr algn="r">
              <a:lnSpc>
                <a:spcPct val="80000"/>
              </a:lnSpc>
            </a:pPr>
            <a:r>
              <a:rPr lang="en-GB" dirty="0" smtClean="0">
                <a:solidFill>
                  <a:schemeClr val="bg1">
                    <a:lumMod val="85000"/>
                  </a:schemeClr>
                </a:solidFill>
                <a:cs typeface="Arial"/>
              </a:rPr>
              <a:t>More information available at </a:t>
            </a:r>
            <a:r>
              <a:rPr lang="en-GB" dirty="0" err="1" smtClean="0">
                <a:solidFill>
                  <a:schemeClr val="bg1">
                    <a:lumMod val="85000"/>
                  </a:schemeClr>
                </a:solidFill>
                <a:cs typeface="Arial"/>
              </a:rPr>
              <a:t>www.adapt.it</a:t>
            </a:r>
            <a:endParaRPr lang="en-GB" dirty="0">
              <a:solidFill>
                <a:schemeClr val="bg1">
                  <a:lumMod val="85000"/>
                </a:schemeClr>
              </a:solidFill>
              <a:cs typeface="Arial"/>
            </a:endParaRPr>
          </a:p>
        </p:txBody>
      </p:sp>
    </p:spTree>
    <p:extLst>
      <p:ext uri="{BB962C8B-B14F-4D97-AF65-F5344CB8AC3E}">
        <p14:creationId xmlns:p14="http://schemas.microsoft.com/office/powerpoint/2010/main" val="29989630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 name="CasellaDiTesto 33"/>
          <p:cNvSpPr txBox="1"/>
          <p:nvPr/>
        </p:nvSpPr>
        <p:spPr>
          <a:xfrm>
            <a:off x="3456923" y="6226597"/>
            <a:ext cx="3186487" cy="2529923"/>
          </a:xfrm>
          <a:prstGeom prst="rect">
            <a:avLst/>
          </a:prstGeom>
          <a:noFill/>
        </p:spPr>
        <p:txBody>
          <a:bodyPr wrap="square" rtlCol="0">
            <a:spAutoFit/>
          </a:bodyPr>
          <a:lstStyle/>
          <a:p>
            <a:pPr>
              <a:lnSpc>
                <a:spcPct val="80000"/>
              </a:lnSpc>
            </a:pPr>
            <a:r>
              <a:rPr lang="en-GB" sz="2400" dirty="0" smtClean="0">
                <a:solidFill>
                  <a:srgbClr val="FFFFFF"/>
                </a:solidFill>
                <a:cs typeface="Arial"/>
              </a:rPr>
              <a:t>The </a:t>
            </a:r>
            <a:r>
              <a:rPr lang="en-GB" sz="2400" dirty="0">
                <a:solidFill>
                  <a:srgbClr val="FFFFFF"/>
                </a:solidFill>
                <a:cs typeface="Arial"/>
              </a:rPr>
              <a:t>main goal of FAYP is to promote dialogue among employers’ associations on their role to foster  youth employment </a:t>
            </a:r>
            <a:endParaRPr lang="en-GB" sz="2400" dirty="0" smtClean="0">
              <a:solidFill>
                <a:srgbClr val="FFFFFF"/>
              </a:solidFill>
              <a:cs typeface="Arial"/>
            </a:endParaRPr>
          </a:p>
          <a:p>
            <a:pPr>
              <a:lnSpc>
                <a:spcPct val="80000"/>
              </a:lnSpc>
            </a:pPr>
            <a:r>
              <a:rPr lang="en-GB" sz="2400" dirty="0" smtClean="0">
                <a:solidFill>
                  <a:srgbClr val="FFFFFF"/>
                </a:solidFill>
                <a:cs typeface="Arial"/>
              </a:rPr>
              <a:t>and </a:t>
            </a:r>
            <a:r>
              <a:rPr lang="en-GB" sz="2400" dirty="0">
                <a:solidFill>
                  <a:srgbClr val="FFFFFF"/>
                </a:solidFill>
                <a:cs typeface="Arial"/>
              </a:rPr>
              <a:t>entrepreneurship </a:t>
            </a:r>
            <a:endParaRPr lang="en-GB" sz="2400" dirty="0" smtClean="0">
              <a:solidFill>
                <a:srgbClr val="FFFFFF"/>
              </a:solidFill>
              <a:cs typeface="Arial"/>
            </a:endParaRPr>
          </a:p>
          <a:p>
            <a:pPr>
              <a:lnSpc>
                <a:spcPct val="80000"/>
              </a:lnSpc>
            </a:pPr>
            <a:r>
              <a:rPr lang="en-GB" sz="2400" dirty="0" smtClean="0">
                <a:solidFill>
                  <a:srgbClr val="FFFFFF"/>
                </a:solidFill>
                <a:cs typeface="Arial"/>
              </a:rPr>
              <a:t>in</a:t>
            </a:r>
            <a:r>
              <a:rPr lang="en-GB" sz="2400" dirty="0">
                <a:solidFill>
                  <a:srgbClr val="FFFFFF"/>
                </a:solidFill>
                <a:cs typeface="Arial"/>
              </a:rPr>
              <a:t> agriculture</a:t>
            </a:r>
            <a:r>
              <a:rPr lang="en-GB" sz="2400" dirty="0" smtClean="0">
                <a:solidFill>
                  <a:srgbClr val="FFFFFF"/>
                </a:solidFill>
                <a:cs typeface="Arial"/>
              </a:rPr>
              <a:t>. </a:t>
            </a:r>
            <a:endParaRPr lang="en-GB" sz="2400" dirty="0">
              <a:solidFill>
                <a:srgbClr val="FFFFFF"/>
              </a:solidFill>
              <a:cs typeface="Arial"/>
            </a:endParaRPr>
          </a:p>
        </p:txBody>
      </p:sp>
      <p:sp>
        <p:nvSpPr>
          <p:cNvPr id="37" name="CasellaDiTesto 36"/>
          <p:cNvSpPr txBox="1"/>
          <p:nvPr/>
        </p:nvSpPr>
        <p:spPr>
          <a:xfrm>
            <a:off x="188130" y="6226597"/>
            <a:ext cx="3257035" cy="2468368"/>
          </a:xfrm>
          <a:prstGeom prst="rect">
            <a:avLst/>
          </a:prstGeom>
          <a:noFill/>
        </p:spPr>
        <p:txBody>
          <a:bodyPr wrap="square" rtlCol="0">
            <a:spAutoFit/>
          </a:bodyPr>
          <a:lstStyle/>
          <a:p>
            <a:pPr>
              <a:lnSpc>
                <a:spcPct val="80000"/>
              </a:lnSpc>
            </a:pPr>
            <a:r>
              <a:rPr lang="en-GB" sz="2400" dirty="0">
                <a:solidFill>
                  <a:schemeClr val="bg1"/>
                </a:solidFill>
                <a:cs typeface="Arial"/>
              </a:rPr>
              <a:t>The target of </a:t>
            </a:r>
            <a:r>
              <a:rPr lang="en-GB" sz="2400" dirty="0" smtClean="0">
                <a:solidFill>
                  <a:schemeClr val="bg1"/>
                </a:solidFill>
                <a:cs typeface="Arial"/>
              </a:rPr>
              <a:t>these </a:t>
            </a:r>
            <a:r>
              <a:rPr lang="en-GB" sz="2400" dirty="0">
                <a:solidFill>
                  <a:schemeClr val="bg1"/>
                </a:solidFill>
                <a:cs typeface="Arial"/>
              </a:rPr>
              <a:t>guidelines are social partners in agriculture. They </a:t>
            </a:r>
            <a:r>
              <a:rPr lang="en-GB" sz="2400" dirty="0" smtClean="0">
                <a:solidFill>
                  <a:schemeClr val="bg1"/>
                </a:solidFill>
                <a:cs typeface="Arial"/>
              </a:rPr>
              <a:t>flow </a:t>
            </a:r>
            <a:r>
              <a:rPr lang="en-GB" sz="2400" dirty="0">
                <a:solidFill>
                  <a:schemeClr val="bg1"/>
                </a:solidFill>
                <a:cs typeface="Arial"/>
              </a:rPr>
              <a:t>from discussions and exchange of best practises within the FAYP </a:t>
            </a:r>
            <a:r>
              <a:rPr lang="en-GB" sz="2400" dirty="0" smtClean="0">
                <a:solidFill>
                  <a:schemeClr val="bg1"/>
                </a:solidFill>
                <a:cs typeface="Arial"/>
              </a:rPr>
              <a:t>project.</a:t>
            </a:r>
            <a:endParaRPr lang="it-IT" sz="2400" dirty="0">
              <a:solidFill>
                <a:schemeClr val="bg1"/>
              </a:solidFill>
            </a:endParaRPr>
          </a:p>
        </p:txBody>
      </p:sp>
      <p:sp>
        <p:nvSpPr>
          <p:cNvPr id="38" name="Ovale 37"/>
          <p:cNvSpPr/>
          <p:nvPr/>
        </p:nvSpPr>
        <p:spPr>
          <a:xfrm flipV="1">
            <a:off x="1100178" y="5290714"/>
            <a:ext cx="587912" cy="611560"/>
          </a:xfrm>
          <a:prstGeom prst="ellipse">
            <a:avLst/>
          </a:prstGeom>
          <a:solidFill>
            <a:schemeClr val="bg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39" name="Ovale 38"/>
          <p:cNvSpPr/>
          <p:nvPr/>
        </p:nvSpPr>
        <p:spPr>
          <a:xfrm flipV="1">
            <a:off x="292226" y="5290714"/>
            <a:ext cx="587912" cy="611560"/>
          </a:xfrm>
          <a:prstGeom prst="ellipse">
            <a:avLst/>
          </a:prstGeom>
          <a:solidFill>
            <a:srgbClr val="31859C"/>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435891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611424" y="4411593"/>
            <a:ext cx="1434507" cy="1434814"/>
          </a:xfrm>
          <a:prstGeom prst="ellipse">
            <a:avLst/>
          </a:prstGeom>
          <a:solidFill>
            <a:schemeClr val="bg1">
              <a:lumMod val="65000"/>
            </a:schemeClr>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pic>
        <p:nvPicPr>
          <p:cNvPr id="12" name="Immagine 11" descr="medfr06850.jpg"/>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560" b="-11283"/>
          <a:stretch/>
        </p:blipFill>
        <p:spPr>
          <a:xfrm>
            <a:off x="-1316924" y="-329322"/>
            <a:ext cx="8245475" cy="5206879"/>
          </a:xfrm>
          <a:prstGeom prst="rect">
            <a:avLst/>
          </a:prstGeom>
        </p:spPr>
      </p:pic>
      <p:sp>
        <p:nvSpPr>
          <p:cNvPr id="15" name="Rettangolo 14"/>
          <p:cNvSpPr/>
          <p:nvPr/>
        </p:nvSpPr>
        <p:spPr>
          <a:xfrm>
            <a:off x="4290488" y="3572797"/>
            <a:ext cx="2599938" cy="868780"/>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Segnaposto contenuto 2"/>
          <p:cNvSpPr txBox="1">
            <a:spLocks/>
          </p:cNvSpPr>
          <p:nvPr/>
        </p:nvSpPr>
        <p:spPr>
          <a:xfrm>
            <a:off x="4031714" y="3457652"/>
            <a:ext cx="2812065" cy="964392"/>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en-GB" sz="6000" b="1" dirty="0" smtClean="0">
                <a:solidFill>
                  <a:schemeClr val="bg1"/>
                </a:solidFill>
                <a:latin typeface="Arial" charset="0"/>
                <a:cs typeface="Arial" charset="0"/>
              </a:rPr>
              <a:t>pillars</a:t>
            </a:r>
            <a:endParaRPr lang="en-GB" sz="6000" b="1" dirty="0">
              <a:solidFill>
                <a:schemeClr val="bg1"/>
              </a:solidFill>
              <a:latin typeface="Arial"/>
              <a:cs typeface="Arial"/>
            </a:endParaRPr>
          </a:p>
        </p:txBody>
      </p:sp>
      <p:sp>
        <p:nvSpPr>
          <p:cNvPr id="17" name="CasellaDiTesto 16"/>
          <p:cNvSpPr txBox="1"/>
          <p:nvPr/>
        </p:nvSpPr>
        <p:spPr>
          <a:xfrm>
            <a:off x="2286759" y="4651062"/>
            <a:ext cx="2503854" cy="646331"/>
          </a:xfrm>
          <a:prstGeom prst="rect">
            <a:avLst/>
          </a:prstGeom>
          <a:noFill/>
        </p:spPr>
        <p:txBody>
          <a:bodyPr wrap="none" rtlCol="0">
            <a:spAutoFit/>
          </a:bodyPr>
          <a:lstStyle/>
          <a:p>
            <a:r>
              <a:rPr lang="en-GB" sz="3600" b="1" i="1" dirty="0" smtClean="0">
                <a:solidFill>
                  <a:srgbClr val="000000"/>
                </a:solidFill>
                <a:latin typeface="Century Gothic"/>
                <a:cs typeface="Century Gothic"/>
              </a:rPr>
              <a:t>Education</a:t>
            </a:r>
            <a:endParaRPr lang="en-GB" sz="3600" b="1" i="1" dirty="0">
              <a:solidFill>
                <a:srgbClr val="000000"/>
              </a:solidFill>
              <a:latin typeface="Century Gothic"/>
              <a:cs typeface="Century Gothic"/>
            </a:endParaRPr>
          </a:p>
        </p:txBody>
      </p:sp>
      <p:sp>
        <p:nvSpPr>
          <p:cNvPr id="18" name="CasellaDiTesto 17"/>
          <p:cNvSpPr txBox="1"/>
          <p:nvPr/>
        </p:nvSpPr>
        <p:spPr>
          <a:xfrm>
            <a:off x="2286758" y="6338422"/>
            <a:ext cx="3870138" cy="646331"/>
          </a:xfrm>
          <a:prstGeom prst="rect">
            <a:avLst/>
          </a:prstGeom>
          <a:noFill/>
        </p:spPr>
        <p:txBody>
          <a:bodyPr wrap="none" rtlCol="0">
            <a:spAutoFit/>
          </a:bodyPr>
          <a:lstStyle/>
          <a:p>
            <a:r>
              <a:rPr lang="en-GB" sz="3600" b="1" i="1" dirty="0" smtClean="0">
                <a:solidFill>
                  <a:srgbClr val="000000"/>
                </a:solidFill>
                <a:latin typeface="Century Gothic"/>
                <a:cs typeface="Century Gothic"/>
              </a:rPr>
              <a:t>Communication</a:t>
            </a:r>
            <a:endParaRPr lang="en-GB" sz="3600" b="1" i="1" dirty="0">
              <a:solidFill>
                <a:srgbClr val="000000"/>
              </a:solidFill>
              <a:latin typeface="Century Gothic"/>
              <a:cs typeface="Century Gothic"/>
            </a:endParaRPr>
          </a:p>
        </p:txBody>
      </p:sp>
      <p:sp>
        <p:nvSpPr>
          <p:cNvPr id="19" name="CasellaDiTesto 18"/>
          <p:cNvSpPr txBox="1"/>
          <p:nvPr/>
        </p:nvSpPr>
        <p:spPr>
          <a:xfrm>
            <a:off x="2286758" y="7942211"/>
            <a:ext cx="4571242" cy="615553"/>
          </a:xfrm>
          <a:prstGeom prst="rect">
            <a:avLst/>
          </a:prstGeom>
          <a:noFill/>
        </p:spPr>
        <p:txBody>
          <a:bodyPr wrap="square" rtlCol="0">
            <a:spAutoFit/>
          </a:bodyPr>
          <a:lstStyle/>
          <a:p>
            <a:r>
              <a:rPr lang="en-GB" sz="3400" b="1" i="1" dirty="0" smtClean="0">
                <a:solidFill>
                  <a:srgbClr val="000000"/>
                </a:solidFill>
                <a:latin typeface="Century Gothic"/>
                <a:cs typeface="Century Gothic"/>
              </a:rPr>
              <a:t>Ease doing business</a:t>
            </a:r>
            <a:endParaRPr lang="en-GB" sz="3400" b="1" i="1" dirty="0">
              <a:solidFill>
                <a:srgbClr val="000000"/>
              </a:solidFill>
              <a:latin typeface="Century Gothic"/>
              <a:cs typeface="Century Gothic"/>
            </a:endParaRPr>
          </a:p>
        </p:txBody>
      </p:sp>
      <p:sp>
        <p:nvSpPr>
          <p:cNvPr id="20" name="CasellaDiTesto 19"/>
          <p:cNvSpPr txBox="1"/>
          <p:nvPr/>
        </p:nvSpPr>
        <p:spPr>
          <a:xfrm>
            <a:off x="1035889" y="4542286"/>
            <a:ext cx="612593" cy="1015663"/>
          </a:xfrm>
          <a:prstGeom prst="rect">
            <a:avLst/>
          </a:prstGeom>
          <a:noFill/>
          <a:ln>
            <a:noFill/>
            <a:prstDash val="solid"/>
          </a:ln>
        </p:spPr>
        <p:txBody>
          <a:bodyPr wrap="none" rtlCol="0">
            <a:spAutoFit/>
          </a:bodyPr>
          <a:lstStyle/>
          <a:p>
            <a:pPr algn="ctr"/>
            <a:r>
              <a:rPr lang="en-GB" sz="6000" b="1" dirty="0" smtClean="0">
                <a:solidFill>
                  <a:srgbClr val="FFFFFF"/>
                </a:solidFill>
                <a:latin typeface="Arial"/>
                <a:cs typeface="Arial"/>
              </a:rPr>
              <a:t>1</a:t>
            </a:r>
            <a:endParaRPr lang="en-GB" sz="6000" b="1" dirty="0">
              <a:solidFill>
                <a:srgbClr val="FFFFFF"/>
              </a:solidFill>
              <a:latin typeface="Arial"/>
              <a:cs typeface="Arial"/>
            </a:endParaRPr>
          </a:p>
        </p:txBody>
      </p:sp>
      <p:sp>
        <p:nvSpPr>
          <p:cNvPr id="21" name="Ovale 20"/>
          <p:cNvSpPr/>
          <p:nvPr/>
        </p:nvSpPr>
        <p:spPr>
          <a:xfrm>
            <a:off x="611424" y="6035397"/>
            <a:ext cx="1434507" cy="1434814"/>
          </a:xfrm>
          <a:prstGeom prst="ellipse">
            <a:avLst/>
          </a:prstGeom>
          <a:solidFill>
            <a:srgbClr val="31859C"/>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2" name="CasellaDiTesto 21"/>
          <p:cNvSpPr txBox="1"/>
          <p:nvPr/>
        </p:nvSpPr>
        <p:spPr>
          <a:xfrm>
            <a:off x="1035889" y="6166090"/>
            <a:ext cx="612593" cy="1015663"/>
          </a:xfrm>
          <a:prstGeom prst="rect">
            <a:avLst/>
          </a:prstGeom>
          <a:noFill/>
          <a:ln>
            <a:noFill/>
            <a:prstDash val="solid"/>
          </a:ln>
        </p:spPr>
        <p:txBody>
          <a:bodyPr wrap="none" rtlCol="0">
            <a:spAutoFit/>
          </a:bodyPr>
          <a:lstStyle/>
          <a:p>
            <a:pPr algn="ctr"/>
            <a:r>
              <a:rPr lang="en-GB" sz="6000" b="1" dirty="0" smtClean="0">
                <a:solidFill>
                  <a:srgbClr val="FFFFFF"/>
                </a:solidFill>
                <a:latin typeface="Arial"/>
                <a:cs typeface="Arial"/>
              </a:rPr>
              <a:t>2</a:t>
            </a:r>
            <a:endParaRPr lang="en-GB" sz="6000" b="1" dirty="0">
              <a:solidFill>
                <a:srgbClr val="FFFFFF"/>
              </a:solidFill>
              <a:latin typeface="Arial"/>
              <a:cs typeface="Arial"/>
            </a:endParaRPr>
          </a:p>
        </p:txBody>
      </p:sp>
      <p:sp>
        <p:nvSpPr>
          <p:cNvPr id="23" name="Ovale 22"/>
          <p:cNvSpPr/>
          <p:nvPr/>
        </p:nvSpPr>
        <p:spPr>
          <a:xfrm>
            <a:off x="611424" y="7612901"/>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4" name="CasellaDiTesto 23"/>
          <p:cNvSpPr txBox="1"/>
          <p:nvPr/>
        </p:nvSpPr>
        <p:spPr>
          <a:xfrm>
            <a:off x="1035889" y="7743594"/>
            <a:ext cx="612593" cy="1015663"/>
          </a:xfrm>
          <a:prstGeom prst="rect">
            <a:avLst/>
          </a:prstGeom>
          <a:solidFill>
            <a:schemeClr val="tx1"/>
          </a:solidFill>
          <a:ln>
            <a:noFill/>
            <a:prstDash val="solid"/>
          </a:ln>
        </p:spPr>
        <p:txBody>
          <a:bodyPr wrap="none" rtlCol="0">
            <a:spAutoFit/>
          </a:bodyPr>
          <a:lstStyle/>
          <a:p>
            <a:pPr algn="ctr"/>
            <a:r>
              <a:rPr lang="en-GB" sz="6000" b="1" smtClean="0">
                <a:solidFill>
                  <a:srgbClr val="FFFFFF"/>
                </a:solidFill>
                <a:latin typeface="Arial"/>
                <a:cs typeface="Arial"/>
              </a:rPr>
              <a:t>3</a:t>
            </a:r>
            <a:endParaRPr lang="en-GB" sz="6000" b="1">
              <a:solidFill>
                <a:srgbClr val="FFFFFF"/>
              </a:solidFill>
              <a:latin typeface="Arial"/>
              <a:cs typeface="Arial"/>
            </a:endParaRPr>
          </a:p>
        </p:txBody>
      </p:sp>
      <p:sp>
        <p:nvSpPr>
          <p:cNvPr id="26" name="Rettangolo 25"/>
          <p:cNvSpPr/>
          <p:nvPr/>
        </p:nvSpPr>
        <p:spPr>
          <a:xfrm>
            <a:off x="2286759" y="2610880"/>
            <a:ext cx="4674172" cy="96438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Segnaposto contenuto 2"/>
          <p:cNvSpPr>
            <a:spLocks noGrp="1"/>
          </p:cNvSpPr>
          <p:nvPr>
            <p:ph idx="1"/>
          </p:nvPr>
        </p:nvSpPr>
        <p:spPr>
          <a:xfrm>
            <a:off x="2518071" y="2609357"/>
            <a:ext cx="4866154" cy="1179127"/>
          </a:xfrm>
          <a:ln>
            <a:noFill/>
          </a:ln>
          <a:effectLst/>
        </p:spPr>
        <p:txBody>
          <a:bodyPr>
            <a:noAutofit/>
          </a:bodyPr>
          <a:lstStyle/>
          <a:p>
            <a:pPr marL="0" indent="0">
              <a:lnSpc>
                <a:spcPct val="90000"/>
              </a:lnSpc>
              <a:buNone/>
            </a:pPr>
            <a:r>
              <a:rPr lang="en-GB" sz="6000" b="1" dirty="0" smtClean="0">
                <a:solidFill>
                  <a:schemeClr val="bg1"/>
                </a:solidFill>
                <a:latin typeface="Arial" charset="0"/>
                <a:cs typeface="Arial" charset="0"/>
              </a:rPr>
              <a:t>Main policy</a:t>
            </a:r>
            <a:endParaRPr lang="en-GB" sz="6000" b="1" dirty="0">
              <a:solidFill>
                <a:schemeClr val="bg1"/>
              </a:solidFill>
              <a:latin typeface="Arial"/>
              <a:cs typeface="Arial"/>
            </a:endParaRPr>
          </a:p>
        </p:txBody>
      </p:sp>
    </p:spTree>
    <p:extLst>
      <p:ext uri="{BB962C8B-B14F-4D97-AF65-F5344CB8AC3E}">
        <p14:creationId xmlns:p14="http://schemas.microsoft.com/office/powerpoint/2010/main" val="27081983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sellaDiTesto 1"/>
          <p:cNvSpPr txBox="1"/>
          <p:nvPr/>
        </p:nvSpPr>
        <p:spPr>
          <a:xfrm>
            <a:off x="-47034" y="752696"/>
            <a:ext cx="6734945" cy="5447645"/>
          </a:xfrm>
          <a:prstGeom prst="rect">
            <a:avLst/>
          </a:prstGeom>
          <a:noFill/>
        </p:spPr>
        <p:txBody>
          <a:bodyPr wrap="square" rtlCol="0">
            <a:spAutoFit/>
          </a:bodyPr>
          <a:lstStyle/>
          <a:p>
            <a:pPr algn="r">
              <a:lnSpc>
                <a:spcPct val="80000"/>
              </a:lnSpc>
            </a:pPr>
            <a:r>
              <a:rPr lang="en-GB" sz="7200" b="1" dirty="0" smtClean="0">
                <a:solidFill>
                  <a:srgbClr val="FFFFFF"/>
                </a:solidFill>
                <a:latin typeface="Arial"/>
                <a:cs typeface="Arial"/>
              </a:rPr>
              <a:t>Educate</a:t>
            </a:r>
          </a:p>
          <a:p>
            <a:pPr algn="r">
              <a:lnSpc>
                <a:spcPct val="80000"/>
              </a:lnSpc>
            </a:pPr>
            <a:r>
              <a:rPr lang="en-GB" sz="7200" b="1" dirty="0" smtClean="0">
                <a:solidFill>
                  <a:srgbClr val="FFFFFF"/>
                </a:solidFill>
                <a:latin typeface="Arial"/>
                <a:cs typeface="Arial"/>
              </a:rPr>
              <a:t>to make </a:t>
            </a:r>
            <a:endParaRPr lang="en-GB" sz="7200" b="1" dirty="0">
              <a:solidFill>
                <a:srgbClr val="FFFFFF"/>
              </a:solidFill>
              <a:latin typeface="Arial"/>
              <a:cs typeface="Arial"/>
            </a:endParaRPr>
          </a:p>
          <a:p>
            <a:pPr algn="r">
              <a:lnSpc>
                <a:spcPct val="80000"/>
              </a:lnSpc>
            </a:pPr>
            <a:r>
              <a:rPr lang="en-GB" sz="7200" b="1" dirty="0" smtClean="0">
                <a:solidFill>
                  <a:srgbClr val="FFFFFF"/>
                </a:solidFill>
                <a:latin typeface="Arial"/>
                <a:cs typeface="Arial"/>
              </a:rPr>
              <a:t>the primary sector</a:t>
            </a:r>
          </a:p>
          <a:p>
            <a:pPr algn="r">
              <a:lnSpc>
                <a:spcPct val="80000"/>
              </a:lnSpc>
            </a:pPr>
            <a:r>
              <a:rPr lang="en-GB" sz="7200" b="1" dirty="0" smtClean="0">
                <a:solidFill>
                  <a:srgbClr val="FFFFFF"/>
                </a:solidFill>
                <a:latin typeface="Arial"/>
                <a:cs typeface="Arial"/>
              </a:rPr>
              <a:t>“primary” for </a:t>
            </a:r>
            <a:r>
              <a:rPr lang="en-GB" sz="7200" b="1" dirty="0" smtClean="0">
                <a:solidFill>
                  <a:schemeClr val="bg1"/>
                </a:solidFill>
                <a:latin typeface="Arial"/>
                <a:cs typeface="Arial"/>
              </a:rPr>
              <a:t>young people</a:t>
            </a:r>
          </a:p>
        </p:txBody>
      </p:sp>
      <p:sp>
        <p:nvSpPr>
          <p:cNvPr id="22" name="Ovale 21"/>
          <p:cNvSpPr/>
          <p:nvPr/>
        </p:nvSpPr>
        <p:spPr>
          <a:xfrm flipV="1">
            <a:off x="5935380" y="8185497"/>
            <a:ext cx="587912" cy="611560"/>
          </a:xfrm>
          <a:prstGeom prst="ellipse">
            <a:avLst/>
          </a:prstGeom>
          <a:solidFill>
            <a:schemeClr val="bg1"/>
          </a:solidFill>
          <a:ln w="28575"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2618770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4"/>
            <a:ext cx="6628308" cy="1661993"/>
          </a:xfrm>
          <a:prstGeom prst="rect">
            <a:avLst/>
          </a:prstGeom>
        </p:spPr>
        <p:txBody>
          <a:bodyPr wrap="square">
            <a:spAutoFit/>
          </a:bodyPr>
          <a:lstStyle/>
          <a:p>
            <a:r>
              <a:rPr lang="en-GB" sz="3400" b="1" i="1" dirty="0" smtClean="0">
                <a:latin typeface="Arial"/>
                <a:cs typeface="Arial"/>
              </a:rPr>
              <a:t>Promoting </a:t>
            </a:r>
            <a:r>
              <a:rPr lang="en-GB" sz="3400" b="1" i="1" dirty="0">
                <a:latin typeface="Arial"/>
                <a:cs typeface="Arial"/>
              </a:rPr>
              <a:t>integration between education institutions </a:t>
            </a:r>
            <a:endParaRPr lang="en-GB" sz="3400" b="1" i="1" dirty="0" smtClean="0">
              <a:latin typeface="Arial"/>
              <a:cs typeface="Arial"/>
            </a:endParaRPr>
          </a:p>
          <a:p>
            <a:r>
              <a:rPr lang="en-GB" sz="3400" b="1" i="1" dirty="0" smtClean="0">
                <a:latin typeface="Arial"/>
                <a:cs typeface="Arial"/>
              </a:rPr>
              <a:t>and </a:t>
            </a:r>
            <a:r>
              <a:rPr lang="en-GB" sz="3400" b="1" i="1" dirty="0">
                <a:latin typeface="Arial"/>
                <a:cs typeface="Arial"/>
              </a:rPr>
              <a:t>the rural world</a:t>
            </a:r>
            <a:endParaRPr lang="it-IT" sz="3400" b="1" i="1" dirty="0">
              <a:latin typeface="Arial"/>
              <a:cs typeface="Arial"/>
            </a:endParaRPr>
          </a:p>
        </p:txBody>
      </p:sp>
      <p:sp>
        <p:nvSpPr>
          <p:cNvPr id="4" name="Rettangolo 3"/>
          <p:cNvSpPr/>
          <p:nvPr/>
        </p:nvSpPr>
        <p:spPr>
          <a:xfrm>
            <a:off x="229695" y="3511546"/>
            <a:ext cx="6628307" cy="1485535"/>
          </a:xfrm>
          <a:prstGeom prst="rect">
            <a:avLst/>
          </a:prstGeom>
        </p:spPr>
        <p:txBody>
          <a:bodyPr wrap="square">
            <a:spAutoFit/>
          </a:bodyPr>
          <a:lstStyle/>
          <a:p>
            <a:pPr>
              <a:lnSpc>
                <a:spcPct val="80000"/>
              </a:lnSpc>
            </a:pPr>
            <a:r>
              <a:rPr lang="en-GB" sz="2800" dirty="0">
                <a:solidFill>
                  <a:schemeClr val="tx1">
                    <a:lumMod val="65000"/>
                    <a:lumOff val="35000"/>
                  </a:schemeClr>
                </a:solidFill>
              </a:rPr>
              <a:t>Because the lack of integration between </a:t>
            </a:r>
            <a:r>
              <a:rPr lang="en-GB" sz="2800" dirty="0" smtClean="0">
                <a:solidFill>
                  <a:schemeClr val="tx1">
                    <a:lumMod val="65000"/>
                    <a:lumOff val="35000"/>
                  </a:schemeClr>
                </a:solidFill>
              </a:rPr>
              <a:t>the two </a:t>
            </a:r>
            <a:r>
              <a:rPr lang="en-GB" sz="2800" i="1" dirty="0" smtClean="0">
                <a:solidFill>
                  <a:schemeClr val="tx1">
                    <a:lumMod val="65000"/>
                    <a:lumOff val="35000"/>
                  </a:schemeClr>
                </a:solidFill>
              </a:rPr>
              <a:t>worlds</a:t>
            </a:r>
            <a:r>
              <a:rPr lang="en-GB" sz="2800" dirty="0" smtClean="0">
                <a:solidFill>
                  <a:schemeClr val="tx1">
                    <a:lumMod val="65000"/>
                    <a:lumOff val="35000"/>
                  </a:schemeClr>
                </a:solidFill>
              </a:rPr>
              <a:t> is </a:t>
            </a:r>
            <a:r>
              <a:rPr lang="en-GB" sz="2800" dirty="0">
                <a:solidFill>
                  <a:schemeClr val="tx1">
                    <a:lumMod val="65000"/>
                    <a:lumOff val="35000"/>
                  </a:schemeClr>
                </a:solidFill>
              </a:rPr>
              <a:t>one of the reasons </a:t>
            </a:r>
            <a:r>
              <a:rPr lang="en-GB" sz="2800" dirty="0" smtClean="0">
                <a:solidFill>
                  <a:schemeClr val="tx1">
                    <a:lumMod val="65000"/>
                    <a:lumOff val="35000"/>
                  </a:schemeClr>
                </a:solidFill>
              </a:rPr>
              <a:t>behind </a:t>
            </a:r>
            <a:r>
              <a:rPr lang="en-GB" sz="2800" dirty="0">
                <a:solidFill>
                  <a:schemeClr val="tx1">
                    <a:lumMod val="65000"/>
                    <a:lumOff val="35000"/>
                  </a:schemeClr>
                </a:solidFill>
              </a:rPr>
              <a:t>the scant involvement of young people in </a:t>
            </a:r>
            <a:r>
              <a:rPr lang="en-GB" sz="2800" dirty="0" smtClean="0">
                <a:solidFill>
                  <a:schemeClr val="tx1">
                    <a:lumMod val="65000"/>
                    <a:lumOff val="35000"/>
                  </a:schemeClr>
                </a:solidFill>
              </a:rPr>
              <a:t>agriculture</a:t>
            </a:r>
            <a:r>
              <a:rPr lang="it-IT" sz="2800" dirty="0" smtClean="0">
                <a:solidFill>
                  <a:schemeClr val="tx1">
                    <a:lumMod val="65000"/>
                    <a:lumOff val="35000"/>
                  </a:schemeClr>
                </a:solidFill>
              </a:rPr>
              <a:t> </a:t>
            </a:r>
            <a:endParaRPr lang="it-IT" sz="2800" dirty="0">
              <a:solidFill>
                <a:schemeClr val="tx1">
                  <a:lumMod val="65000"/>
                  <a:lumOff val="35000"/>
                </a:schemeClr>
              </a:solidFill>
            </a:endParaRPr>
          </a:p>
        </p:txBody>
      </p:sp>
      <p:sp>
        <p:nvSpPr>
          <p:cNvPr id="11" name="Rettangolo 10"/>
          <p:cNvSpPr/>
          <p:nvPr/>
        </p:nvSpPr>
        <p:spPr>
          <a:xfrm>
            <a:off x="232960" y="5375376"/>
            <a:ext cx="6625043" cy="3477875"/>
          </a:xfrm>
          <a:prstGeom prst="rect">
            <a:avLst/>
          </a:prstGeom>
        </p:spPr>
        <p:txBody>
          <a:bodyPr wrap="square">
            <a:spAutoFit/>
          </a:bodyPr>
          <a:lstStyle/>
          <a:p>
            <a:pPr lvl="0"/>
            <a:r>
              <a:rPr lang="en-GB" sz="2800" b="1" dirty="0" smtClean="0">
                <a:solidFill>
                  <a:srgbClr val="31859C"/>
                </a:solidFill>
              </a:rPr>
              <a:t>INSTRUMENTS</a:t>
            </a:r>
          </a:p>
          <a:p>
            <a:pPr lvl="0"/>
            <a:endParaRPr lang="en-GB" sz="2400" dirty="0" smtClean="0"/>
          </a:p>
          <a:p>
            <a:pPr marL="342900" lvl="0" indent="-342900">
              <a:buFont typeface="Arial"/>
              <a:buChar char="•"/>
            </a:pPr>
            <a:r>
              <a:rPr lang="en-GB" sz="2400" dirty="0" smtClean="0"/>
              <a:t>School</a:t>
            </a:r>
            <a:r>
              <a:rPr lang="en-GB" sz="2400" dirty="0"/>
              <a:t>-to-work transition and dual learning programmes, including internship and apprenticeship </a:t>
            </a:r>
            <a:r>
              <a:rPr lang="en-GB" sz="2400" dirty="0" smtClean="0"/>
              <a:t>schemes</a:t>
            </a:r>
            <a:endParaRPr lang="it-IT" sz="2400" dirty="0"/>
          </a:p>
          <a:p>
            <a:pPr marL="342900" lvl="0" indent="-342900">
              <a:buFont typeface="Arial"/>
              <a:buChar char="•"/>
            </a:pPr>
            <a:r>
              <a:rPr lang="en-GB" sz="2400" dirty="0"/>
              <a:t>School and university lectures held by agricultural/</a:t>
            </a:r>
            <a:r>
              <a:rPr lang="en-GB" sz="2400" dirty="0" err="1"/>
              <a:t>agri</a:t>
            </a:r>
            <a:r>
              <a:rPr lang="en-GB" sz="2400" dirty="0"/>
              <a:t>-food </a:t>
            </a:r>
            <a:r>
              <a:rPr lang="en-GB" sz="2400" dirty="0" smtClean="0"/>
              <a:t>entrepreneurs</a:t>
            </a:r>
            <a:endParaRPr lang="it-IT" sz="2400" dirty="0"/>
          </a:p>
          <a:p>
            <a:pPr marL="342900" indent="-342900">
              <a:buFont typeface="Arial"/>
              <a:buChar char="•"/>
            </a:pPr>
            <a:r>
              <a:rPr lang="en-GB" sz="2400" dirty="0"/>
              <a:t>Joint initiatives, e.g. contests, summer schools, guided tours, workshops, </a:t>
            </a:r>
            <a:r>
              <a:rPr lang="en-GB" sz="2400" dirty="0" smtClean="0"/>
              <a:t>scholarships</a:t>
            </a:r>
            <a:endParaRPr lang="it-IT" sz="2400"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5" name="CasellaDiTesto 14"/>
          <p:cNvSpPr txBox="1"/>
          <p:nvPr/>
        </p:nvSpPr>
        <p:spPr>
          <a:xfrm>
            <a:off x="636055" y="412953"/>
            <a:ext cx="612593" cy="1015663"/>
          </a:xfrm>
          <a:prstGeom prst="rect">
            <a:avLst/>
          </a:prstGeom>
          <a:noFill/>
          <a:ln>
            <a:noFill/>
            <a:prstDash val="solid"/>
          </a:ln>
          <a:effectLst/>
        </p:spPr>
        <p:txBody>
          <a:bodyPr wrap="none" rtlCol="0">
            <a:spAutoFit/>
          </a:bodyPr>
          <a:lstStyle/>
          <a:p>
            <a:pPr algn="ctr"/>
            <a:r>
              <a:rPr lang="en-GB" sz="6000" b="1" dirty="0" smtClean="0">
                <a:solidFill>
                  <a:srgbClr val="FFFFFF"/>
                </a:solidFill>
                <a:latin typeface="Arial"/>
                <a:cs typeface="Arial"/>
              </a:rPr>
              <a:t>1</a:t>
            </a:r>
            <a:endParaRPr lang="en-GB" sz="6000" b="1" dirty="0">
              <a:solidFill>
                <a:srgbClr val="FFFFFF"/>
              </a:solidFill>
              <a:latin typeface="Arial"/>
              <a:cs typeface="Arial"/>
            </a:endParaRPr>
          </a:p>
        </p:txBody>
      </p:sp>
    </p:spTree>
    <p:extLst>
      <p:ext uri="{BB962C8B-B14F-4D97-AF65-F5344CB8AC3E}">
        <p14:creationId xmlns:p14="http://schemas.microsoft.com/office/powerpoint/2010/main" val="110344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202748" y="2995161"/>
            <a:ext cx="3065189" cy="5790817"/>
          </a:xfrm>
          <a:prstGeom prst="rect">
            <a:avLst/>
          </a:prstGeom>
        </p:spPr>
        <p:txBody>
          <a:bodyPr wrap="square">
            <a:spAutoFit/>
          </a:bodyPr>
          <a:lstStyle/>
          <a:p>
            <a:pPr>
              <a:lnSpc>
                <a:spcPct val="80000"/>
              </a:lnSpc>
            </a:pPr>
            <a:r>
              <a:rPr lang="en-US" sz="2100" dirty="0" smtClean="0"/>
              <a:t>The </a:t>
            </a:r>
            <a:r>
              <a:rPr lang="en-US" sz="2100" dirty="0"/>
              <a:t>Portuguese CAP </a:t>
            </a:r>
            <a:r>
              <a:rPr lang="en-US" sz="2100" dirty="0" err="1"/>
              <a:t>organises</a:t>
            </a:r>
            <a:r>
              <a:rPr lang="en-US" sz="2100" dirty="0"/>
              <a:t> a University contest named "</a:t>
            </a:r>
            <a:r>
              <a:rPr lang="en-US" sz="2100" dirty="0" err="1"/>
              <a:t>Cultiva</a:t>
            </a:r>
            <a:r>
              <a:rPr lang="en-US" sz="2100" dirty="0"/>
              <a:t> o </a:t>
            </a:r>
            <a:r>
              <a:rPr lang="en-US" sz="2100" dirty="0" err="1"/>
              <a:t>teu</a:t>
            </a:r>
            <a:r>
              <a:rPr lang="en-US" sz="2100" dirty="0"/>
              <a:t> </a:t>
            </a:r>
            <a:r>
              <a:rPr lang="en-US" sz="2100" dirty="0" err="1"/>
              <a:t>futuro</a:t>
            </a:r>
            <a:r>
              <a:rPr lang="en-US" sz="2100" dirty="0"/>
              <a:t>"[Cultivate your future</a:t>
            </a:r>
            <a:r>
              <a:rPr lang="en-US" sz="2100" dirty="0" smtClean="0"/>
              <a:t>], which is aimed at promoting creativity and innovation in agriculture. </a:t>
            </a:r>
            <a:r>
              <a:rPr lang="en-US" sz="2100" dirty="0"/>
              <a:t>Firstly launched in 2011, the contest has attracted over 1.000 students and 160 lecturers. It is addressed to groups of University students and their teachers, who intend to carry out, during the academic year, a project concerning different disciplinary areas (e.g. Marketing, Economics, Design, Engineering, Health, etc.), applicable to the agricultural </a:t>
            </a:r>
            <a:r>
              <a:rPr lang="en-US" sz="2100" dirty="0" smtClean="0"/>
              <a:t>sector. </a:t>
            </a:r>
          </a:p>
        </p:txBody>
      </p:sp>
      <p:sp>
        <p:nvSpPr>
          <p:cNvPr id="25" name="Rettangolo 24"/>
          <p:cNvSpPr/>
          <p:nvPr/>
        </p:nvSpPr>
        <p:spPr>
          <a:xfrm>
            <a:off x="4338795" y="1543642"/>
            <a:ext cx="2774569" cy="726637"/>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399779" y="1501639"/>
            <a:ext cx="6422486" cy="751682"/>
          </a:xfrm>
          <a:prstGeom prst="rect">
            <a:avLst/>
          </a:prstGeom>
          <a:ln>
            <a:noFill/>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it-IT" sz="4800" b="1" dirty="0" smtClean="0">
                <a:solidFill>
                  <a:schemeClr val="bg1"/>
                </a:solidFill>
                <a:latin typeface="Arial" charset="0"/>
                <a:cs typeface="Arial" charset="0"/>
              </a:rPr>
              <a:t>by CAP</a:t>
            </a:r>
            <a:endParaRPr lang="en-GB" sz="4800" b="1" dirty="0">
              <a:solidFill>
                <a:schemeClr val="bg1"/>
              </a:solidFill>
              <a:latin typeface="Arial"/>
              <a:cs typeface="Arial"/>
            </a:endParaRPr>
          </a:p>
        </p:txBody>
      </p:sp>
      <p:sp>
        <p:nvSpPr>
          <p:cNvPr id="7" name="Rettangolo 6"/>
          <p:cNvSpPr/>
          <p:nvPr/>
        </p:nvSpPr>
        <p:spPr>
          <a:xfrm>
            <a:off x="3585737" y="2995161"/>
            <a:ext cx="3065189" cy="5532285"/>
          </a:xfrm>
          <a:prstGeom prst="rect">
            <a:avLst/>
          </a:prstGeom>
        </p:spPr>
        <p:txBody>
          <a:bodyPr wrap="square">
            <a:spAutoFit/>
          </a:bodyPr>
          <a:lstStyle/>
          <a:p>
            <a:pPr>
              <a:lnSpc>
                <a:spcPct val="80000"/>
              </a:lnSpc>
            </a:pPr>
            <a:r>
              <a:rPr lang="en-US" sz="2100" dirty="0" smtClean="0"/>
              <a:t>Over </a:t>
            </a:r>
            <a:r>
              <a:rPr lang="en-US" sz="2100" dirty="0"/>
              <a:t>the past years, the contest has focused on the following topics: “Innovation in the Olive Oil Sector”, “Innovation in the Vine and Wine Sector”, “Innovation in the Fruit and Vegetable Sector” and “Innovation in the Forestry Sector”. Several prizes are delivered respectively to the students and the lecturers presenting the winning </a:t>
            </a:r>
            <a:r>
              <a:rPr lang="en-US" sz="2100" dirty="0" smtClean="0"/>
              <a:t>project. </a:t>
            </a:r>
            <a:r>
              <a:rPr lang="en-US" sz="2100" dirty="0"/>
              <a:t>The </a:t>
            </a:r>
            <a:r>
              <a:rPr lang="en-US" sz="2100" dirty="0" smtClean="0"/>
              <a:t>5th </a:t>
            </a:r>
            <a:r>
              <a:rPr lang="en-US" sz="2100" dirty="0"/>
              <a:t>edition is currently running for the 2015/2016 academic year, dedicated to the theme </a:t>
            </a:r>
            <a:r>
              <a:rPr lang="en-US" sz="2100" dirty="0" smtClean="0"/>
              <a:t>“Innovation </a:t>
            </a:r>
            <a:r>
              <a:rPr lang="en-US" sz="2100" dirty="0"/>
              <a:t>in the Milk and Dairy Products </a:t>
            </a:r>
            <a:r>
              <a:rPr lang="en-US" sz="2100" dirty="0" smtClean="0"/>
              <a:t>Sector”.</a:t>
            </a:r>
            <a:endParaRPr lang="it-IT" sz="2100" dirty="0"/>
          </a:p>
        </p:txBody>
      </p:sp>
    </p:spTree>
    <p:extLst>
      <p:ext uri="{BB962C8B-B14F-4D97-AF65-F5344CB8AC3E}">
        <p14:creationId xmlns:p14="http://schemas.microsoft.com/office/powerpoint/2010/main" val="6774659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692" y="1828754"/>
            <a:ext cx="6628308" cy="2185214"/>
          </a:xfrm>
          <a:prstGeom prst="rect">
            <a:avLst/>
          </a:prstGeom>
        </p:spPr>
        <p:txBody>
          <a:bodyPr wrap="square">
            <a:spAutoFit/>
          </a:bodyPr>
          <a:lstStyle/>
          <a:p>
            <a:r>
              <a:rPr lang="en-GB" sz="3400" b="1" i="1" dirty="0" smtClean="0">
                <a:latin typeface="Arial"/>
                <a:cs typeface="Arial"/>
              </a:rPr>
              <a:t>Supporting the creation and adaptation of competences to work and doing business in agriculture</a:t>
            </a:r>
            <a:endParaRPr lang="it-IT" sz="3400" b="1" i="1" dirty="0">
              <a:latin typeface="Arial"/>
              <a:cs typeface="Arial"/>
            </a:endParaRPr>
          </a:p>
        </p:txBody>
      </p:sp>
      <p:sp>
        <p:nvSpPr>
          <p:cNvPr id="4" name="Rettangolo 3"/>
          <p:cNvSpPr/>
          <p:nvPr/>
        </p:nvSpPr>
        <p:spPr>
          <a:xfrm>
            <a:off x="229695" y="3929271"/>
            <a:ext cx="6628307" cy="1140825"/>
          </a:xfrm>
          <a:prstGeom prst="rect">
            <a:avLst/>
          </a:prstGeom>
        </p:spPr>
        <p:txBody>
          <a:bodyPr wrap="square">
            <a:spAutoFit/>
          </a:bodyPr>
          <a:lstStyle/>
          <a:p>
            <a:pPr>
              <a:lnSpc>
                <a:spcPct val="80000"/>
              </a:lnSpc>
            </a:pPr>
            <a:r>
              <a:rPr lang="en-GB" sz="2800" dirty="0" smtClean="0">
                <a:solidFill>
                  <a:srgbClr val="595959"/>
                </a:solidFill>
              </a:rPr>
              <a:t>Because a gap exists between jobs available in the agricultural sector and young people who are qualified to fill them </a:t>
            </a:r>
            <a:endParaRPr lang="en-GB" sz="2800" dirty="0">
              <a:solidFill>
                <a:srgbClr val="595959"/>
              </a:solidFill>
            </a:endParaRPr>
          </a:p>
        </p:txBody>
      </p:sp>
      <p:sp>
        <p:nvSpPr>
          <p:cNvPr id="11" name="Rettangolo 10"/>
          <p:cNvSpPr/>
          <p:nvPr/>
        </p:nvSpPr>
        <p:spPr>
          <a:xfrm>
            <a:off x="232961" y="5209428"/>
            <a:ext cx="6528034" cy="3847207"/>
          </a:xfrm>
          <a:prstGeom prst="rect">
            <a:avLst/>
          </a:prstGeom>
        </p:spPr>
        <p:txBody>
          <a:bodyPr wrap="square">
            <a:spAutoFit/>
          </a:bodyPr>
          <a:lstStyle/>
          <a:p>
            <a:pPr lvl="0"/>
            <a:r>
              <a:rPr lang="en-GB" sz="2800" b="1" dirty="0" smtClean="0">
                <a:solidFill>
                  <a:srgbClr val="31859C"/>
                </a:solidFill>
              </a:rPr>
              <a:t>INSTRUMENTS</a:t>
            </a:r>
          </a:p>
          <a:p>
            <a:pPr lvl="0"/>
            <a:endParaRPr lang="en-GB" sz="2400" dirty="0" smtClean="0"/>
          </a:p>
          <a:p>
            <a:pPr marL="342900" lvl="0" indent="-342900">
              <a:buFont typeface="Arial"/>
              <a:buChar char="•"/>
            </a:pPr>
            <a:r>
              <a:rPr lang="en-GB" sz="2400" dirty="0" smtClean="0"/>
              <a:t>Vocational education and training</a:t>
            </a:r>
          </a:p>
          <a:p>
            <a:pPr marL="342900" lvl="0" indent="-342900">
              <a:buFont typeface="Arial"/>
              <a:buChar char="•"/>
            </a:pPr>
            <a:r>
              <a:rPr lang="en-GB" sz="2400" dirty="0"/>
              <a:t>I</a:t>
            </a:r>
            <a:r>
              <a:rPr lang="en-GB" sz="2400" dirty="0" smtClean="0"/>
              <a:t>mplementation of national systems for the assessment and certification of competences</a:t>
            </a:r>
          </a:p>
          <a:p>
            <a:pPr marL="342900" lvl="0" indent="-342900">
              <a:buFont typeface="Arial"/>
              <a:buChar char="•"/>
            </a:pPr>
            <a:r>
              <a:rPr lang="en-GB" sz="2400" dirty="0" smtClean="0"/>
              <a:t>Sponsoring and/or carrying out mapping activities aimed at identifying the competences needed to work and doing business in agriculture, with a focus on the multifunctional dimension of the sector</a:t>
            </a:r>
            <a:endParaRPr lang="en-GB" sz="2400" dirty="0"/>
          </a:p>
        </p:txBody>
      </p:sp>
      <p:sp>
        <p:nvSpPr>
          <p:cNvPr id="14" name="Ovale 13"/>
          <p:cNvSpPr/>
          <p:nvPr/>
        </p:nvSpPr>
        <p:spPr>
          <a:xfrm>
            <a:off x="235105" y="235216"/>
            <a:ext cx="1434507" cy="1434814"/>
          </a:xfrm>
          <a:prstGeom prst="ellipse">
            <a:avLst/>
          </a:prstGeom>
          <a:solidFill>
            <a:schemeClr val="tx1"/>
          </a:solidFill>
          <a:ln w="285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5" name="CasellaDiTesto 14"/>
          <p:cNvSpPr txBox="1"/>
          <p:nvPr/>
        </p:nvSpPr>
        <p:spPr>
          <a:xfrm>
            <a:off x="636055" y="412953"/>
            <a:ext cx="612593" cy="1015663"/>
          </a:xfrm>
          <a:prstGeom prst="rect">
            <a:avLst/>
          </a:prstGeom>
          <a:solidFill>
            <a:schemeClr val="tx1"/>
          </a:solidFill>
          <a:ln>
            <a:noFill/>
            <a:prstDash val="solid"/>
          </a:ln>
          <a:effectLst/>
        </p:spPr>
        <p:txBody>
          <a:bodyPr wrap="none" rtlCol="0">
            <a:spAutoFit/>
          </a:bodyPr>
          <a:lstStyle/>
          <a:p>
            <a:pPr algn="ctr"/>
            <a:r>
              <a:rPr lang="en-GB" sz="6000" b="1" dirty="0">
                <a:solidFill>
                  <a:srgbClr val="FFFFFF"/>
                </a:solidFill>
                <a:latin typeface="Arial"/>
                <a:cs typeface="Arial"/>
              </a:rPr>
              <a:t>2</a:t>
            </a:r>
          </a:p>
        </p:txBody>
      </p:sp>
    </p:spTree>
    <p:extLst>
      <p:ext uri="{BB962C8B-B14F-4D97-AF65-F5344CB8AC3E}">
        <p14:creationId xmlns:p14="http://schemas.microsoft.com/office/powerpoint/2010/main" val="21206438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ttangolo 12"/>
          <p:cNvSpPr/>
          <p:nvPr/>
        </p:nvSpPr>
        <p:spPr>
          <a:xfrm>
            <a:off x="1316928" y="611562"/>
            <a:ext cx="5761621" cy="9408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egnaposto contenuto 2"/>
          <p:cNvSpPr>
            <a:spLocks noGrp="1"/>
          </p:cNvSpPr>
          <p:nvPr>
            <p:ph idx="1"/>
          </p:nvPr>
        </p:nvSpPr>
        <p:spPr>
          <a:xfrm>
            <a:off x="1740222" y="633511"/>
            <a:ext cx="5047228" cy="730742"/>
          </a:xfrm>
          <a:ln>
            <a:noFill/>
          </a:ln>
          <a:effectLst/>
        </p:spPr>
        <p:txBody>
          <a:bodyPr>
            <a:noAutofit/>
          </a:bodyPr>
          <a:lstStyle/>
          <a:p>
            <a:pPr marL="0" indent="0" algn="r">
              <a:lnSpc>
                <a:spcPct val="90000"/>
              </a:lnSpc>
              <a:buNone/>
            </a:pPr>
            <a:r>
              <a:rPr lang="en-GB" sz="6000" b="1" dirty="0" smtClean="0">
                <a:solidFill>
                  <a:schemeClr val="bg1"/>
                </a:solidFill>
                <a:latin typeface="Arial" charset="0"/>
                <a:cs typeface="Arial" charset="0"/>
              </a:rPr>
              <a:t>Best practice</a:t>
            </a:r>
            <a:endParaRPr lang="en-GB" sz="6000" b="1" dirty="0">
              <a:solidFill>
                <a:schemeClr val="bg1"/>
              </a:solidFill>
              <a:latin typeface="Arial"/>
              <a:cs typeface="Arial"/>
            </a:endParaRPr>
          </a:p>
        </p:txBody>
      </p:sp>
      <p:sp>
        <p:nvSpPr>
          <p:cNvPr id="2" name="Rettangolo 1"/>
          <p:cNvSpPr/>
          <p:nvPr/>
        </p:nvSpPr>
        <p:spPr>
          <a:xfrm>
            <a:off x="202748" y="2995161"/>
            <a:ext cx="3139885" cy="6049349"/>
          </a:xfrm>
          <a:prstGeom prst="rect">
            <a:avLst/>
          </a:prstGeom>
        </p:spPr>
        <p:txBody>
          <a:bodyPr wrap="square">
            <a:spAutoFit/>
          </a:bodyPr>
          <a:lstStyle/>
          <a:p>
            <a:pPr>
              <a:lnSpc>
                <a:spcPct val="80000"/>
              </a:lnSpc>
            </a:pPr>
            <a:r>
              <a:rPr lang="en-US" sz="2100" dirty="0" smtClean="0"/>
              <a:t>The </a:t>
            </a:r>
            <a:r>
              <a:rPr lang="en-US" sz="2100" dirty="0"/>
              <a:t>Education </a:t>
            </a:r>
            <a:r>
              <a:rPr lang="en-US" sz="2100" dirty="0" err="1"/>
              <a:t>centre</a:t>
            </a:r>
            <a:r>
              <a:rPr lang="en-US" sz="2100" dirty="0"/>
              <a:t> of the Greek confederation PASEGES (KEK PASEGES) is located in Thessaloniki and provides vocational education and training </a:t>
            </a:r>
            <a:r>
              <a:rPr lang="en-US" sz="2100" dirty="0" err="1"/>
              <a:t>programmes</a:t>
            </a:r>
            <a:r>
              <a:rPr lang="en-US" sz="2100" dirty="0"/>
              <a:t>, mainly targeted to unemployed young people and focused on agricultural business’ management. Moreover, PASEGES is involved in the Committee of the EOPPEP (National </a:t>
            </a:r>
            <a:r>
              <a:rPr lang="en-US" sz="2100" dirty="0" err="1"/>
              <a:t>Organisation</a:t>
            </a:r>
            <a:r>
              <a:rPr lang="en-US" sz="2100" dirty="0"/>
              <a:t> for the Certification of Qualifications and Vocational Guidance), an all-encompassing statutory body investing on better quality and more efficient and reliable lifelong learning services in Greece. </a:t>
            </a:r>
            <a:endParaRPr lang="en-US" sz="2100" dirty="0" smtClean="0"/>
          </a:p>
        </p:txBody>
      </p:sp>
      <p:sp>
        <p:nvSpPr>
          <p:cNvPr id="25" name="Rettangolo 24"/>
          <p:cNvSpPr/>
          <p:nvPr/>
        </p:nvSpPr>
        <p:spPr>
          <a:xfrm>
            <a:off x="2670372" y="1543644"/>
            <a:ext cx="4442988" cy="727121"/>
          </a:xfrm>
          <a:prstGeom prst="rect">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egnaposto contenuto 2"/>
          <p:cNvSpPr txBox="1">
            <a:spLocks/>
          </p:cNvSpPr>
          <p:nvPr/>
        </p:nvSpPr>
        <p:spPr>
          <a:xfrm>
            <a:off x="2847995" y="1503136"/>
            <a:ext cx="3974269" cy="730640"/>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it-IT" sz="4800" b="1" dirty="0" smtClean="0">
                <a:solidFill>
                  <a:schemeClr val="bg1"/>
                </a:solidFill>
                <a:latin typeface="Arial" charset="0"/>
                <a:cs typeface="Arial" charset="0"/>
              </a:rPr>
              <a:t>by PASEGES</a:t>
            </a:r>
            <a:endParaRPr lang="en-GB" sz="4800" b="1" dirty="0">
              <a:solidFill>
                <a:schemeClr val="bg1"/>
              </a:solidFill>
              <a:latin typeface="Arial"/>
              <a:cs typeface="Arial"/>
            </a:endParaRPr>
          </a:p>
        </p:txBody>
      </p:sp>
      <p:sp>
        <p:nvSpPr>
          <p:cNvPr id="7" name="Rettangolo 6"/>
          <p:cNvSpPr/>
          <p:nvPr/>
        </p:nvSpPr>
        <p:spPr>
          <a:xfrm>
            <a:off x="3495033" y="2995161"/>
            <a:ext cx="3139885" cy="3722558"/>
          </a:xfrm>
          <a:prstGeom prst="rect">
            <a:avLst/>
          </a:prstGeom>
        </p:spPr>
        <p:txBody>
          <a:bodyPr wrap="square">
            <a:spAutoFit/>
          </a:bodyPr>
          <a:lstStyle/>
          <a:p>
            <a:pPr>
              <a:lnSpc>
                <a:spcPct val="80000"/>
              </a:lnSpc>
            </a:pPr>
            <a:r>
              <a:rPr lang="en-US" sz="2100" dirty="0" smtClean="0"/>
              <a:t>Particularly</a:t>
            </a:r>
            <a:r>
              <a:rPr lang="en-US" sz="2100" dirty="0"/>
              <a:t>, the EOPPEP develops and implements comprehensive national systems for the accreditation of non-formal and informal learning and provides scientific and technical support in designing and implementing the vocational guidance national policy, as well as the provision of such services in Greece. </a:t>
            </a:r>
            <a:endParaRPr lang="it-IT" sz="2100" dirty="0"/>
          </a:p>
        </p:txBody>
      </p:sp>
    </p:spTree>
    <p:extLst>
      <p:ext uri="{BB962C8B-B14F-4D97-AF65-F5344CB8AC3E}">
        <p14:creationId xmlns:p14="http://schemas.microsoft.com/office/powerpoint/2010/main" val="26072847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1340</TotalTime>
  <Words>2188</Words>
  <Application>Microsoft Macintosh PowerPoint</Application>
  <PresentationFormat>Presentazione su schermo (4:3)</PresentationFormat>
  <Paragraphs>155</Paragraphs>
  <Slides>26</Slides>
  <Notes>2</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reo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Paolo Tomassetti</dc:creator>
  <cp:lastModifiedBy>Anonimo Anonimo</cp:lastModifiedBy>
  <cp:revision>474</cp:revision>
  <cp:lastPrinted>2016-04-18T19:54:26Z</cp:lastPrinted>
  <dcterms:created xsi:type="dcterms:W3CDTF">2013-11-10T20:14:29Z</dcterms:created>
  <dcterms:modified xsi:type="dcterms:W3CDTF">2016-05-09T16:51:11Z</dcterms:modified>
</cp:coreProperties>
</file>