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90" r:id="rId3"/>
    <p:sldId id="301" r:id="rId4"/>
    <p:sldId id="296" r:id="rId5"/>
    <p:sldId id="299" r:id="rId6"/>
    <p:sldId id="298" r:id="rId7"/>
    <p:sldId id="280" r:id="rId8"/>
    <p:sldId id="288" r:id="rId9"/>
    <p:sldId id="286" r:id="rId10"/>
    <p:sldId id="276" r:id="rId11"/>
    <p:sldId id="256" r:id="rId12"/>
    <p:sldId id="291" r:id="rId13"/>
    <p:sldId id="292" r:id="rId14"/>
    <p:sldId id="273" r:id="rId15"/>
    <p:sldId id="293" r:id="rId16"/>
    <p:sldId id="302" r:id="rId17"/>
    <p:sldId id="259" r:id="rId18"/>
    <p:sldId id="29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1589B-E54C-45ED-AAD9-4FC875FCE041}" type="datetimeFigureOut">
              <a:rPr lang="en-GB" smtClean="0"/>
              <a:t>02/05/2018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50382-AA67-436B-BE3F-1B24158474AE}" type="slidenum">
              <a:rPr lang="en-GB" smtClean="0"/>
              <a:t>‹#›</a:t>
            </a:fld>
            <a:endParaRPr lang="en-GB"/>
          </a:p>
        </p:txBody>
      </p:sp>
    </p:spTree>
    <p:extLst>
      <p:ext uri="{BB962C8B-B14F-4D97-AF65-F5344CB8AC3E}">
        <p14:creationId xmlns:p14="http://schemas.microsoft.com/office/powerpoint/2010/main" val="387668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748E5-C6E9-4261-B8BA-93A1F51DF7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07F9F2A-DDEF-49F4-95CC-75B04DFAC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489BF2E-B985-4476-8F93-C9A14E13800A}"/>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5" name="Footer Placeholder 4">
            <a:extLst>
              <a:ext uri="{FF2B5EF4-FFF2-40B4-BE49-F238E27FC236}">
                <a16:creationId xmlns:a16="http://schemas.microsoft.com/office/drawing/2014/main" xmlns="" id="{F639607F-6A3A-4C45-91B5-8E0627EF7C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7E00AD9-25E9-4674-8BF2-A03073B8AB1A}"/>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201757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73D48-8A2A-4757-94CA-67E7870ADE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955C41D-263B-476B-8CAC-0977615330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F016E4F-7E2A-4B22-BD50-52CE1608FA38}"/>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5" name="Footer Placeholder 4">
            <a:extLst>
              <a:ext uri="{FF2B5EF4-FFF2-40B4-BE49-F238E27FC236}">
                <a16:creationId xmlns:a16="http://schemas.microsoft.com/office/drawing/2014/main" xmlns="" id="{5EB5ECE6-C219-4146-953F-4424D4CF1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D225949-7CA5-4D40-90FE-87AF7E6CF933}"/>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291524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AC9A654-536D-45EE-A8CE-82FE431233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E9C9CC9-0BF6-4DA7-B723-DEF7B4CB32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A83E743-3DAA-4E7E-B602-1EB432AAED4A}"/>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5" name="Footer Placeholder 4">
            <a:extLst>
              <a:ext uri="{FF2B5EF4-FFF2-40B4-BE49-F238E27FC236}">
                <a16:creationId xmlns:a16="http://schemas.microsoft.com/office/drawing/2014/main" xmlns="" id="{8B3F77DE-D313-4A4D-8624-FF817797B6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AD58051-384E-4D4D-9D47-41A93E3F700F}"/>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300647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007435" y="260648"/>
            <a:ext cx="10177131" cy="648072"/>
          </a:xfrm>
          <a:prstGeom prst="rect">
            <a:avLst/>
          </a:prstGeom>
        </p:spPr>
        <p:txBody>
          <a:bodyPr>
            <a:normAutofit/>
          </a:bodyPr>
          <a:lstStyle>
            <a:lvl1pPr algn="ctr">
              <a:defRPr sz="2400">
                <a:solidFill>
                  <a:srgbClr val="00457C"/>
                </a:solidFill>
                <a:latin typeface="HelveticaNeueLT Pro 65 Md" pitchFamily="34" charset="0"/>
              </a:defRPr>
            </a:lvl1pPr>
          </a:lstStyle>
          <a:p>
            <a:r>
              <a:rPr lang="en-US"/>
              <a:t>Click to edit Master title style</a:t>
            </a:r>
            <a:endParaRPr lang="en-GB" dirty="0"/>
          </a:p>
        </p:txBody>
      </p:sp>
      <p:sp>
        <p:nvSpPr>
          <p:cNvPr id="7" name="Content Placeholder 2"/>
          <p:cNvSpPr>
            <a:spLocks noGrp="1"/>
          </p:cNvSpPr>
          <p:nvPr>
            <p:ph idx="1"/>
          </p:nvPr>
        </p:nvSpPr>
        <p:spPr>
          <a:xfrm>
            <a:off x="609600" y="1600201"/>
            <a:ext cx="10972800" cy="4525963"/>
          </a:xfrm>
          <a:prstGeom prst="rect">
            <a:avLst/>
          </a:prstGeom>
        </p:spPr>
        <p:txBody>
          <a:bodyPr/>
          <a:lstStyle>
            <a:lvl1pPr>
              <a:defRPr>
                <a:solidFill>
                  <a:srgbClr val="00457C"/>
                </a:solidFill>
              </a:defRPr>
            </a:lvl1pPr>
            <a:lvl2pPr>
              <a:defRPr>
                <a:solidFill>
                  <a:srgbClr val="00457C"/>
                </a:solidFill>
              </a:defRPr>
            </a:lvl2pPr>
            <a:lvl3pPr>
              <a:defRPr>
                <a:solidFill>
                  <a:srgbClr val="00457C"/>
                </a:solidFill>
              </a:defRPr>
            </a:lvl3pPr>
            <a:lvl4pPr>
              <a:defRPr>
                <a:solidFill>
                  <a:srgbClr val="00457C"/>
                </a:solidFill>
              </a:defRPr>
            </a:lvl4pPr>
            <a:lvl5pPr>
              <a:defRPr>
                <a:solidFill>
                  <a:srgbClr val="00457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0"/>
          </p:nvPr>
        </p:nvSpPr>
        <p:spPr>
          <a:xfrm>
            <a:off x="5124451" y="6524626"/>
            <a:ext cx="1943100" cy="365125"/>
          </a:xfrm>
        </p:spPr>
        <p:txBody>
          <a:bodyPr/>
          <a:lstStyle>
            <a:lvl1pPr>
              <a:defRPr/>
            </a:lvl1pPr>
          </a:lstStyle>
          <a:p>
            <a:fld id="{64C180E4-228E-430A-96A7-1D62BE080ADA}" type="slidenum">
              <a:rPr lang="en-GB" altLang="en-US"/>
              <a:pPr/>
              <a:t>‹#›</a:t>
            </a:fld>
            <a:endParaRPr lang="en-GB" altLang="en-US"/>
          </a:p>
        </p:txBody>
      </p:sp>
    </p:spTree>
    <p:extLst>
      <p:ext uri="{BB962C8B-B14F-4D97-AF65-F5344CB8AC3E}">
        <p14:creationId xmlns:p14="http://schemas.microsoft.com/office/powerpoint/2010/main" val="387739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6DFE12-15A6-4B66-BCFE-EB1D82C05E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C8A7928-5FC3-4983-AE24-B045F585B1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575FFD8-5F8D-460E-B4D5-58A2B920FB07}"/>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5" name="Footer Placeholder 4">
            <a:extLst>
              <a:ext uri="{FF2B5EF4-FFF2-40B4-BE49-F238E27FC236}">
                <a16:creationId xmlns:a16="http://schemas.microsoft.com/office/drawing/2014/main" xmlns="" id="{FDD50B83-5DAA-4C8C-8220-84CA929D53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982FA76-5B35-4317-8E08-2CCB8BA69D73}"/>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349670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AADF1-763A-4F8B-9F3E-2A348FF2EF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8EFF66D-CE1C-43D5-B40E-DF17FD6500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FCCD292-5DCE-46AB-93CA-2ABB5CE3714E}"/>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5" name="Footer Placeholder 4">
            <a:extLst>
              <a:ext uri="{FF2B5EF4-FFF2-40B4-BE49-F238E27FC236}">
                <a16:creationId xmlns:a16="http://schemas.microsoft.com/office/drawing/2014/main" xmlns="" id="{71EF66D3-F949-49DC-BC83-3FA4AB3B4B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53F0B18-15A6-4659-838C-35E9C1CE693F}"/>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232064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E6C52-3DAA-4D5C-AD6B-20A49A6782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21CD4D2-EDAD-4753-88C9-386D91756E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1F1EAAB-2455-4653-861A-064D52AA78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03E57217-34FC-43BC-B0BB-5793B01A2B85}"/>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6" name="Footer Placeholder 5">
            <a:extLst>
              <a:ext uri="{FF2B5EF4-FFF2-40B4-BE49-F238E27FC236}">
                <a16:creationId xmlns:a16="http://schemas.microsoft.com/office/drawing/2014/main" xmlns="" id="{A31B4176-69D7-480B-8D3A-D911ED9C34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6E084A2-1960-4C91-9943-B00D1766360C}"/>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108953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01B42-1737-41D3-90B0-007F025A0E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08A9607-2840-4A20-9A11-ECD062DCA6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B2D5B4A-61B1-4990-B539-8D2F5AA78D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DB483D2E-95A4-4CE0-B6B1-EFFA5578B2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36D0DB4-8A99-4AFF-8741-2F55DFE1C1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FF6F41B-2C0A-479D-9B26-40068E8640CB}"/>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8" name="Footer Placeholder 7">
            <a:extLst>
              <a:ext uri="{FF2B5EF4-FFF2-40B4-BE49-F238E27FC236}">
                <a16:creationId xmlns:a16="http://schemas.microsoft.com/office/drawing/2014/main" xmlns="" id="{66B5192A-B81B-4A73-9B4A-E666D39693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45AFBA6-9AED-48BA-A60B-9EBB04BCF646}"/>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349025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4B7843-B9A4-4FBC-9D48-9D52D0CCAB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493E08B-0713-423D-B041-DA43E32A1451}"/>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4" name="Footer Placeholder 3">
            <a:extLst>
              <a:ext uri="{FF2B5EF4-FFF2-40B4-BE49-F238E27FC236}">
                <a16:creationId xmlns:a16="http://schemas.microsoft.com/office/drawing/2014/main" xmlns="" id="{67699687-6DD0-473F-99DB-5783E55BC3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89050E97-8942-4302-9B25-DEA662EB0BEA}"/>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328079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B89DD4-DC1F-44BF-9063-A7D2B1BAEB1D}"/>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3" name="Footer Placeholder 2">
            <a:extLst>
              <a:ext uri="{FF2B5EF4-FFF2-40B4-BE49-F238E27FC236}">
                <a16:creationId xmlns:a16="http://schemas.microsoft.com/office/drawing/2014/main" xmlns="" id="{41466985-D807-43AA-8218-3B9343D7E9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43D42F8-02C3-42BA-BE1E-6052EC048794}"/>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234222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C3EB5-1FB0-4E90-907E-A4445BE0A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9F45FE2-2CEB-4926-86D0-BCFA42FF6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8836B4D-BAB6-4F85-94C0-E488DF368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4BE1D69-E297-4351-BA26-0EA4F499F3E4}"/>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6" name="Footer Placeholder 5">
            <a:extLst>
              <a:ext uri="{FF2B5EF4-FFF2-40B4-BE49-F238E27FC236}">
                <a16:creationId xmlns:a16="http://schemas.microsoft.com/office/drawing/2014/main" xmlns="" id="{77E04A40-B01D-4C0E-8091-EC15610EC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95D26BB-47CA-49B8-BE4F-E97757299942}"/>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16485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EC09AF-72CA-4B3D-A820-847A653DA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B2AB8B7-672B-41B9-A49C-3DBE81779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AAABFC14-A902-40B9-AD2A-AD5F351E0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6238290-E6AB-46B7-9A8F-AF524468E5EF}"/>
              </a:ext>
            </a:extLst>
          </p:cNvPr>
          <p:cNvSpPr>
            <a:spLocks noGrp="1"/>
          </p:cNvSpPr>
          <p:nvPr>
            <p:ph type="dt" sz="half" idx="10"/>
          </p:nvPr>
        </p:nvSpPr>
        <p:spPr/>
        <p:txBody>
          <a:bodyPr/>
          <a:lstStyle/>
          <a:p>
            <a:fld id="{DB6E9939-8EF6-46D9-89B7-5BB7E554D1E6}" type="datetimeFigureOut">
              <a:rPr lang="en-GB" smtClean="0"/>
              <a:t>02/05/2018</a:t>
            </a:fld>
            <a:endParaRPr lang="en-GB"/>
          </a:p>
        </p:txBody>
      </p:sp>
      <p:sp>
        <p:nvSpPr>
          <p:cNvPr id="6" name="Footer Placeholder 5">
            <a:extLst>
              <a:ext uri="{FF2B5EF4-FFF2-40B4-BE49-F238E27FC236}">
                <a16:creationId xmlns:a16="http://schemas.microsoft.com/office/drawing/2014/main" xmlns="" id="{9FE420E9-18E3-4683-98CA-4E12E2943B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6E7D1E7-97BB-41F1-AA7D-4E9C273D2164}"/>
              </a:ext>
            </a:extLst>
          </p:cNvPr>
          <p:cNvSpPr>
            <a:spLocks noGrp="1"/>
          </p:cNvSpPr>
          <p:nvPr>
            <p:ph type="sldNum" sz="quarter" idx="12"/>
          </p:nvPr>
        </p:nvSpPr>
        <p:spPr/>
        <p:txBody>
          <a:bodyPr/>
          <a:lstStyle/>
          <a:p>
            <a:fld id="{E939B2EB-622F-4592-9FC3-9731DCD6A8F2}" type="slidenum">
              <a:rPr lang="en-GB" smtClean="0"/>
              <a:t>‹#›</a:t>
            </a:fld>
            <a:endParaRPr lang="en-GB"/>
          </a:p>
        </p:txBody>
      </p:sp>
    </p:spTree>
    <p:extLst>
      <p:ext uri="{BB962C8B-B14F-4D97-AF65-F5344CB8AC3E}">
        <p14:creationId xmlns:p14="http://schemas.microsoft.com/office/powerpoint/2010/main" val="155182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AF29695-B8DE-424F-A0CF-EE496F59DE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A9108F1-9D58-42FC-8F2A-474183F5C4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3371A67-28E5-47E0-9F45-81C28F3E9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E9939-8EF6-46D9-89B7-5BB7E554D1E6}" type="datetimeFigureOut">
              <a:rPr lang="en-GB" smtClean="0"/>
              <a:t>02/05/2018</a:t>
            </a:fld>
            <a:endParaRPr lang="en-GB"/>
          </a:p>
        </p:txBody>
      </p:sp>
      <p:sp>
        <p:nvSpPr>
          <p:cNvPr id="5" name="Footer Placeholder 4">
            <a:extLst>
              <a:ext uri="{FF2B5EF4-FFF2-40B4-BE49-F238E27FC236}">
                <a16:creationId xmlns:a16="http://schemas.microsoft.com/office/drawing/2014/main" xmlns="" id="{E34AAE8B-C29F-4AF1-BE72-F3979E3645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BAF5D5E-86E3-4C3C-AD91-3DB5FC403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9B2EB-622F-4592-9FC3-9731DCD6A8F2}" type="slidenum">
              <a:rPr lang="en-GB" smtClean="0"/>
              <a:t>‹#›</a:t>
            </a:fld>
            <a:endParaRPr lang="en-GB"/>
          </a:p>
        </p:txBody>
      </p:sp>
    </p:spTree>
    <p:extLst>
      <p:ext uri="{BB962C8B-B14F-4D97-AF65-F5344CB8AC3E}">
        <p14:creationId xmlns:p14="http://schemas.microsoft.com/office/powerpoint/2010/main" val="2950464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masterstrack.com/gallery/main.php?g2_itemId=41579&amp;g2_imageViewsIndex=1"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jpeg"/><Relationship Id="rId11" Type="http://schemas.openxmlformats.org/officeDocument/2006/relationships/image" Target="../media/image18.emf"/><Relationship Id="rId5" Type="http://schemas.openxmlformats.org/officeDocument/2006/relationships/image" Target="../media/image4.png"/><Relationship Id="rId10" Type="http://schemas.openxmlformats.org/officeDocument/2006/relationships/oleObject" Target="../embeddings/oleObject1.bin"/><Relationship Id="rId4" Type="http://schemas.openxmlformats.org/officeDocument/2006/relationships/image" Target="../media/image3.gif"/><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hyperlink" Target="http://www.huffingtonpost.co.uk/author/chris-bal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agediversity.org/" TargetMode="External"/><Relationship Id="rId5" Type="http://schemas.openxmlformats.org/officeDocument/2006/relationships/hyperlink" Target="http://www.adapt.it/aspire"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www.goldmansachs.com/our-thinking/pages/buzzwords/index.html?videoId=146464&amp;playlist=0&amp;video=5" TargetMode="External"/><Relationship Id="rId2" Type="http://schemas.openxmlformats.org/officeDocument/2006/relationships/hyperlink" Target="http://www.goldmansachs.com/our-thinking/pages/buzzwords/index.html?videoId=146595&amp;playlist=0&amp;video=3"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goldmansachs.com/our-thinking/pages/buzzwords/index.html?videoId=146464&amp;playlist=0&amp;video=4" TargetMode="External"/><Relationship Id="rId4" Type="http://schemas.openxmlformats.org/officeDocument/2006/relationships/image" Target="../media/image10.png"/><Relationship Id="rId9" Type="http://schemas.openxmlformats.org/officeDocument/2006/relationships/hyperlink" Target="http://www.goldmansachs.com/our-thinking/pages/buzzwords/index.html?videoId=145618&amp;playlist=0&amp;video=1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2" name="Title 1">
            <a:extLst>
              <a:ext uri="{FF2B5EF4-FFF2-40B4-BE49-F238E27FC236}">
                <a16:creationId xmlns:a16="http://schemas.microsoft.com/office/drawing/2014/main" xmlns="" id="{0FB862CD-CFCB-4F99-A238-FBB2C2A78AF5}"/>
              </a:ext>
            </a:extLst>
          </p:cNvPr>
          <p:cNvSpPr>
            <a:spLocks noGrp="1"/>
          </p:cNvSpPr>
          <p:nvPr>
            <p:ph type="ctrTitle"/>
          </p:nvPr>
        </p:nvSpPr>
        <p:spPr/>
        <p:txBody>
          <a:bodyPr>
            <a:normAutofit fontScale="90000"/>
          </a:bodyPr>
          <a:lstStyle/>
          <a:p>
            <a:r>
              <a:rPr lang="en-GB" dirty="0" smtClean="0"/>
              <a:t>Future of work in 2030, and facing up to workforce ageing</a:t>
            </a:r>
            <a:endParaRPr lang="en-GB" dirty="0"/>
          </a:p>
        </p:txBody>
      </p:sp>
      <p:sp>
        <p:nvSpPr>
          <p:cNvPr id="3" name="Subtitle 2">
            <a:extLst>
              <a:ext uri="{FF2B5EF4-FFF2-40B4-BE49-F238E27FC236}">
                <a16:creationId xmlns:a16="http://schemas.microsoft.com/office/drawing/2014/main" xmlns="" id="{24877573-F78A-4214-86DB-A5CFA8CEF4BB}"/>
              </a:ext>
            </a:extLst>
          </p:cNvPr>
          <p:cNvSpPr>
            <a:spLocks noGrp="1"/>
          </p:cNvSpPr>
          <p:nvPr>
            <p:ph type="subTitle" idx="1"/>
          </p:nvPr>
        </p:nvSpPr>
        <p:spPr>
          <a:xfrm>
            <a:off x="945662" y="3602038"/>
            <a:ext cx="9722338" cy="1655762"/>
          </a:xfrm>
        </p:spPr>
        <p:txBody>
          <a:bodyPr/>
          <a:lstStyle/>
          <a:p>
            <a:r>
              <a:rPr lang="en-GB" dirty="0" smtClean="0"/>
              <a:t>Chris Ball</a:t>
            </a:r>
          </a:p>
          <a:p>
            <a:r>
              <a:rPr lang="en-GB" dirty="0" smtClean="0"/>
              <a:t>Newcastle University / CROW (Centre for Research on the Older Workforce)</a:t>
            </a:r>
            <a:endParaRPr lang="en-GB" dirty="0"/>
          </a:p>
        </p:txBody>
      </p:sp>
    </p:spTree>
    <p:extLst>
      <p:ext uri="{BB962C8B-B14F-4D97-AF65-F5344CB8AC3E}">
        <p14:creationId xmlns:p14="http://schemas.microsoft.com/office/powerpoint/2010/main" val="236721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69" y="5848919"/>
            <a:ext cx="10421706" cy="1029248"/>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4" name="Title 3"/>
          <p:cNvSpPr>
            <a:spLocks noGrp="1"/>
          </p:cNvSpPr>
          <p:nvPr>
            <p:ph type="title"/>
          </p:nvPr>
        </p:nvSpPr>
        <p:spPr>
          <a:xfrm>
            <a:off x="1890568" y="365125"/>
            <a:ext cx="7894294" cy="1325563"/>
          </a:xfrm>
        </p:spPr>
        <p:txBody>
          <a:bodyPr>
            <a:normAutofit/>
          </a:bodyPr>
          <a:lstStyle/>
          <a:p>
            <a:pPr algn="ctr"/>
            <a:r>
              <a:rPr lang="en-GB" sz="4000" dirty="0" smtClean="0"/>
              <a:t>Four Scenarios </a:t>
            </a:r>
            <a:r>
              <a:rPr lang="en-GB" sz="4000" dirty="0" smtClean="0"/>
              <a:t>in Business to </a:t>
            </a:r>
            <a:r>
              <a:rPr lang="en-GB" sz="4000" dirty="0" smtClean="0"/>
              <a:t>2030</a:t>
            </a:r>
            <a:endParaRPr lang="en-GB" sz="4000" dirty="0"/>
          </a:p>
        </p:txBody>
      </p:sp>
      <p:sp>
        <p:nvSpPr>
          <p:cNvPr id="8" name="TextBox 7"/>
          <p:cNvSpPr txBox="1"/>
          <p:nvPr/>
        </p:nvSpPr>
        <p:spPr>
          <a:xfrm>
            <a:off x="2321169" y="1982933"/>
            <a:ext cx="8835183" cy="3693319"/>
          </a:xfrm>
          <a:prstGeom prst="rect">
            <a:avLst/>
          </a:prstGeom>
          <a:noFill/>
        </p:spPr>
        <p:txBody>
          <a:bodyPr wrap="square" rtlCol="0">
            <a:spAutoFit/>
          </a:bodyPr>
          <a:lstStyle/>
          <a:p>
            <a:r>
              <a:rPr lang="en-GB" b="1" dirty="0" smtClean="0"/>
              <a:t>Forced flexibility (business as usual) </a:t>
            </a:r>
            <a:r>
              <a:rPr lang="en-GB" dirty="0" smtClean="0"/>
              <a:t>– greater flexibility, incremental innovation, moderate growth </a:t>
            </a:r>
            <a:r>
              <a:rPr lang="en-GB" i="1" dirty="0" smtClean="0"/>
              <a:t>but </a:t>
            </a:r>
            <a:r>
              <a:rPr lang="en-GB" dirty="0" smtClean="0"/>
              <a:t>this flexibility often results in fewer opportunities and weakened job security for the low skilled</a:t>
            </a:r>
          </a:p>
          <a:p>
            <a:endParaRPr lang="en-GB" dirty="0" smtClean="0"/>
          </a:p>
          <a:p>
            <a:r>
              <a:rPr lang="en-GB" b="1" dirty="0" smtClean="0"/>
              <a:t>The Great Divide </a:t>
            </a:r>
            <a:r>
              <a:rPr lang="en-GB" dirty="0" smtClean="0"/>
              <a:t>– despite robust growth driven by strong high tech industries, a two tiered, divided society has emerged, reinforcing the position of the ‘haves’ and ‘have nots.’</a:t>
            </a:r>
          </a:p>
          <a:p>
            <a:endParaRPr lang="en-GB" dirty="0" smtClean="0"/>
          </a:p>
          <a:p>
            <a:r>
              <a:rPr lang="en-GB" b="1" dirty="0" smtClean="0"/>
              <a:t>Skills Activism </a:t>
            </a:r>
            <a:r>
              <a:rPr lang="en-GB" dirty="0" smtClean="0"/>
              <a:t>– technological innovation drives the automation of white collar work and brings large scale job losses and political pressure, leading to an extensive government-led skills programme</a:t>
            </a:r>
          </a:p>
          <a:p>
            <a:endParaRPr lang="en-GB" dirty="0" smtClean="0"/>
          </a:p>
          <a:p>
            <a:r>
              <a:rPr lang="en-GB" b="1" dirty="0" smtClean="0"/>
              <a:t>Innovation Adaptation </a:t>
            </a:r>
            <a:r>
              <a:rPr lang="en-GB" dirty="0" smtClean="0"/>
              <a:t>– In a stagnant economy, improved productivity is achieved through a rigorous implementation of Information and Communications Technology solutions</a:t>
            </a:r>
            <a:endParaRPr lang="en-GB" dirty="0"/>
          </a:p>
        </p:txBody>
      </p:sp>
      <p:pic>
        <p:nvPicPr>
          <p:cNvPr id="12" name="Content Placeholder 11"/>
          <p:cNvPicPr>
            <a:picLocks noGrp="1" noChangeAspect="1"/>
          </p:cNvPicPr>
          <p:nvPr>
            <p:ph idx="1"/>
          </p:nvPr>
        </p:nvPicPr>
        <p:blipFill rotWithShape="1">
          <a:blip r:embed="rId5"/>
          <a:srcRect l="29794" t="35456" r="49495" b="43171"/>
          <a:stretch/>
        </p:blipFill>
        <p:spPr>
          <a:xfrm>
            <a:off x="593970" y="1982933"/>
            <a:ext cx="1727200" cy="930031"/>
          </a:xfrm>
          <a:prstGeom prst="rect">
            <a:avLst/>
          </a:prstGeom>
        </p:spPr>
      </p:pic>
      <p:pic>
        <p:nvPicPr>
          <p:cNvPr id="13" name="Picture 12"/>
          <p:cNvPicPr>
            <a:picLocks noChangeAspect="1"/>
          </p:cNvPicPr>
          <p:nvPr/>
        </p:nvPicPr>
        <p:blipFill rotWithShape="1">
          <a:blip r:embed="rId5"/>
          <a:srcRect l="49359" t="36239" r="31282" b="43818"/>
          <a:stretch/>
        </p:blipFill>
        <p:spPr>
          <a:xfrm>
            <a:off x="621322" y="2928234"/>
            <a:ext cx="1598247" cy="926137"/>
          </a:xfrm>
          <a:prstGeom prst="rect">
            <a:avLst/>
          </a:prstGeom>
        </p:spPr>
      </p:pic>
      <p:pic>
        <p:nvPicPr>
          <p:cNvPr id="14" name="Picture 13"/>
          <p:cNvPicPr>
            <a:picLocks noChangeAspect="1"/>
          </p:cNvPicPr>
          <p:nvPr/>
        </p:nvPicPr>
        <p:blipFill rotWithShape="1">
          <a:blip r:embed="rId5"/>
          <a:srcRect l="30385" t="77037" r="50256" b="4616"/>
          <a:stretch/>
        </p:blipFill>
        <p:spPr>
          <a:xfrm>
            <a:off x="593970" y="3959729"/>
            <a:ext cx="1631759" cy="869911"/>
          </a:xfrm>
          <a:prstGeom prst="rect">
            <a:avLst/>
          </a:prstGeom>
        </p:spPr>
      </p:pic>
      <p:pic>
        <p:nvPicPr>
          <p:cNvPr id="15" name="Picture 14"/>
          <p:cNvPicPr>
            <a:picLocks noChangeAspect="1"/>
          </p:cNvPicPr>
          <p:nvPr/>
        </p:nvPicPr>
        <p:blipFill rotWithShape="1">
          <a:blip r:embed="rId5"/>
          <a:srcRect l="50128" t="77379" r="31218" b="4843"/>
          <a:stretch/>
        </p:blipFill>
        <p:spPr>
          <a:xfrm>
            <a:off x="518849" y="5002307"/>
            <a:ext cx="1638197" cy="878208"/>
          </a:xfrm>
          <a:prstGeom prst="rect">
            <a:avLst/>
          </a:prstGeom>
        </p:spPr>
      </p:pic>
    </p:spTree>
    <p:extLst>
      <p:ext uri="{BB962C8B-B14F-4D97-AF65-F5344CB8AC3E}">
        <p14:creationId xmlns:p14="http://schemas.microsoft.com/office/powerpoint/2010/main" val="392406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2" name="Title 1">
            <a:extLst>
              <a:ext uri="{FF2B5EF4-FFF2-40B4-BE49-F238E27FC236}">
                <a16:creationId xmlns:a16="http://schemas.microsoft.com/office/drawing/2014/main" xmlns="" id="{0FB862CD-CFCB-4F99-A238-FBB2C2A78AF5}"/>
              </a:ext>
            </a:extLst>
          </p:cNvPr>
          <p:cNvSpPr>
            <a:spLocks noGrp="1"/>
          </p:cNvSpPr>
          <p:nvPr>
            <p:ph type="ctrTitle"/>
          </p:nvPr>
        </p:nvSpPr>
        <p:spPr/>
        <p:txBody>
          <a:bodyPr/>
          <a:lstStyle/>
          <a:p>
            <a:r>
              <a:rPr lang="en-GB" dirty="0"/>
              <a:t>Active Ageing and Social Partnership</a:t>
            </a:r>
          </a:p>
        </p:txBody>
      </p:sp>
      <p:sp>
        <p:nvSpPr>
          <p:cNvPr id="3" name="Subtitle 2">
            <a:extLst>
              <a:ext uri="{FF2B5EF4-FFF2-40B4-BE49-F238E27FC236}">
                <a16:creationId xmlns:a16="http://schemas.microsoft.com/office/drawing/2014/main" xmlns="" id="{24877573-F78A-4214-86DB-A5CFA8CEF4BB}"/>
              </a:ext>
            </a:extLst>
          </p:cNvPr>
          <p:cNvSpPr>
            <a:spLocks noGrp="1"/>
          </p:cNvSpPr>
          <p:nvPr>
            <p:ph type="subTitle" idx="1"/>
          </p:nvPr>
        </p:nvSpPr>
        <p:spPr/>
        <p:txBody>
          <a:bodyPr/>
          <a:lstStyle/>
          <a:p>
            <a:r>
              <a:rPr lang="en-GB" dirty="0"/>
              <a:t>Matt Flynn and Chris Ball</a:t>
            </a:r>
          </a:p>
        </p:txBody>
      </p:sp>
    </p:spTree>
    <p:extLst>
      <p:ext uri="{BB962C8B-B14F-4D97-AF65-F5344CB8AC3E}">
        <p14:creationId xmlns:p14="http://schemas.microsoft.com/office/powerpoint/2010/main" val="316160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4" name="Title 3"/>
          <p:cNvSpPr>
            <a:spLocks noGrp="1"/>
          </p:cNvSpPr>
          <p:nvPr>
            <p:ph type="title"/>
          </p:nvPr>
        </p:nvSpPr>
        <p:spPr>
          <a:xfrm>
            <a:off x="1998815" y="190427"/>
            <a:ext cx="7793861" cy="1325563"/>
          </a:xfrm>
        </p:spPr>
        <p:txBody>
          <a:bodyPr/>
          <a:lstStyle/>
          <a:p>
            <a:pPr algn="ctr"/>
            <a:r>
              <a:rPr lang="en-GB" dirty="0" smtClean="0"/>
              <a:t>Context of Ageing Workforce</a:t>
            </a:r>
            <a:endParaRPr lang="en-GB" dirty="0"/>
          </a:p>
        </p:txBody>
      </p:sp>
      <p:pic>
        <p:nvPicPr>
          <p:cNvPr id="7"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832448" y="1633537"/>
            <a:ext cx="3974557" cy="2397645"/>
          </a:xfrm>
          <a:noFill/>
          <a:extLst>
            <a:ext uri="{909E8E84-426E-40DD-AFC4-6F175D3DCCD1}">
              <a14:hiddenFill xmlns:a14="http://schemas.microsoft.com/office/drawing/2010/main">
                <a:solidFill>
                  <a:srgbClr val="DDE1EE"/>
                </a:solidFill>
              </a14:hiddenFill>
            </a:ext>
          </a:extLst>
        </p:spPr>
      </p:pic>
      <p:sp>
        <p:nvSpPr>
          <p:cNvPr id="3" name="TextBox 2"/>
          <p:cNvSpPr txBox="1"/>
          <p:nvPr/>
        </p:nvSpPr>
        <p:spPr>
          <a:xfrm>
            <a:off x="5080000" y="1727200"/>
            <a:ext cx="6635262" cy="3416320"/>
          </a:xfrm>
          <a:prstGeom prst="rect">
            <a:avLst/>
          </a:prstGeom>
          <a:noFill/>
        </p:spPr>
        <p:txBody>
          <a:bodyPr wrap="square" rtlCol="0">
            <a:spAutoFit/>
          </a:bodyPr>
          <a:lstStyle/>
          <a:p>
            <a:pPr marL="285750" indent="-285750">
              <a:buFont typeface="Arial" panose="020B0604020202020204" pitchFamily="34" charset="0"/>
              <a:buChar char="•"/>
            </a:pPr>
            <a:r>
              <a:rPr lang="en-GB" dirty="0"/>
              <a:t>Aging population – rising life expectancy and falling fertility – big gap in 40s</a:t>
            </a:r>
          </a:p>
          <a:p>
            <a:pPr marL="285750" indent="-285750">
              <a:buFont typeface="Arial" panose="020B0604020202020204" pitchFamily="34" charset="0"/>
              <a:buChar char="•"/>
            </a:pPr>
            <a:r>
              <a:rPr lang="en-GB" dirty="0"/>
              <a:t>Government </a:t>
            </a:r>
            <a:r>
              <a:rPr lang="en-GB" dirty="0" smtClean="0"/>
              <a:t>incentivising </a:t>
            </a:r>
            <a:r>
              <a:rPr lang="en-GB" dirty="0"/>
              <a:t>working longer</a:t>
            </a:r>
          </a:p>
          <a:p>
            <a:pPr marL="285750" indent="-285750">
              <a:buFont typeface="Arial" panose="020B0604020202020204" pitchFamily="34" charset="0"/>
              <a:buChar char="•"/>
            </a:pPr>
            <a:r>
              <a:rPr lang="en-GB" dirty="0"/>
              <a:t>Many people </a:t>
            </a:r>
            <a:r>
              <a:rPr lang="en-GB" dirty="0" smtClean="0"/>
              <a:t>want to </a:t>
            </a:r>
            <a:r>
              <a:rPr lang="en-GB" dirty="0"/>
              <a:t>work longer and are capable</a:t>
            </a:r>
          </a:p>
          <a:p>
            <a:pPr marL="285750" indent="-285750">
              <a:buFont typeface="Arial" panose="020B0604020202020204" pitchFamily="34" charset="0"/>
              <a:buChar char="•"/>
            </a:pPr>
            <a:r>
              <a:rPr lang="en-GB" dirty="0" smtClean="0"/>
              <a:t>Caring responsibilities</a:t>
            </a:r>
            <a:endParaRPr lang="en-GB" dirty="0"/>
          </a:p>
          <a:p>
            <a:pPr marL="285750" indent="-285750">
              <a:buFont typeface="Arial" panose="020B0604020202020204" pitchFamily="34" charset="0"/>
              <a:buChar char="•"/>
            </a:pPr>
            <a:r>
              <a:rPr lang="en-GB" dirty="0"/>
              <a:t>Rising </a:t>
            </a:r>
            <a:r>
              <a:rPr lang="en-GB" dirty="0" smtClean="0"/>
              <a:t>self </a:t>
            </a:r>
            <a:r>
              <a:rPr lang="en-GB" dirty="0"/>
              <a:t>employment (but often not by choice)</a:t>
            </a:r>
          </a:p>
          <a:p>
            <a:pPr marL="285750" indent="-285750">
              <a:buFont typeface="Arial" panose="020B0604020202020204" pitchFamily="34" charset="0"/>
              <a:buChar char="•"/>
            </a:pPr>
            <a:r>
              <a:rPr lang="en-GB" dirty="0" smtClean="0"/>
              <a:t>New specialised roles to support older workers, but these are </a:t>
            </a:r>
            <a:r>
              <a:rPr lang="en-GB" dirty="0"/>
              <a:t>rare (mentoring, quality assurance, training, consulting)</a:t>
            </a:r>
          </a:p>
          <a:p>
            <a:pPr marL="285750" indent="-285750">
              <a:buFont typeface="Arial" panose="020B0604020202020204" pitchFamily="34" charset="0"/>
              <a:buChar char="•"/>
            </a:pPr>
            <a:r>
              <a:rPr lang="en-GB" dirty="0" smtClean="0"/>
              <a:t>Significant </a:t>
            </a:r>
            <a:r>
              <a:rPr lang="en-GB" dirty="0"/>
              <a:t>group of highly qualified older people choose to “downshift” to less stressful roles</a:t>
            </a:r>
          </a:p>
          <a:p>
            <a:pPr marL="285750" indent="-285750">
              <a:buFont typeface="Arial" panose="020B0604020202020204" pitchFamily="34" charset="0"/>
              <a:buChar char="•"/>
            </a:pPr>
            <a:r>
              <a:rPr lang="en-GB" dirty="0"/>
              <a:t>Employers need to plan to manage and motivate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7738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4" name="Title 3"/>
          <p:cNvSpPr>
            <a:spLocks noGrp="1"/>
          </p:cNvSpPr>
          <p:nvPr>
            <p:ph type="title"/>
          </p:nvPr>
        </p:nvSpPr>
        <p:spPr>
          <a:xfrm>
            <a:off x="1890569" y="221310"/>
            <a:ext cx="7894294" cy="1325563"/>
          </a:xfrm>
        </p:spPr>
        <p:txBody>
          <a:bodyPr/>
          <a:lstStyle/>
          <a:p>
            <a:r>
              <a:rPr lang="en-GB" dirty="0" smtClean="0"/>
              <a:t>What has changed?</a:t>
            </a:r>
            <a:endParaRPr lang="en-GB" dirty="0"/>
          </a:p>
        </p:txBody>
      </p:sp>
      <p:pic>
        <p:nvPicPr>
          <p:cNvPr id="7" name="Picture 5" descr="b18.jpg">
            <a:hlinkClick r:id="rId5"/>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832448" y="1823576"/>
            <a:ext cx="4826363" cy="32955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5814646" y="1823576"/>
            <a:ext cx="5970954" cy="3693319"/>
          </a:xfrm>
          <a:prstGeom prst="rect">
            <a:avLst/>
          </a:prstGeom>
          <a:noFill/>
        </p:spPr>
        <p:txBody>
          <a:bodyPr wrap="square" rtlCol="0">
            <a:spAutoFit/>
          </a:bodyPr>
          <a:lstStyle/>
          <a:p>
            <a:pPr marL="285750" indent="-285750">
              <a:buFont typeface="Wingdings" panose="05000000000000000000" pitchFamily="2" charset="2"/>
              <a:buChar char="q"/>
            </a:pPr>
            <a:r>
              <a:rPr lang="en-GB" dirty="0"/>
              <a:t>Rising healthy life expectancy</a:t>
            </a:r>
          </a:p>
          <a:p>
            <a:pPr marL="285750" indent="-285750">
              <a:buFont typeface="Wingdings" panose="05000000000000000000" pitchFamily="2" charset="2"/>
              <a:buChar char="q"/>
            </a:pPr>
            <a:r>
              <a:rPr lang="en-GB" dirty="0"/>
              <a:t>Changing retirement patterns </a:t>
            </a:r>
            <a:endParaRPr lang="en-GB" dirty="0" smtClean="0"/>
          </a:p>
          <a:p>
            <a:pPr marL="285750" indent="-285750">
              <a:buFont typeface="Wingdings" panose="05000000000000000000" pitchFamily="2" charset="2"/>
              <a:buChar char="q"/>
            </a:pPr>
            <a:r>
              <a:rPr lang="en-GB" dirty="0" smtClean="0"/>
              <a:t>EU targets </a:t>
            </a:r>
            <a:r>
              <a:rPr lang="en-GB" dirty="0"/>
              <a:t>to </a:t>
            </a:r>
            <a:r>
              <a:rPr lang="en-GB" dirty="0" smtClean="0"/>
              <a:t>increased </a:t>
            </a:r>
            <a:r>
              <a:rPr lang="en-GB" dirty="0"/>
              <a:t>older workers’ labour market participation</a:t>
            </a:r>
          </a:p>
          <a:p>
            <a:pPr marL="285750" indent="-285750">
              <a:buFont typeface="Wingdings" panose="05000000000000000000" pitchFamily="2" charset="2"/>
              <a:buChar char="q"/>
            </a:pPr>
            <a:r>
              <a:rPr lang="en-GB" dirty="0"/>
              <a:t>Employment Equality (Age) Directive </a:t>
            </a:r>
            <a:r>
              <a:rPr lang="en-GB" dirty="0" smtClean="0"/>
              <a:t>2001 and 2006 Age regulations (Abolition </a:t>
            </a:r>
            <a:r>
              <a:rPr lang="en-GB" dirty="0"/>
              <a:t>of mandatory </a:t>
            </a:r>
            <a:r>
              <a:rPr lang="en-GB" dirty="0" smtClean="0"/>
              <a:t>retirement) </a:t>
            </a:r>
          </a:p>
          <a:p>
            <a:pPr marL="285750" indent="-285750">
              <a:buFont typeface="Wingdings" panose="05000000000000000000" pitchFamily="2" charset="2"/>
              <a:buChar char="q"/>
            </a:pPr>
            <a:r>
              <a:rPr lang="en-GB" dirty="0" smtClean="0"/>
              <a:t>Pension </a:t>
            </a:r>
            <a:r>
              <a:rPr lang="en-GB" dirty="0"/>
              <a:t>changes</a:t>
            </a:r>
          </a:p>
          <a:p>
            <a:pPr marL="742950" lvl="1" indent="-285750">
              <a:buFont typeface="Arial" panose="020B0604020202020204" pitchFamily="34" charset="0"/>
              <a:buChar char="•"/>
            </a:pPr>
            <a:r>
              <a:rPr lang="en-GB" dirty="0"/>
              <a:t>Rising </a:t>
            </a:r>
            <a:r>
              <a:rPr lang="en-GB" dirty="0" smtClean="0"/>
              <a:t>state pension </a:t>
            </a:r>
            <a:r>
              <a:rPr lang="en-GB" dirty="0"/>
              <a:t>ages</a:t>
            </a:r>
          </a:p>
          <a:p>
            <a:pPr marL="742950" lvl="1" indent="-285750">
              <a:buFont typeface="Arial" panose="020B0604020202020204" pitchFamily="34" charset="0"/>
              <a:buChar char="•"/>
            </a:pPr>
            <a:r>
              <a:rPr lang="en-GB" dirty="0" smtClean="0"/>
              <a:t>Moves from DB </a:t>
            </a:r>
            <a:r>
              <a:rPr lang="en-GB" dirty="0"/>
              <a:t>to DC </a:t>
            </a:r>
            <a:r>
              <a:rPr lang="en-GB" dirty="0" smtClean="0"/>
              <a:t>schemes – increased risks</a:t>
            </a:r>
            <a:endParaRPr lang="en-GB" dirty="0"/>
          </a:p>
          <a:p>
            <a:pPr marL="742950" lvl="1" indent="-285750">
              <a:buFont typeface="Arial" panose="020B0604020202020204" pitchFamily="34" charset="0"/>
              <a:buChar char="•"/>
            </a:pPr>
            <a:r>
              <a:rPr lang="en-GB" dirty="0"/>
              <a:t>Elimination of early retirement routes (national and organisational)</a:t>
            </a:r>
          </a:p>
          <a:p>
            <a:pPr marL="742950" lvl="1" indent="-285750">
              <a:buFont typeface="Arial" panose="020B0604020202020204" pitchFamily="34" charset="0"/>
              <a:buChar char="•"/>
            </a:pPr>
            <a:r>
              <a:rPr lang="en-GB" dirty="0"/>
              <a:t>Creation of late retirement incentives</a:t>
            </a:r>
          </a:p>
          <a:p>
            <a:endParaRPr lang="en-GB" dirty="0"/>
          </a:p>
        </p:txBody>
      </p:sp>
    </p:spTree>
    <p:extLst>
      <p:ext uri="{BB962C8B-B14F-4D97-AF65-F5344CB8AC3E}">
        <p14:creationId xmlns:p14="http://schemas.microsoft.com/office/powerpoint/2010/main" val="322668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2" name="Title 1">
            <a:extLst>
              <a:ext uri="{FF2B5EF4-FFF2-40B4-BE49-F238E27FC236}">
                <a16:creationId xmlns:a16="http://schemas.microsoft.com/office/drawing/2014/main" xmlns="" id="{AE63819E-D14E-4DF4-84EF-E9DA0BF01FD5}"/>
              </a:ext>
            </a:extLst>
          </p:cNvPr>
          <p:cNvSpPr>
            <a:spLocks noGrp="1"/>
          </p:cNvSpPr>
          <p:nvPr>
            <p:ph type="title"/>
          </p:nvPr>
        </p:nvSpPr>
        <p:spPr>
          <a:xfrm>
            <a:off x="1890568" y="365125"/>
            <a:ext cx="9463232" cy="1325563"/>
          </a:xfrm>
        </p:spPr>
        <p:txBody>
          <a:bodyPr/>
          <a:lstStyle/>
          <a:p>
            <a:r>
              <a:rPr lang="en-GB" dirty="0"/>
              <a:t>What can help?</a:t>
            </a:r>
          </a:p>
        </p:txBody>
      </p:sp>
      <p:sp>
        <p:nvSpPr>
          <p:cNvPr id="10" name="Content Placeholder 2">
            <a:extLst>
              <a:ext uri="{FF2B5EF4-FFF2-40B4-BE49-F238E27FC236}">
                <a16:creationId xmlns:a16="http://schemas.microsoft.com/office/drawing/2014/main" xmlns="" id="{3C5087FC-516A-4289-A876-A9276B812BF5}"/>
              </a:ext>
            </a:extLst>
          </p:cNvPr>
          <p:cNvSpPr>
            <a:spLocks noGrp="1"/>
          </p:cNvSpPr>
          <p:nvPr>
            <p:ph idx="1"/>
          </p:nvPr>
        </p:nvSpPr>
        <p:spPr>
          <a:xfrm>
            <a:off x="838200" y="1581659"/>
            <a:ext cx="10515600" cy="4351338"/>
          </a:xfrm>
        </p:spPr>
        <p:txBody>
          <a:bodyPr>
            <a:normAutofit fontScale="92500" lnSpcReduction="20000"/>
          </a:bodyPr>
          <a:lstStyle/>
          <a:p>
            <a:r>
              <a:rPr lang="en-GB" sz="3000" dirty="0"/>
              <a:t>Healthy workplaces</a:t>
            </a:r>
          </a:p>
          <a:p>
            <a:pPr lvl="1"/>
            <a:r>
              <a:rPr lang="en-GB" sz="2600" dirty="0"/>
              <a:t>Job and workstation design</a:t>
            </a:r>
          </a:p>
          <a:p>
            <a:pPr lvl="1"/>
            <a:r>
              <a:rPr lang="en-GB" sz="2600" dirty="0"/>
              <a:t>Autonomy and job control</a:t>
            </a:r>
          </a:p>
          <a:p>
            <a:r>
              <a:rPr lang="en-GB" sz="3000" dirty="0"/>
              <a:t>Flexible working hours</a:t>
            </a:r>
          </a:p>
          <a:p>
            <a:pPr lvl="1"/>
            <a:r>
              <a:rPr lang="en-GB" sz="2600" dirty="0"/>
              <a:t>Not just part-time work</a:t>
            </a:r>
          </a:p>
          <a:p>
            <a:r>
              <a:rPr lang="en-GB" sz="3000" dirty="0"/>
              <a:t>Skills and training</a:t>
            </a:r>
          </a:p>
          <a:p>
            <a:pPr lvl="1"/>
            <a:r>
              <a:rPr lang="en-GB" sz="2600" dirty="0"/>
              <a:t>Lifelong Learning and Intergenerational mentoring</a:t>
            </a:r>
          </a:p>
          <a:p>
            <a:r>
              <a:rPr lang="en-GB" sz="3000" dirty="0"/>
              <a:t>Recruitment</a:t>
            </a:r>
          </a:p>
          <a:p>
            <a:pPr lvl="1"/>
            <a:r>
              <a:rPr lang="en-GB" sz="2600" dirty="0"/>
              <a:t>Making use of 500k older jobless labour force</a:t>
            </a:r>
          </a:p>
          <a:p>
            <a:r>
              <a:rPr lang="en-GB" sz="3000" dirty="0"/>
              <a:t>Performance management and appraisals</a:t>
            </a:r>
          </a:p>
          <a:p>
            <a:pPr lvl="1"/>
            <a:r>
              <a:rPr lang="en-GB" sz="2600" dirty="0"/>
              <a:t>Difficult conversations</a:t>
            </a:r>
          </a:p>
          <a:p>
            <a:pPr lvl="1"/>
            <a:r>
              <a:rPr lang="en-GB" sz="2600" dirty="0"/>
              <a:t>Constructive conversations</a:t>
            </a:r>
          </a:p>
          <a:p>
            <a:pPr lvl="1"/>
            <a:endParaRPr lang="en-GB" sz="2600" dirty="0"/>
          </a:p>
          <a:p>
            <a:endParaRPr lang="en-GB" sz="3000" dirty="0"/>
          </a:p>
          <a:p>
            <a:endParaRPr lang="en-GB" dirty="0"/>
          </a:p>
        </p:txBody>
      </p:sp>
    </p:spTree>
    <p:extLst>
      <p:ext uri="{BB962C8B-B14F-4D97-AF65-F5344CB8AC3E}">
        <p14:creationId xmlns:p14="http://schemas.microsoft.com/office/powerpoint/2010/main" val="4064264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4" name="Title 3"/>
          <p:cNvSpPr>
            <a:spLocks noGrp="1"/>
          </p:cNvSpPr>
          <p:nvPr>
            <p:ph type="title"/>
          </p:nvPr>
        </p:nvSpPr>
        <p:spPr>
          <a:xfrm>
            <a:off x="1985108" y="190427"/>
            <a:ext cx="7760677" cy="1325563"/>
          </a:xfrm>
        </p:spPr>
        <p:txBody>
          <a:bodyPr/>
          <a:lstStyle/>
          <a:p>
            <a:r>
              <a:rPr lang="en-GB" dirty="0" smtClean="0"/>
              <a:t>What does “good” look like?</a:t>
            </a:r>
            <a:endParaRPr lang="en-GB" dirty="0"/>
          </a:p>
        </p:txBody>
      </p:sp>
      <p:pic>
        <p:nvPicPr>
          <p:cNvPr id="7" name="Picture 2" descr="BASF Mannheim"/>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277825" y="1386348"/>
            <a:ext cx="2950466" cy="220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7"/>
          <a:srcRect l="30269" t="21962" r="24278" b="21413"/>
          <a:stretch/>
        </p:blipFill>
        <p:spPr>
          <a:xfrm>
            <a:off x="3610708" y="1398828"/>
            <a:ext cx="3134107" cy="2196250"/>
          </a:xfrm>
          <a:prstGeom prst="rect">
            <a:avLst/>
          </a:prstGeom>
        </p:spPr>
      </p:pic>
      <p:pic>
        <p:nvPicPr>
          <p:cNvPr id="1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7112316" y="1398828"/>
            <a:ext cx="2278466" cy="2275088"/>
          </a:xfrm>
          <a:prstGeom prst="rect">
            <a:avLst/>
          </a:prstGeom>
          <a:noFill/>
        </p:spPr>
      </p:pic>
      <p:pic>
        <p:nvPicPr>
          <p:cNvPr id="1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884" y="3698695"/>
            <a:ext cx="2396393" cy="196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uppieren 8"/>
          <p:cNvGrpSpPr>
            <a:grpSpLocks/>
          </p:cNvGrpSpPr>
          <p:nvPr/>
        </p:nvGrpSpPr>
        <p:grpSpPr bwMode="auto">
          <a:xfrm>
            <a:off x="9812854" y="1398828"/>
            <a:ext cx="1546698" cy="2949941"/>
            <a:chOff x="428596" y="1500174"/>
            <a:chExt cx="3143272" cy="4500594"/>
          </a:xfrm>
        </p:grpSpPr>
        <p:sp>
          <p:nvSpPr>
            <p:cNvPr id="14" name="Rechteck 7"/>
            <p:cNvSpPr/>
            <p:nvPr/>
          </p:nvSpPr>
          <p:spPr bwMode="auto">
            <a:xfrm>
              <a:off x="428596" y="1500174"/>
              <a:ext cx="3143272" cy="45005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de-DE" sz="24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endParaRPr>
            </a:p>
          </p:txBody>
        </p:sp>
        <p:graphicFrame>
          <p:nvGraphicFramePr>
            <p:cNvPr id="15" name="Object 6"/>
            <p:cNvGraphicFramePr>
              <a:graphicFrameLocks noChangeAspect="1"/>
            </p:cNvGraphicFramePr>
            <p:nvPr/>
          </p:nvGraphicFramePr>
          <p:xfrm>
            <a:off x="428596" y="1500174"/>
            <a:ext cx="3071834" cy="4500594"/>
          </p:xfrm>
          <a:graphic>
            <a:graphicData uri="http://schemas.openxmlformats.org/presentationml/2006/ole">
              <mc:AlternateContent xmlns:mc="http://schemas.openxmlformats.org/markup-compatibility/2006">
                <mc:Choice xmlns:v="urn:schemas-microsoft-com:vml" Requires="v">
                  <p:oleObj spid="_x0000_s4103" name="Acrobat Document" r:id="rId10" imgW="3789000" imgH="5355000" progId="AcroExch.Document.7">
                    <p:embed/>
                  </p:oleObj>
                </mc:Choice>
                <mc:Fallback>
                  <p:oleObj name="Acrobat Document" r:id="rId10" imgW="3789000" imgH="5355000" progId="AcroExch.Document.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596" y="1500174"/>
                          <a:ext cx="3071834" cy="4500594"/>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6" name="Picture 4" descr="0"/>
          <p:cNvPicPr>
            <a:picLocks noChangeAspect="1" noChangeArrowheads="1"/>
          </p:cNvPicPr>
          <p:nvPr/>
        </p:nvPicPr>
        <p:blipFill>
          <a:blip r:embed="rId12" cstate="print">
            <a:extLst>
              <a:ext uri="{28A0092B-C50C-407E-A947-70E740481C1C}">
                <a14:useLocalDpi xmlns:a14="http://schemas.microsoft.com/office/drawing/2010/main" val="0"/>
              </a:ext>
            </a:extLst>
          </a:blip>
          <a:srcRect t="-574" b="-710"/>
          <a:stretch>
            <a:fillRect/>
          </a:stretch>
        </p:blipFill>
        <p:spPr bwMode="auto">
          <a:xfrm>
            <a:off x="3899918" y="3724302"/>
            <a:ext cx="1700805" cy="234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BT telephone engineer working in street and accessing underground cables via open manhole stock phot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1025" y="3729584"/>
            <a:ext cx="2235501" cy="22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0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2" name="Title 1">
            <a:extLst>
              <a:ext uri="{FF2B5EF4-FFF2-40B4-BE49-F238E27FC236}">
                <a16:creationId xmlns:a16="http://schemas.microsoft.com/office/drawing/2014/main" xmlns="" id="{7ED3B712-64F4-45F8-BDA4-ADD539727264}"/>
              </a:ext>
            </a:extLst>
          </p:cNvPr>
          <p:cNvSpPr>
            <a:spLocks noGrp="1"/>
          </p:cNvSpPr>
          <p:nvPr>
            <p:ph type="title"/>
          </p:nvPr>
        </p:nvSpPr>
        <p:spPr>
          <a:xfrm>
            <a:off x="1890568" y="377220"/>
            <a:ext cx="9463232" cy="1313468"/>
          </a:xfrm>
        </p:spPr>
        <p:txBody>
          <a:bodyPr/>
          <a:lstStyle/>
          <a:p>
            <a:r>
              <a:rPr lang="en-GB" dirty="0"/>
              <a:t>About </a:t>
            </a:r>
            <a:r>
              <a:rPr lang="en-GB" dirty="0" smtClean="0"/>
              <a:t>the ASPIRE </a:t>
            </a:r>
            <a:r>
              <a:rPr lang="en-GB" dirty="0"/>
              <a:t>project</a:t>
            </a:r>
          </a:p>
        </p:txBody>
      </p:sp>
      <p:sp>
        <p:nvSpPr>
          <p:cNvPr id="3" name="Content Placeholder 2">
            <a:extLst>
              <a:ext uri="{FF2B5EF4-FFF2-40B4-BE49-F238E27FC236}">
                <a16:creationId xmlns:a16="http://schemas.microsoft.com/office/drawing/2014/main" xmlns="" id="{4026AA14-A704-4444-8965-AD23AB3AC524}"/>
              </a:ext>
            </a:extLst>
          </p:cNvPr>
          <p:cNvSpPr>
            <a:spLocks noGrp="1"/>
          </p:cNvSpPr>
          <p:nvPr>
            <p:ph idx="1"/>
          </p:nvPr>
        </p:nvSpPr>
        <p:spPr/>
        <p:txBody>
          <a:bodyPr>
            <a:normAutofit lnSpcReduction="10000"/>
          </a:bodyPr>
          <a:lstStyle/>
          <a:p>
            <a:r>
              <a:rPr lang="en-GB" dirty="0"/>
              <a:t>European Commission funded</a:t>
            </a:r>
          </a:p>
          <a:p>
            <a:r>
              <a:rPr lang="en-GB" dirty="0"/>
              <a:t>How social partners (unions and employers) engage on workforce active ageing</a:t>
            </a:r>
          </a:p>
          <a:p>
            <a:r>
              <a:rPr lang="en-GB" dirty="0"/>
              <a:t>Aims and objectives:</a:t>
            </a:r>
          </a:p>
          <a:p>
            <a:pPr lvl="1"/>
            <a:r>
              <a:rPr lang="en-GB" dirty="0"/>
              <a:t>develop, pilot and embed human resource management (HRM) interventions which support older workers</a:t>
            </a:r>
            <a:endParaRPr lang="en-GB" sz="2000" dirty="0"/>
          </a:p>
          <a:p>
            <a:pPr lvl="1"/>
            <a:r>
              <a:rPr lang="en-GB" dirty="0"/>
              <a:t>reconcile competing intergenerational interests</a:t>
            </a:r>
            <a:endParaRPr lang="en-GB" sz="2000" dirty="0"/>
          </a:p>
          <a:p>
            <a:pPr lvl="1"/>
            <a:r>
              <a:rPr lang="en-GB" dirty="0"/>
              <a:t>investigate ways in which social partners are shifting from an early retirement toward active ageing orientation</a:t>
            </a:r>
          </a:p>
          <a:p>
            <a:pPr lvl="1"/>
            <a:r>
              <a:rPr lang="en-GB" dirty="0"/>
              <a:t>Provide resources (online and training) to support social partners in promoting active ageing</a:t>
            </a:r>
          </a:p>
          <a:p>
            <a:pPr lvl="1"/>
            <a:endParaRPr lang="en-GB" dirty="0"/>
          </a:p>
        </p:txBody>
      </p:sp>
    </p:spTree>
    <p:extLst>
      <p:ext uri="{BB962C8B-B14F-4D97-AF65-F5344CB8AC3E}">
        <p14:creationId xmlns:p14="http://schemas.microsoft.com/office/powerpoint/2010/main" val="334266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2" name="Title 1">
            <a:extLst>
              <a:ext uri="{FF2B5EF4-FFF2-40B4-BE49-F238E27FC236}">
                <a16:creationId xmlns:a16="http://schemas.microsoft.com/office/drawing/2014/main" xmlns="" id="{AE63819E-D14E-4DF4-84EF-E9DA0BF01FD5}"/>
              </a:ext>
            </a:extLst>
          </p:cNvPr>
          <p:cNvSpPr>
            <a:spLocks noGrp="1"/>
          </p:cNvSpPr>
          <p:nvPr>
            <p:ph type="title"/>
          </p:nvPr>
        </p:nvSpPr>
        <p:spPr>
          <a:xfrm>
            <a:off x="1890568" y="365125"/>
            <a:ext cx="9463232" cy="1325563"/>
          </a:xfrm>
        </p:spPr>
        <p:txBody>
          <a:bodyPr/>
          <a:lstStyle/>
          <a:p>
            <a:r>
              <a:rPr lang="en-GB" dirty="0"/>
              <a:t>How can social dialogue help?</a:t>
            </a:r>
          </a:p>
        </p:txBody>
      </p:sp>
      <p:sp>
        <p:nvSpPr>
          <p:cNvPr id="3" name="Content Placeholder 2">
            <a:extLst>
              <a:ext uri="{FF2B5EF4-FFF2-40B4-BE49-F238E27FC236}">
                <a16:creationId xmlns:a16="http://schemas.microsoft.com/office/drawing/2014/main" xmlns="" id="{7400686E-147A-40E7-92CD-EA972EE148B0}"/>
              </a:ext>
            </a:extLst>
          </p:cNvPr>
          <p:cNvSpPr>
            <a:spLocks noGrp="1"/>
          </p:cNvSpPr>
          <p:nvPr>
            <p:ph idx="1"/>
          </p:nvPr>
        </p:nvSpPr>
        <p:spPr/>
        <p:txBody>
          <a:bodyPr/>
          <a:lstStyle/>
          <a:p>
            <a:r>
              <a:rPr lang="en-GB" dirty="0"/>
              <a:t>Giving older workers voice on their work environments</a:t>
            </a:r>
          </a:p>
          <a:p>
            <a:r>
              <a:rPr lang="en-GB" dirty="0"/>
              <a:t>Balancing workforce demands and employees expectations</a:t>
            </a:r>
          </a:p>
          <a:p>
            <a:r>
              <a:rPr lang="en-GB" dirty="0"/>
              <a:t>Sharing good practice between and within organisations</a:t>
            </a:r>
          </a:p>
          <a:p>
            <a:r>
              <a:rPr lang="en-GB" dirty="0"/>
              <a:t>Investigating and innovating jointly</a:t>
            </a:r>
          </a:p>
          <a:p>
            <a:r>
              <a:rPr lang="en-GB" dirty="0"/>
              <a:t>Facilitating dialogue at the:</a:t>
            </a:r>
          </a:p>
          <a:p>
            <a:pPr lvl="1"/>
            <a:r>
              <a:rPr lang="en-GB" dirty="0"/>
              <a:t>Organisational level- Developing, piloting and embedding active ageing HRM</a:t>
            </a:r>
          </a:p>
          <a:p>
            <a:pPr lvl="1"/>
            <a:r>
              <a:rPr lang="en-GB" dirty="0"/>
              <a:t>Workplace level- Managing change in the workplace</a:t>
            </a:r>
          </a:p>
          <a:p>
            <a:pPr lvl="1"/>
            <a:r>
              <a:rPr lang="en-GB" dirty="0"/>
              <a:t>Individual level- Supporting older workers and their managers discuss plans</a:t>
            </a:r>
          </a:p>
          <a:p>
            <a:endParaRPr lang="en-GB" dirty="0"/>
          </a:p>
        </p:txBody>
      </p:sp>
    </p:spTree>
    <p:extLst>
      <p:ext uri="{BB962C8B-B14F-4D97-AF65-F5344CB8AC3E}">
        <p14:creationId xmlns:p14="http://schemas.microsoft.com/office/powerpoint/2010/main" val="276321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4" name="Title 3"/>
          <p:cNvSpPr>
            <a:spLocks noGrp="1"/>
          </p:cNvSpPr>
          <p:nvPr>
            <p:ph type="title"/>
          </p:nvPr>
        </p:nvSpPr>
        <p:spPr>
          <a:xfrm>
            <a:off x="2000737" y="302601"/>
            <a:ext cx="7768494" cy="1325563"/>
          </a:xfrm>
        </p:spPr>
        <p:txBody>
          <a:bodyPr/>
          <a:lstStyle/>
          <a:p>
            <a:r>
              <a:rPr lang="en-GB" dirty="0" smtClean="0"/>
              <a:t>Our questions to you?</a:t>
            </a:r>
            <a:endParaRPr lang="en-GB" dirty="0"/>
          </a:p>
        </p:txBody>
      </p:sp>
      <p:pic>
        <p:nvPicPr>
          <p:cNvPr id="2" name="Content Placeholder 1"/>
          <p:cNvPicPr>
            <a:picLocks noGrp="1" noChangeAspect="1"/>
          </p:cNvPicPr>
          <p:nvPr>
            <p:ph idx="1"/>
          </p:nvPr>
        </p:nvPicPr>
        <p:blipFill rotWithShape="1">
          <a:blip r:embed="rId5"/>
          <a:srcRect l="36664" t="16957" r="38079" b="17307"/>
          <a:stretch/>
        </p:blipFill>
        <p:spPr>
          <a:xfrm>
            <a:off x="922215" y="1920025"/>
            <a:ext cx="2618154" cy="3832979"/>
          </a:xfrm>
          <a:prstGeom prst="rect">
            <a:avLst/>
          </a:prstGeom>
        </p:spPr>
      </p:pic>
      <p:sp>
        <p:nvSpPr>
          <p:cNvPr id="3" name="TextBox 2"/>
          <p:cNvSpPr txBox="1"/>
          <p:nvPr/>
        </p:nvSpPr>
        <p:spPr>
          <a:xfrm>
            <a:off x="4777099" y="1920025"/>
            <a:ext cx="5345723" cy="2585323"/>
          </a:xfrm>
          <a:prstGeom prst="rect">
            <a:avLst/>
          </a:prstGeom>
          <a:noFill/>
        </p:spPr>
        <p:txBody>
          <a:bodyPr wrap="square" rtlCol="0">
            <a:spAutoFit/>
          </a:bodyPr>
          <a:lstStyle/>
          <a:p>
            <a:pPr marL="285750" lvl="0" indent="-285750">
              <a:buFont typeface="Arial" panose="020B0604020202020204" pitchFamily="34" charset="0"/>
              <a:buChar char="•"/>
            </a:pPr>
            <a:r>
              <a:rPr lang="en-GB" dirty="0"/>
              <a:t>What does your organisation think about a multi-generational and diverse work places</a:t>
            </a:r>
            <a:r>
              <a:rPr lang="en-GB" dirty="0" smtClean="0"/>
              <a:t>?</a:t>
            </a:r>
          </a:p>
          <a:p>
            <a:pPr marL="285750" lvl="0" indent="-285750">
              <a:buFont typeface="Arial" panose="020B0604020202020204" pitchFamily="34" charset="0"/>
              <a:buChar char="•"/>
            </a:pPr>
            <a:r>
              <a:rPr lang="en-GB" dirty="0" smtClean="0"/>
              <a:t>What </a:t>
            </a:r>
            <a:r>
              <a:rPr lang="en-GB" dirty="0"/>
              <a:t>is being done now to support older workers and promote active ageing</a:t>
            </a:r>
            <a:r>
              <a:rPr lang="en-GB" dirty="0" smtClean="0"/>
              <a:t>?</a:t>
            </a:r>
          </a:p>
          <a:p>
            <a:pPr marL="285750" lvl="0" indent="-285750">
              <a:buFont typeface="Arial" panose="020B0604020202020204" pitchFamily="34" charset="0"/>
              <a:buChar char="•"/>
            </a:pPr>
            <a:r>
              <a:rPr lang="en-GB" dirty="0" smtClean="0"/>
              <a:t>Is there anything that could be done better?</a:t>
            </a:r>
          </a:p>
          <a:p>
            <a:pPr marL="285750" indent="-285750">
              <a:buFont typeface="Arial" panose="020B0604020202020204" pitchFamily="34" charset="0"/>
              <a:buChar char="•"/>
            </a:pPr>
            <a:r>
              <a:rPr lang="en-GB" dirty="0"/>
              <a:t>What do you think older workers want in terms managing extended working life?</a:t>
            </a:r>
          </a:p>
          <a:p>
            <a:pPr marL="285750" lvl="0" indent="-285750">
              <a:buFont typeface="Arial" panose="020B0604020202020204" pitchFamily="34" charset="0"/>
              <a:buChar char="•"/>
            </a:pPr>
            <a:r>
              <a:rPr lang="en-GB" dirty="0" smtClean="0"/>
              <a:t>How </a:t>
            </a:r>
            <a:r>
              <a:rPr lang="en-GB" dirty="0"/>
              <a:t>can social dialogue help?</a:t>
            </a:r>
          </a:p>
          <a:p>
            <a:endParaRPr lang="en-GB" dirty="0"/>
          </a:p>
        </p:txBody>
      </p:sp>
    </p:spTree>
    <p:extLst>
      <p:ext uri="{BB962C8B-B14F-4D97-AF65-F5344CB8AC3E}">
        <p14:creationId xmlns:p14="http://schemas.microsoft.com/office/powerpoint/2010/main" val="147325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2" name="Title 1">
            <a:extLst>
              <a:ext uri="{FF2B5EF4-FFF2-40B4-BE49-F238E27FC236}">
                <a16:creationId xmlns:a16="http://schemas.microsoft.com/office/drawing/2014/main" xmlns="" id="{EF958492-B89C-48C4-9B74-977EAB340D73}"/>
              </a:ext>
            </a:extLst>
          </p:cNvPr>
          <p:cNvSpPr>
            <a:spLocks noGrp="1"/>
          </p:cNvSpPr>
          <p:nvPr>
            <p:ph type="title"/>
          </p:nvPr>
        </p:nvSpPr>
        <p:spPr>
          <a:xfrm>
            <a:off x="1890568" y="346653"/>
            <a:ext cx="7835323" cy="1325563"/>
          </a:xfrm>
        </p:spPr>
        <p:txBody>
          <a:bodyPr/>
          <a:lstStyle/>
          <a:p>
            <a:r>
              <a:rPr lang="en-GB" dirty="0" smtClean="0"/>
              <a:t>We</a:t>
            </a:r>
            <a:r>
              <a:rPr lang="en-GB" dirty="0"/>
              <a:t> </a:t>
            </a:r>
            <a:r>
              <a:rPr lang="en-GB" dirty="0" smtClean="0"/>
              <a:t>will </a:t>
            </a:r>
            <a:r>
              <a:rPr lang="en-GB" dirty="0"/>
              <a:t>welcome your </a:t>
            </a:r>
            <a:r>
              <a:rPr lang="en-GB" dirty="0" smtClean="0"/>
              <a:t>comments</a:t>
            </a:r>
            <a:endParaRPr lang="en-GB" dirty="0"/>
          </a:p>
        </p:txBody>
      </p:sp>
      <p:sp>
        <p:nvSpPr>
          <p:cNvPr id="3" name="Content Placeholder 2">
            <a:extLst>
              <a:ext uri="{FF2B5EF4-FFF2-40B4-BE49-F238E27FC236}">
                <a16:creationId xmlns:a16="http://schemas.microsoft.com/office/drawing/2014/main" xmlns="" id="{ADBC122B-591D-4E46-A281-A5B83AEAAE55}"/>
              </a:ext>
            </a:extLst>
          </p:cNvPr>
          <p:cNvSpPr>
            <a:spLocks noGrp="1"/>
          </p:cNvSpPr>
          <p:nvPr>
            <p:ph idx="1"/>
          </p:nvPr>
        </p:nvSpPr>
        <p:spPr/>
        <p:txBody>
          <a:bodyPr>
            <a:normAutofit fontScale="85000" lnSpcReduction="20000"/>
          </a:bodyPr>
          <a:lstStyle/>
          <a:p>
            <a:pPr marL="0" indent="0" algn="ctr">
              <a:buNone/>
            </a:pPr>
            <a:r>
              <a:rPr lang="en-GB" dirty="0" smtClean="0"/>
              <a:t>Professor Matt Flyn</a:t>
            </a:r>
            <a:r>
              <a:rPr lang="en-GB" dirty="0" smtClean="0"/>
              <a:t>n and </a:t>
            </a:r>
            <a:r>
              <a:rPr lang="en-GB" dirty="0" smtClean="0"/>
              <a:t>Dr </a:t>
            </a:r>
            <a:r>
              <a:rPr lang="en-GB" dirty="0"/>
              <a:t>Chris Ball</a:t>
            </a:r>
          </a:p>
          <a:p>
            <a:pPr marL="0" indent="0" algn="ctr">
              <a:buNone/>
            </a:pPr>
            <a:r>
              <a:rPr lang="en-GB" dirty="0"/>
              <a:t>Centre for Research on Older </a:t>
            </a:r>
            <a:r>
              <a:rPr lang="en-GB" dirty="0" smtClean="0"/>
              <a:t>Workers</a:t>
            </a:r>
          </a:p>
          <a:p>
            <a:pPr marL="0" indent="0" algn="ctr">
              <a:buNone/>
            </a:pPr>
            <a:r>
              <a:rPr lang="en-GB" dirty="0" smtClean="0"/>
              <a:t>Business School</a:t>
            </a:r>
          </a:p>
          <a:p>
            <a:pPr marL="0" indent="0" algn="ctr">
              <a:buNone/>
            </a:pPr>
            <a:r>
              <a:rPr lang="en-GB" dirty="0" smtClean="0"/>
              <a:t>Newcastle </a:t>
            </a:r>
            <a:r>
              <a:rPr lang="en-GB" dirty="0"/>
              <a:t>University,</a:t>
            </a:r>
          </a:p>
          <a:p>
            <a:pPr marL="0" indent="0" algn="ctr">
              <a:buNone/>
            </a:pPr>
            <a:r>
              <a:rPr lang="en-GB" dirty="0" smtClean="0"/>
              <a:t>NE1 </a:t>
            </a:r>
            <a:r>
              <a:rPr lang="en-GB" dirty="0"/>
              <a:t>7RU</a:t>
            </a:r>
          </a:p>
          <a:p>
            <a:pPr marL="0" indent="0">
              <a:buNone/>
            </a:pPr>
            <a:r>
              <a:rPr lang="en-GB" dirty="0" smtClean="0">
                <a:hlinkClick r:id="rId5"/>
              </a:rPr>
              <a:t>www.adapt.it/aspire</a:t>
            </a:r>
            <a:r>
              <a:rPr lang="en-GB" dirty="0"/>
              <a:t>		</a:t>
            </a:r>
            <a:r>
              <a:rPr lang="en-GB" dirty="0" smtClean="0"/>
              <a:t>			</a:t>
            </a:r>
            <a:r>
              <a:rPr lang="en-GB" dirty="0" smtClean="0">
                <a:hlinkClick r:id="rId6"/>
              </a:rPr>
              <a:t>www.agediversity.org</a:t>
            </a:r>
            <a:endParaRPr lang="en-GB" dirty="0" smtClean="0"/>
          </a:p>
          <a:p>
            <a:pPr marL="0" indent="0">
              <a:buNone/>
            </a:pPr>
            <a:r>
              <a:rPr lang="en-GB" dirty="0"/>
              <a:t>	</a:t>
            </a:r>
          </a:p>
          <a:p>
            <a:pPr marL="0" indent="0">
              <a:buNone/>
            </a:pPr>
            <a:r>
              <a:rPr lang="en-GB" dirty="0"/>
              <a:t>@</a:t>
            </a:r>
            <a:r>
              <a:rPr lang="en-GB" dirty="0" err="1"/>
              <a:t>agediversity</a:t>
            </a:r>
            <a:r>
              <a:rPr lang="en-GB" dirty="0"/>
              <a:t> 	</a:t>
            </a:r>
            <a:r>
              <a:rPr lang="en-GB" dirty="0" smtClean="0"/>
              <a:t>	@</a:t>
            </a:r>
            <a:r>
              <a:rPr lang="en-GB" dirty="0" err="1" smtClean="0"/>
              <a:t>crystal_balls</a:t>
            </a:r>
            <a:r>
              <a:rPr lang="en-GB" dirty="0" smtClean="0"/>
              <a:t> 	Christopher.Ball@Newcastle.ac.uk</a:t>
            </a:r>
            <a:endParaRPr lang="en-GB" dirty="0"/>
          </a:p>
          <a:p>
            <a:pPr marL="0" indent="0">
              <a:buNone/>
            </a:pPr>
            <a:endParaRPr lang="en-GB" dirty="0" smtClean="0"/>
          </a:p>
          <a:p>
            <a:pPr marL="0" indent="0" algn="ctr">
              <a:buNone/>
            </a:pPr>
            <a:r>
              <a:rPr lang="en-GB" dirty="0">
                <a:hlinkClick r:id="rId7"/>
              </a:rPr>
              <a:t>www.huffingtonpost.co.uk/author/chris-ball</a:t>
            </a:r>
            <a:endParaRPr lang="en-GB" dirty="0">
              <a:hlinkClick r:id="rId5"/>
            </a:endParaRPr>
          </a:p>
          <a:p>
            <a:pPr marL="0" indent="0">
              <a:buNone/>
            </a:pPr>
            <a:r>
              <a:rPr lang="en-GB" dirty="0" smtClean="0"/>
              <a:t>	</a:t>
            </a:r>
            <a:endParaRPr lang="en-GB" dirty="0"/>
          </a:p>
        </p:txBody>
      </p:sp>
    </p:spTree>
    <p:extLst>
      <p:ext uri="{BB962C8B-B14F-4D97-AF65-F5344CB8AC3E}">
        <p14:creationId xmlns:p14="http://schemas.microsoft.com/office/powerpoint/2010/main" val="422693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4" name="Title 3"/>
          <p:cNvSpPr>
            <a:spLocks noGrp="1"/>
          </p:cNvSpPr>
          <p:nvPr>
            <p:ph type="title"/>
          </p:nvPr>
        </p:nvSpPr>
        <p:spPr>
          <a:xfrm>
            <a:off x="1946032" y="212955"/>
            <a:ext cx="7812988" cy="1325563"/>
          </a:xfrm>
        </p:spPr>
        <p:txBody>
          <a:bodyPr>
            <a:normAutofit fontScale="90000"/>
          </a:bodyPr>
          <a:lstStyle/>
          <a:p>
            <a:r>
              <a:rPr lang="en-GB" dirty="0" smtClean="0"/>
              <a:t>What do these pictures tell us about technology change, work, skills?</a:t>
            </a:r>
            <a:endParaRPr lang="en-GB" dirty="0"/>
          </a:p>
        </p:txBody>
      </p:sp>
      <p:pic>
        <p:nvPicPr>
          <p:cNvPr id="7" name="Picture 2" descr="https://upload.wikimedia.org/wikipedia/commons/thumb/7/73/Luddite.jpg/250px-Luddite.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32448" y="1848033"/>
            <a:ext cx="2144222" cy="32163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ictures of early mass produc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1804" y="1690688"/>
            <a:ext cx="3907972" cy="3373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ne-tuning ENIA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4479" y="1817810"/>
            <a:ext cx="3997186" cy="324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0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3" name="Rectangle 2"/>
          <p:cNvSpPr/>
          <p:nvPr/>
        </p:nvSpPr>
        <p:spPr>
          <a:xfrm>
            <a:off x="1890568" y="285674"/>
            <a:ext cx="7808324" cy="584775"/>
          </a:xfrm>
          <a:prstGeom prst="rect">
            <a:avLst/>
          </a:prstGeom>
        </p:spPr>
        <p:txBody>
          <a:bodyPr wrap="square">
            <a:spAutoFit/>
          </a:bodyPr>
          <a:lstStyle/>
          <a:p>
            <a:pPr algn="ctr"/>
            <a:r>
              <a:rPr lang="en-GB" sz="3200" dirty="0"/>
              <a:t>“Disruption” – Zeitgeist of </a:t>
            </a:r>
            <a:r>
              <a:rPr lang="en-GB" sz="3200" dirty="0" smtClean="0"/>
              <a:t>Coming </a:t>
            </a:r>
            <a:r>
              <a:rPr lang="en-GB" sz="3200" dirty="0"/>
              <a:t>Decade</a:t>
            </a:r>
          </a:p>
        </p:txBody>
      </p:sp>
      <p:sp>
        <p:nvSpPr>
          <p:cNvPr id="4" name="Rectangle 3"/>
          <p:cNvSpPr/>
          <p:nvPr/>
        </p:nvSpPr>
        <p:spPr>
          <a:xfrm>
            <a:off x="664308" y="1859340"/>
            <a:ext cx="9769230" cy="3447098"/>
          </a:xfrm>
          <a:prstGeom prst="rect">
            <a:avLst/>
          </a:prstGeom>
        </p:spPr>
        <p:txBody>
          <a:bodyPr wrap="square">
            <a:spAutoFit/>
          </a:bodyPr>
          <a:lstStyle/>
          <a:p>
            <a:r>
              <a:rPr lang="en-GB" sz="2000" dirty="0"/>
              <a:t>“Disruption has become the defining theme of doing business in the 21st century. This is happening at both a global level, via political turmoil and market volatility, and at an industrial one with technology transforming business models, creating huge challenges and new opportunities in every market</a:t>
            </a:r>
            <a:r>
              <a:rPr lang="en-GB" sz="2000" dirty="0" smtClean="0"/>
              <a:t>.”</a:t>
            </a:r>
          </a:p>
          <a:p>
            <a:endParaRPr lang="en-GB" sz="2000" dirty="0"/>
          </a:p>
          <a:p>
            <a:r>
              <a:rPr lang="en-GB" sz="2000" dirty="0"/>
              <a:t>“Rapid technological change is causing enormous shockwaves. It’s fundamentally disrupting the social fabric we’ve been used to for decades: the delicate, fragile, interwoven relationships between the state, citizens, civil society and business, and the way we learn, work and communicate. We are only just at the beginning of it.” </a:t>
            </a:r>
            <a:endParaRPr lang="en-GB" sz="2000" dirty="0" smtClean="0"/>
          </a:p>
          <a:p>
            <a:endParaRPr lang="en-GB" sz="2000" dirty="0"/>
          </a:p>
          <a:p>
            <a:r>
              <a:rPr lang="en-GB" dirty="0" smtClean="0"/>
              <a:t>(</a:t>
            </a:r>
            <a:r>
              <a:rPr lang="en-GB" dirty="0"/>
              <a:t>Duncan Tait, CEO Fujitsu Americas and EMEIA)</a:t>
            </a:r>
            <a:endParaRPr lang="en-GB" dirty="0"/>
          </a:p>
        </p:txBody>
      </p:sp>
    </p:spTree>
    <p:extLst>
      <p:ext uri="{BB962C8B-B14F-4D97-AF65-F5344CB8AC3E}">
        <p14:creationId xmlns:p14="http://schemas.microsoft.com/office/powerpoint/2010/main" val="121073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640" t="24273" r="14808" b="14757"/>
          <a:stretch/>
        </p:blipFill>
        <p:spPr>
          <a:xfrm>
            <a:off x="1211385" y="1414585"/>
            <a:ext cx="8479692" cy="4181230"/>
          </a:xfrm>
          <a:prstGeom prst="rect">
            <a:avLst/>
          </a:prstGeom>
        </p:spPr>
      </p:pic>
      <p:sp>
        <p:nvSpPr>
          <p:cNvPr id="3" name="TextBox 2"/>
          <p:cNvSpPr txBox="1"/>
          <p:nvPr/>
        </p:nvSpPr>
        <p:spPr>
          <a:xfrm>
            <a:off x="3266831" y="953477"/>
            <a:ext cx="4118707" cy="369332"/>
          </a:xfrm>
          <a:prstGeom prst="rect">
            <a:avLst/>
          </a:prstGeom>
          <a:noFill/>
        </p:spPr>
        <p:txBody>
          <a:bodyPr wrap="square" rtlCol="0">
            <a:spAutoFit/>
          </a:bodyPr>
          <a:lstStyle/>
          <a:p>
            <a:pPr algn="ctr"/>
            <a:r>
              <a:rPr lang="en-GB" dirty="0" smtClean="0"/>
              <a:t>Certainty</a:t>
            </a:r>
            <a:endParaRPr lang="en-GB" dirty="0"/>
          </a:p>
        </p:txBody>
      </p:sp>
      <p:sp>
        <p:nvSpPr>
          <p:cNvPr id="4" name="TextBox 3"/>
          <p:cNvSpPr txBox="1"/>
          <p:nvPr/>
        </p:nvSpPr>
        <p:spPr>
          <a:xfrm>
            <a:off x="3868615" y="5799015"/>
            <a:ext cx="2836985" cy="646331"/>
          </a:xfrm>
          <a:prstGeom prst="rect">
            <a:avLst/>
          </a:prstGeom>
          <a:noFill/>
        </p:spPr>
        <p:txBody>
          <a:bodyPr wrap="square" rtlCol="0">
            <a:spAutoFit/>
          </a:bodyPr>
          <a:lstStyle/>
          <a:p>
            <a:pPr algn="ctr"/>
            <a:r>
              <a:rPr lang="en-GB" dirty="0"/>
              <a:t>Certainty</a:t>
            </a:r>
          </a:p>
          <a:p>
            <a:endParaRPr lang="en-GB" dirty="0"/>
          </a:p>
        </p:txBody>
      </p:sp>
      <p:sp>
        <p:nvSpPr>
          <p:cNvPr id="5" name="TextBox 4"/>
          <p:cNvSpPr txBox="1"/>
          <p:nvPr/>
        </p:nvSpPr>
        <p:spPr>
          <a:xfrm rot="16200000">
            <a:off x="-289169" y="3251200"/>
            <a:ext cx="2305538" cy="369332"/>
          </a:xfrm>
          <a:prstGeom prst="rect">
            <a:avLst/>
          </a:prstGeom>
          <a:noFill/>
        </p:spPr>
        <p:txBody>
          <a:bodyPr wrap="square" rtlCol="0">
            <a:spAutoFit/>
          </a:bodyPr>
          <a:lstStyle/>
          <a:p>
            <a:pPr algn="ctr"/>
            <a:r>
              <a:rPr lang="en-GB" dirty="0" smtClean="0"/>
              <a:t>Impact</a:t>
            </a:r>
            <a:endParaRPr lang="en-GB" dirty="0"/>
          </a:p>
        </p:txBody>
      </p:sp>
      <p:sp>
        <p:nvSpPr>
          <p:cNvPr id="6" name="TextBox 5"/>
          <p:cNvSpPr txBox="1"/>
          <p:nvPr/>
        </p:nvSpPr>
        <p:spPr>
          <a:xfrm rot="16200000">
            <a:off x="8979878" y="3320533"/>
            <a:ext cx="2571261" cy="369332"/>
          </a:xfrm>
          <a:prstGeom prst="rect">
            <a:avLst/>
          </a:prstGeom>
          <a:noFill/>
        </p:spPr>
        <p:txBody>
          <a:bodyPr wrap="square" rtlCol="0">
            <a:spAutoFit/>
          </a:bodyPr>
          <a:lstStyle/>
          <a:p>
            <a:pPr algn="ctr"/>
            <a:r>
              <a:rPr lang="en-GB" dirty="0" smtClean="0"/>
              <a:t>Impact</a:t>
            </a:r>
            <a:endParaRPr lang="en-GB" dirty="0"/>
          </a:p>
        </p:txBody>
      </p:sp>
      <p:sp>
        <p:nvSpPr>
          <p:cNvPr id="7" name="TextBox 6"/>
          <p:cNvSpPr txBox="1"/>
          <p:nvPr/>
        </p:nvSpPr>
        <p:spPr>
          <a:xfrm>
            <a:off x="523631" y="156308"/>
            <a:ext cx="10120923" cy="769441"/>
          </a:xfrm>
          <a:prstGeom prst="rect">
            <a:avLst/>
          </a:prstGeom>
          <a:noFill/>
        </p:spPr>
        <p:txBody>
          <a:bodyPr wrap="square" rtlCol="0">
            <a:spAutoFit/>
          </a:bodyPr>
          <a:lstStyle/>
          <a:p>
            <a:pPr algn="ctr"/>
            <a:r>
              <a:rPr lang="en-GB" sz="4400" dirty="0" smtClean="0"/>
              <a:t>50 </a:t>
            </a:r>
            <a:r>
              <a:rPr lang="en-GB" sz="4400" dirty="0"/>
              <a:t>trends </a:t>
            </a:r>
            <a:r>
              <a:rPr lang="en-GB" sz="4400" dirty="0" smtClean="0"/>
              <a:t>rated for </a:t>
            </a:r>
            <a:r>
              <a:rPr lang="en-GB" sz="4400" dirty="0"/>
              <a:t>certainty and </a:t>
            </a:r>
            <a:r>
              <a:rPr lang="en-GB" sz="4400" dirty="0" smtClean="0"/>
              <a:t>impact </a:t>
            </a:r>
            <a:r>
              <a:rPr lang="en-GB" sz="1400" dirty="0" smtClean="0"/>
              <a:t>(</a:t>
            </a:r>
            <a:r>
              <a:rPr lang="en-GB" sz="1400" dirty="0" err="1" smtClean="0"/>
              <a:t>fujitsu</a:t>
            </a:r>
            <a:r>
              <a:rPr lang="en-GB" sz="1400" dirty="0" smtClean="0"/>
              <a:t>) </a:t>
            </a:r>
            <a:endParaRPr lang="en-GB" sz="1400" dirty="0"/>
          </a:p>
        </p:txBody>
      </p:sp>
      <p:sp>
        <p:nvSpPr>
          <p:cNvPr id="8" name="TextBox 7"/>
          <p:cNvSpPr txBox="1"/>
          <p:nvPr/>
        </p:nvSpPr>
        <p:spPr>
          <a:xfrm>
            <a:off x="7791938" y="5916246"/>
            <a:ext cx="3767016" cy="707886"/>
          </a:xfrm>
          <a:prstGeom prst="rect">
            <a:avLst/>
          </a:prstGeom>
          <a:noFill/>
        </p:spPr>
        <p:txBody>
          <a:bodyPr wrap="square" rtlCol="0">
            <a:spAutoFit/>
          </a:bodyPr>
          <a:lstStyle/>
          <a:p>
            <a:r>
              <a:rPr lang="en-GB" sz="1000" dirty="0"/>
              <a:t>The Trends Map is built upon two axes, certainty (x-axis) and impact (y-axis). The further along the impact axis a trend sits, the surer we can be that it will take hold. The further along the certainty axis a trend sits, the bigger the impact it would make on the world. </a:t>
            </a:r>
          </a:p>
        </p:txBody>
      </p:sp>
    </p:spTree>
    <p:extLst>
      <p:ext uri="{BB962C8B-B14F-4D97-AF65-F5344CB8AC3E}">
        <p14:creationId xmlns:p14="http://schemas.microsoft.com/office/powerpoint/2010/main" val="176654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4" name="Rectangle 3"/>
          <p:cNvSpPr/>
          <p:nvPr/>
        </p:nvSpPr>
        <p:spPr>
          <a:xfrm>
            <a:off x="1047262" y="1997839"/>
            <a:ext cx="9902092" cy="3416320"/>
          </a:xfrm>
          <a:prstGeom prst="rect">
            <a:avLst/>
          </a:prstGeom>
        </p:spPr>
        <p:txBody>
          <a:bodyPr wrap="square">
            <a:spAutoFit/>
          </a:bodyPr>
          <a:lstStyle/>
          <a:p>
            <a:pPr marL="342900" indent="-342900">
              <a:buFont typeface="Arial" panose="020B0604020202020204" pitchFamily="34" charset="0"/>
              <a:buChar char="•"/>
            </a:pPr>
            <a:r>
              <a:rPr lang="en-GB" sz="2400" dirty="0"/>
              <a:t>Driven by advances in artificial intelligence (AI) and robotics, automation has the capacity to transform workplaces, economies and society. </a:t>
            </a:r>
            <a:endParaRPr lang="en-GB" sz="2400" dirty="0" smtClean="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autonomy provided by increasingly sophisticated AI will see robotic capabilities increase drastically, with less need for human supervision</a:t>
            </a:r>
            <a:r>
              <a:rPr lang="en-GB" sz="2400" dirty="0" smtClean="0"/>
              <a:t>.</a:t>
            </a:r>
          </a:p>
          <a:p>
            <a:endParaRPr lang="en-GB" sz="2400" dirty="0"/>
          </a:p>
          <a:p>
            <a:pPr marL="342900" indent="-342900">
              <a:buFont typeface="Arial" panose="020B0604020202020204" pitchFamily="34" charset="0"/>
              <a:buChar char="•"/>
            </a:pPr>
            <a:r>
              <a:rPr lang="en-GB" sz="2400" dirty="0"/>
              <a:t>In the short term, more jobs in manufacturing and industry will be taken by machines, with more ‘white collar’ jobs (analytics, legal clerks, customer service and retail) threatened in the next 10-15 years.</a:t>
            </a:r>
          </a:p>
        </p:txBody>
      </p:sp>
      <p:sp>
        <p:nvSpPr>
          <p:cNvPr id="6" name="Rectangle 5"/>
          <p:cNvSpPr/>
          <p:nvPr/>
        </p:nvSpPr>
        <p:spPr>
          <a:xfrm>
            <a:off x="1890568" y="357939"/>
            <a:ext cx="7946086" cy="769441"/>
          </a:xfrm>
          <a:prstGeom prst="rect">
            <a:avLst/>
          </a:prstGeom>
        </p:spPr>
        <p:txBody>
          <a:bodyPr wrap="none">
            <a:spAutoFit/>
          </a:bodyPr>
          <a:lstStyle/>
          <a:p>
            <a:r>
              <a:rPr lang="en-GB" sz="4400" dirty="0"/>
              <a:t>Artificial intelligence and Robotics</a:t>
            </a:r>
          </a:p>
        </p:txBody>
      </p:sp>
    </p:spTree>
    <p:extLst>
      <p:ext uri="{BB962C8B-B14F-4D97-AF65-F5344CB8AC3E}">
        <p14:creationId xmlns:p14="http://schemas.microsoft.com/office/powerpoint/2010/main" val="266018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830" y="291927"/>
            <a:ext cx="2795954" cy="758092"/>
          </a:xfrm>
        </p:spPr>
        <p:txBody>
          <a:bodyPr/>
          <a:lstStyle/>
          <a:p>
            <a:r>
              <a:rPr lang="en-GB" dirty="0" err="1" smtClean="0">
                <a:hlinkClick r:id="rId2"/>
              </a:rPr>
              <a:t>Mobots</a:t>
            </a:r>
            <a:endParaRPr lang="en-GB" dirty="0"/>
          </a:p>
        </p:txBody>
      </p:sp>
      <p:pic>
        <p:nvPicPr>
          <p:cNvPr id="4" name="Content Placeholder 3"/>
          <p:cNvPicPr>
            <a:picLocks noGrp="1" noChangeAspect="1"/>
          </p:cNvPicPr>
          <p:nvPr>
            <p:ph idx="1"/>
          </p:nvPr>
        </p:nvPicPr>
        <p:blipFill rotWithShape="1">
          <a:blip r:embed="rId3"/>
          <a:srcRect l="12316" t="13185" r="13427" b="33651"/>
          <a:stretch/>
        </p:blipFill>
        <p:spPr>
          <a:xfrm>
            <a:off x="203200" y="1274006"/>
            <a:ext cx="5744307" cy="2313354"/>
          </a:xfrm>
          <a:prstGeom prst="rect">
            <a:avLst/>
          </a:prstGeom>
        </p:spPr>
      </p:pic>
      <p:pic>
        <p:nvPicPr>
          <p:cNvPr id="5" name="Picture 4"/>
          <p:cNvPicPr>
            <a:picLocks noChangeAspect="1"/>
          </p:cNvPicPr>
          <p:nvPr/>
        </p:nvPicPr>
        <p:blipFill rotWithShape="1">
          <a:blip r:embed="rId4"/>
          <a:srcRect l="12244" t="11852" r="12115" b="33447"/>
          <a:stretch/>
        </p:blipFill>
        <p:spPr>
          <a:xfrm>
            <a:off x="6478954" y="1292021"/>
            <a:ext cx="5517661" cy="2295339"/>
          </a:xfrm>
          <a:prstGeom prst="rect">
            <a:avLst/>
          </a:prstGeom>
        </p:spPr>
      </p:pic>
      <p:sp>
        <p:nvSpPr>
          <p:cNvPr id="6" name="TextBox 5"/>
          <p:cNvSpPr txBox="1"/>
          <p:nvPr/>
        </p:nvSpPr>
        <p:spPr>
          <a:xfrm>
            <a:off x="7565293" y="295059"/>
            <a:ext cx="3868615" cy="769441"/>
          </a:xfrm>
          <a:prstGeom prst="rect">
            <a:avLst/>
          </a:prstGeom>
          <a:noFill/>
        </p:spPr>
        <p:txBody>
          <a:bodyPr wrap="square" rtlCol="0">
            <a:spAutoFit/>
          </a:bodyPr>
          <a:lstStyle/>
          <a:p>
            <a:pPr algn="ctr"/>
            <a:r>
              <a:rPr lang="en-GB" sz="4400" dirty="0" smtClean="0">
                <a:hlinkClick r:id="rId5"/>
              </a:rPr>
              <a:t>Immersion</a:t>
            </a:r>
            <a:endParaRPr lang="en-GB" sz="4400" dirty="0"/>
          </a:p>
        </p:txBody>
      </p:sp>
      <p:pic>
        <p:nvPicPr>
          <p:cNvPr id="7" name="Picture 6"/>
          <p:cNvPicPr>
            <a:picLocks noChangeAspect="1"/>
          </p:cNvPicPr>
          <p:nvPr/>
        </p:nvPicPr>
        <p:blipFill rotWithShape="1">
          <a:blip r:embed="rId6"/>
          <a:srcRect l="12051" t="12422" r="12949" b="33789"/>
          <a:stretch/>
        </p:blipFill>
        <p:spPr>
          <a:xfrm>
            <a:off x="203199" y="4490105"/>
            <a:ext cx="5666155" cy="2285833"/>
          </a:xfrm>
          <a:prstGeom prst="rect">
            <a:avLst/>
          </a:prstGeom>
        </p:spPr>
      </p:pic>
      <p:sp>
        <p:nvSpPr>
          <p:cNvPr id="8" name="TextBox 7"/>
          <p:cNvSpPr txBox="1"/>
          <p:nvPr/>
        </p:nvSpPr>
        <p:spPr>
          <a:xfrm>
            <a:off x="1012090" y="3638248"/>
            <a:ext cx="4126523" cy="769441"/>
          </a:xfrm>
          <a:prstGeom prst="rect">
            <a:avLst/>
          </a:prstGeom>
          <a:noFill/>
        </p:spPr>
        <p:txBody>
          <a:bodyPr wrap="square" rtlCol="0">
            <a:spAutoFit/>
          </a:bodyPr>
          <a:lstStyle/>
          <a:p>
            <a:r>
              <a:rPr lang="en-GB" sz="4400" dirty="0" smtClean="0">
                <a:hlinkClick r:id="rId7"/>
              </a:rPr>
              <a:t>e</a:t>
            </a:r>
            <a:r>
              <a:rPr lang="en-GB" sz="4400" dirty="0">
                <a:hlinkClick r:id="rId7"/>
              </a:rPr>
              <a:t>S</a:t>
            </a:r>
            <a:r>
              <a:rPr lang="en-GB" sz="4400" dirty="0" smtClean="0">
                <a:hlinkClick r:id="rId7"/>
              </a:rPr>
              <a:t>ports</a:t>
            </a:r>
            <a:endParaRPr lang="en-GB" sz="4400" dirty="0"/>
          </a:p>
        </p:txBody>
      </p:sp>
      <p:pic>
        <p:nvPicPr>
          <p:cNvPr id="10" name="Picture 9"/>
          <p:cNvPicPr>
            <a:picLocks noChangeAspect="1"/>
          </p:cNvPicPr>
          <p:nvPr/>
        </p:nvPicPr>
        <p:blipFill rotWithShape="1">
          <a:blip r:embed="rId8"/>
          <a:srcRect l="12500" t="12992" r="12115" b="34245"/>
          <a:stretch/>
        </p:blipFill>
        <p:spPr>
          <a:xfrm>
            <a:off x="6478954" y="4490105"/>
            <a:ext cx="5517661" cy="2281578"/>
          </a:xfrm>
          <a:prstGeom prst="rect">
            <a:avLst/>
          </a:prstGeom>
        </p:spPr>
      </p:pic>
      <p:sp>
        <p:nvSpPr>
          <p:cNvPr id="11" name="TextBox 10"/>
          <p:cNvSpPr txBox="1"/>
          <p:nvPr/>
        </p:nvSpPr>
        <p:spPr>
          <a:xfrm>
            <a:off x="6893170" y="3654012"/>
            <a:ext cx="3978030" cy="769441"/>
          </a:xfrm>
          <a:prstGeom prst="rect">
            <a:avLst/>
          </a:prstGeom>
          <a:noFill/>
        </p:spPr>
        <p:txBody>
          <a:bodyPr wrap="square" rtlCol="0">
            <a:spAutoFit/>
          </a:bodyPr>
          <a:lstStyle/>
          <a:p>
            <a:pPr algn="ctr"/>
            <a:r>
              <a:rPr lang="en-GB" sz="4400" dirty="0" smtClean="0">
                <a:hlinkClick r:id="rId9"/>
              </a:rPr>
              <a:t>Bots</a:t>
            </a:r>
            <a:endParaRPr lang="en-GB" sz="4400" dirty="0"/>
          </a:p>
        </p:txBody>
      </p:sp>
    </p:spTree>
    <p:extLst>
      <p:ext uri="{BB962C8B-B14F-4D97-AF65-F5344CB8AC3E}">
        <p14:creationId xmlns:p14="http://schemas.microsoft.com/office/powerpoint/2010/main" val="304867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4" name="Title 3"/>
          <p:cNvSpPr>
            <a:spLocks noGrp="1"/>
          </p:cNvSpPr>
          <p:nvPr>
            <p:ph type="title"/>
          </p:nvPr>
        </p:nvSpPr>
        <p:spPr>
          <a:xfrm>
            <a:off x="1890568" y="221310"/>
            <a:ext cx="7902109" cy="1325563"/>
          </a:xfrm>
        </p:spPr>
        <p:txBody>
          <a:bodyPr/>
          <a:lstStyle/>
          <a:p>
            <a:pPr algn="ctr"/>
            <a:r>
              <a:rPr lang="en-GB" i="1" dirty="0" smtClean="0"/>
              <a:t>Future of Work </a:t>
            </a:r>
            <a:br>
              <a:rPr lang="en-GB" i="1" dirty="0" smtClean="0"/>
            </a:br>
            <a:r>
              <a:rPr lang="en-GB" sz="2400" dirty="0" smtClean="0"/>
              <a:t>UKCES Study 2014</a:t>
            </a:r>
            <a:endParaRPr lang="en-GB" sz="2400" dirty="0"/>
          </a:p>
        </p:txBody>
      </p:sp>
      <p:sp>
        <p:nvSpPr>
          <p:cNvPr id="6" name="Content Placeholder 5"/>
          <p:cNvSpPr>
            <a:spLocks noGrp="1"/>
          </p:cNvSpPr>
          <p:nvPr>
            <p:ph idx="1"/>
          </p:nvPr>
        </p:nvSpPr>
        <p:spPr/>
        <p:txBody>
          <a:bodyPr>
            <a:normAutofit fontScale="92500" lnSpcReduction="10000"/>
          </a:bodyPr>
          <a:lstStyle/>
          <a:p>
            <a:pPr marL="0" indent="0">
              <a:buNone/>
            </a:pPr>
            <a:r>
              <a:rPr lang="en-GB" dirty="0" smtClean="0"/>
              <a:t>Trends point to changes </a:t>
            </a:r>
            <a:r>
              <a:rPr lang="en-GB" dirty="0"/>
              <a:t>in business and </a:t>
            </a:r>
            <a:r>
              <a:rPr lang="en-GB" dirty="0" smtClean="0"/>
              <a:t>society </a:t>
            </a:r>
            <a:r>
              <a:rPr lang="en-GB" dirty="0"/>
              <a:t> </a:t>
            </a:r>
            <a:r>
              <a:rPr lang="en-GB" dirty="0" smtClean="0"/>
              <a:t>- significant impact </a:t>
            </a:r>
            <a:r>
              <a:rPr lang="en-GB" dirty="0"/>
              <a:t>on UK jobs and </a:t>
            </a:r>
            <a:r>
              <a:rPr lang="en-GB" dirty="0" smtClean="0"/>
              <a:t>skills:</a:t>
            </a:r>
          </a:p>
          <a:p>
            <a:r>
              <a:rPr lang="en-GB" dirty="0" smtClean="0"/>
              <a:t>Emerging </a:t>
            </a:r>
            <a:r>
              <a:rPr lang="en-GB" dirty="0"/>
              <a:t>economies </a:t>
            </a:r>
            <a:r>
              <a:rPr lang="en-GB" dirty="0" smtClean="0"/>
              <a:t>stronger </a:t>
            </a:r>
            <a:r>
              <a:rPr lang="en-GB" dirty="0"/>
              <a:t>in global production chains; </a:t>
            </a:r>
            <a:endParaRPr lang="en-GB" dirty="0" smtClean="0"/>
          </a:p>
          <a:p>
            <a:r>
              <a:rPr lang="en-GB" dirty="0" smtClean="0"/>
              <a:t>Demographic </a:t>
            </a:r>
            <a:r>
              <a:rPr lang="en-GB" dirty="0"/>
              <a:t>change and migration </a:t>
            </a:r>
            <a:r>
              <a:rPr lang="en-GB" dirty="0" smtClean="0"/>
              <a:t>changing </a:t>
            </a:r>
            <a:r>
              <a:rPr lang="en-GB" dirty="0"/>
              <a:t>face of </a:t>
            </a:r>
            <a:r>
              <a:rPr lang="en-GB" dirty="0" smtClean="0"/>
              <a:t>workforce</a:t>
            </a:r>
            <a:r>
              <a:rPr lang="en-GB" dirty="0"/>
              <a:t>; </a:t>
            </a:r>
            <a:endParaRPr lang="en-GB" dirty="0" smtClean="0"/>
          </a:p>
          <a:p>
            <a:r>
              <a:rPr lang="en-GB" dirty="0" smtClean="0"/>
              <a:t>Technological </a:t>
            </a:r>
            <a:r>
              <a:rPr lang="en-GB" dirty="0"/>
              <a:t>developments </a:t>
            </a:r>
            <a:r>
              <a:rPr lang="en-GB" dirty="0" smtClean="0"/>
              <a:t>dissolving boundaries </a:t>
            </a:r>
            <a:r>
              <a:rPr lang="en-GB" dirty="0"/>
              <a:t>between sectors and </a:t>
            </a:r>
            <a:r>
              <a:rPr lang="en-GB" dirty="0" smtClean="0"/>
              <a:t>changing </a:t>
            </a:r>
            <a:r>
              <a:rPr lang="en-GB" dirty="0" smtClean="0"/>
              <a:t>modes </a:t>
            </a:r>
            <a:r>
              <a:rPr lang="en-GB" dirty="0"/>
              <a:t>of working; </a:t>
            </a:r>
            <a:endParaRPr lang="en-GB" dirty="0" smtClean="0"/>
          </a:p>
          <a:p>
            <a:r>
              <a:rPr lang="en-GB" dirty="0" smtClean="0"/>
              <a:t>Organisational </a:t>
            </a:r>
            <a:r>
              <a:rPr lang="en-GB" dirty="0"/>
              <a:t>structures in business </a:t>
            </a:r>
            <a:r>
              <a:rPr lang="en-GB" dirty="0" smtClean="0"/>
              <a:t>evolving, becoming </a:t>
            </a:r>
            <a:r>
              <a:rPr lang="en-GB" dirty="0"/>
              <a:t>more flexible and more networked. </a:t>
            </a:r>
            <a:endParaRPr lang="en-GB" dirty="0" smtClean="0"/>
          </a:p>
          <a:p>
            <a:pPr marL="0" indent="0">
              <a:buNone/>
            </a:pPr>
            <a:r>
              <a:rPr lang="en-GB" dirty="0" smtClean="0"/>
              <a:t>“These </a:t>
            </a:r>
            <a:r>
              <a:rPr lang="en-GB" dirty="0"/>
              <a:t>rapid, complex shifts are affecting labour markets around the world, constantly challenging the balance of supply and demand, and labour market and education policies</a:t>
            </a:r>
            <a:r>
              <a:rPr lang="en-GB" dirty="0" smtClean="0"/>
              <a:t>.”</a:t>
            </a:r>
            <a:endParaRPr lang="en-GB" dirty="0"/>
          </a:p>
        </p:txBody>
      </p:sp>
    </p:spTree>
    <p:extLst>
      <p:ext uri="{BB962C8B-B14F-4D97-AF65-F5344CB8AC3E}">
        <p14:creationId xmlns:p14="http://schemas.microsoft.com/office/powerpoint/2010/main" val="490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256" t="20855" r="31410" b="8262"/>
          <a:stretch/>
        </p:blipFill>
        <p:spPr>
          <a:xfrm>
            <a:off x="1267178" y="956278"/>
            <a:ext cx="4658572" cy="4845540"/>
          </a:xfrm>
          <a:prstGeom prst="rect">
            <a:avLst/>
          </a:prstGeom>
        </p:spPr>
      </p:pic>
      <p:sp>
        <p:nvSpPr>
          <p:cNvPr id="4" name="TextBox 3"/>
          <p:cNvSpPr txBox="1"/>
          <p:nvPr/>
        </p:nvSpPr>
        <p:spPr>
          <a:xfrm>
            <a:off x="1891322" y="174094"/>
            <a:ext cx="7776309" cy="830997"/>
          </a:xfrm>
          <a:prstGeom prst="rect">
            <a:avLst/>
          </a:prstGeom>
          <a:noFill/>
        </p:spPr>
        <p:txBody>
          <a:bodyPr wrap="square" rtlCol="0">
            <a:spAutoFit/>
          </a:bodyPr>
          <a:lstStyle/>
          <a:p>
            <a:pPr algn="ctr"/>
            <a:r>
              <a:rPr lang="en-GB" sz="3200" dirty="0" smtClean="0"/>
              <a:t>13 Trends driving future of UK Skills and Jobs </a:t>
            </a:r>
          </a:p>
          <a:p>
            <a:pPr algn="ctr"/>
            <a:r>
              <a:rPr lang="en-GB" sz="1600" dirty="0" smtClean="0"/>
              <a:t>(UKCES report </a:t>
            </a:r>
            <a:r>
              <a:rPr lang="en-GB" sz="1600" dirty="0" smtClean="0"/>
              <a:t>2014)</a:t>
            </a:r>
            <a:endParaRPr lang="en-GB" sz="1600" dirty="0"/>
          </a:p>
        </p:txBody>
      </p:sp>
      <p:pic>
        <p:nvPicPr>
          <p:cNvPr id="5" name="Picture 4">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7" y="72880"/>
            <a:ext cx="1639055" cy="1133475"/>
          </a:xfrm>
          <a:prstGeom prst="rect">
            <a:avLst/>
          </a:prstGeom>
        </p:spPr>
      </p:pic>
      <p:pic>
        <p:nvPicPr>
          <p:cNvPr id="6" name="Picture 5"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448" y="5753004"/>
            <a:ext cx="10527104" cy="1104996"/>
          </a:xfrm>
          <a:prstGeom prst="rect">
            <a:avLst/>
          </a:prstGeom>
        </p:spPr>
      </p:pic>
      <p:sp>
        <p:nvSpPr>
          <p:cNvPr id="8" name="TextBox 7"/>
          <p:cNvSpPr txBox="1"/>
          <p:nvPr/>
        </p:nvSpPr>
        <p:spPr>
          <a:xfrm>
            <a:off x="6502400" y="1320800"/>
            <a:ext cx="5072185"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Growing diversity</a:t>
            </a:r>
          </a:p>
          <a:p>
            <a:pPr marL="285750" indent="-285750">
              <a:buFont typeface="Arial" panose="020B0604020202020204" pitchFamily="34" charset="0"/>
              <a:buChar char="•"/>
            </a:pPr>
            <a:r>
              <a:rPr lang="en-GB" dirty="0" smtClean="0"/>
              <a:t>Converging technologies/ cross disciplinary skills</a:t>
            </a:r>
          </a:p>
          <a:p>
            <a:pPr marL="285750" indent="-285750">
              <a:buFont typeface="Arial" panose="020B0604020202020204" pitchFamily="34" charset="0"/>
              <a:buChar char="•"/>
            </a:pPr>
            <a:r>
              <a:rPr lang="en-GB" dirty="0" smtClean="0"/>
              <a:t>Demographic change</a:t>
            </a:r>
          </a:p>
          <a:p>
            <a:pPr marL="285750" indent="-285750">
              <a:buFont typeface="Arial" panose="020B0604020202020204" pitchFamily="34" charset="0"/>
              <a:buChar char="•"/>
            </a:pPr>
            <a:r>
              <a:rPr lang="en-GB" dirty="0"/>
              <a:t>Changing work environments</a:t>
            </a:r>
          </a:p>
          <a:p>
            <a:pPr marL="285750" indent="-285750">
              <a:buFont typeface="Arial" panose="020B0604020202020204" pitchFamily="34" charset="0"/>
              <a:buChar char="•"/>
            </a:pPr>
            <a:r>
              <a:rPr lang="en-GB" dirty="0" smtClean="0"/>
              <a:t>Changed economic perspectives</a:t>
            </a:r>
          </a:p>
          <a:p>
            <a:pPr marL="285750" indent="-285750">
              <a:buFont typeface="Arial" panose="020B0604020202020204" pitchFamily="34" charset="0"/>
              <a:buChar char="•"/>
            </a:pPr>
            <a:r>
              <a:rPr lang="en-GB" dirty="0" smtClean="0"/>
              <a:t>ICT Developments / big data</a:t>
            </a:r>
          </a:p>
          <a:p>
            <a:pPr marL="285750" indent="-285750">
              <a:buFont typeface="Arial" panose="020B0604020202020204" pitchFamily="34" charset="0"/>
              <a:buChar char="•"/>
            </a:pPr>
            <a:r>
              <a:rPr lang="en-GB" dirty="0" smtClean="0"/>
              <a:t>New business eco-systems</a:t>
            </a:r>
          </a:p>
          <a:p>
            <a:pPr marL="285750" indent="-285750">
              <a:buFont typeface="Arial" panose="020B0604020202020204" pitchFamily="34" charset="0"/>
              <a:buChar char="•"/>
            </a:pPr>
            <a:r>
              <a:rPr lang="en-GB" dirty="0" smtClean="0"/>
              <a:t>Growing scarcity of natural resources</a:t>
            </a:r>
          </a:p>
          <a:p>
            <a:pPr marL="285750" indent="-285750">
              <a:buFont typeface="Arial" panose="020B0604020202020204" pitchFamily="34" charset="0"/>
              <a:buChar char="•"/>
            </a:pPr>
            <a:r>
              <a:rPr lang="en-GB" dirty="0" smtClean="0"/>
              <a:t>Income uncertainty</a:t>
            </a:r>
          </a:p>
          <a:p>
            <a:pPr marL="285750" indent="-285750">
              <a:buFont typeface="Arial" panose="020B0604020202020204" pitchFamily="34" charset="0"/>
              <a:buChar char="•"/>
            </a:pPr>
            <a:r>
              <a:rPr lang="en-GB" dirty="0" smtClean="0"/>
              <a:t>Growing desire for better work life balance</a:t>
            </a:r>
          </a:p>
          <a:p>
            <a:pPr marL="285750" indent="-285750">
              <a:buFont typeface="Arial" panose="020B0604020202020204" pitchFamily="34" charset="0"/>
              <a:buChar char="•"/>
            </a:pPr>
            <a:r>
              <a:rPr lang="en-GB" dirty="0" smtClean="0"/>
              <a:t>Shift to Asia</a:t>
            </a:r>
          </a:p>
          <a:p>
            <a:pPr marL="285750" indent="-285750">
              <a:buFont typeface="Arial" panose="020B0604020202020204" pitchFamily="34" charset="0"/>
              <a:buChar char="•"/>
            </a:pPr>
            <a:r>
              <a:rPr lang="en-GB" dirty="0" smtClean="0"/>
              <a:t>Digitalisation of production</a:t>
            </a:r>
          </a:p>
          <a:p>
            <a:pPr marL="285750" indent="-285750">
              <a:buFont typeface="Arial" panose="020B0604020202020204" pitchFamily="34" charset="0"/>
              <a:buChar char="•"/>
            </a:pPr>
            <a:r>
              <a:rPr lang="en-GB" dirty="0" smtClean="0"/>
              <a:t>Decreasing scope for political action due to constrained public finances </a:t>
            </a:r>
          </a:p>
          <a:p>
            <a:endParaRPr lang="en-GB" dirty="0" smtClean="0"/>
          </a:p>
        </p:txBody>
      </p:sp>
    </p:spTree>
    <p:extLst>
      <p:ext uri="{BB962C8B-B14F-4D97-AF65-F5344CB8AC3E}">
        <p14:creationId xmlns:p14="http://schemas.microsoft.com/office/powerpoint/2010/main" val="352417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2B40B29-4958-4618-8FB6-A0500888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48" y="5912163"/>
            <a:ext cx="10527104" cy="1104996"/>
          </a:xfrm>
          <a:prstGeom prst="rect">
            <a:avLst/>
          </a:prstGeom>
        </p:spPr>
      </p:pic>
      <p:pic>
        <p:nvPicPr>
          <p:cNvPr id="9" name="Picture 8">
            <a:extLst>
              <a:ext uri="{FF2B5EF4-FFF2-40B4-BE49-F238E27FC236}">
                <a16:creationId xmlns:a16="http://schemas.microsoft.com/office/drawing/2014/main" xmlns="" id="{75FC7536-6DF9-4B9F-BA68-257550043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8" y="72880"/>
            <a:ext cx="1638300" cy="113347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CD4F1A31-E775-416A-ACBB-CC5B490E7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526" y="72880"/>
            <a:ext cx="2865474" cy="1313468"/>
          </a:xfrm>
          <a:prstGeom prst="rect">
            <a:avLst/>
          </a:prstGeom>
        </p:spPr>
      </p:pic>
      <p:sp>
        <p:nvSpPr>
          <p:cNvPr id="4" name="Title 3"/>
          <p:cNvSpPr>
            <a:spLocks noGrp="1"/>
          </p:cNvSpPr>
          <p:nvPr>
            <p:ph type="title"/>
          </p:nvPr>
        </p:nvSpPr>
        <p:spPr>
          <a:xfrm>
            <a:off x="1890568" y="365125"/>
            <a:ext cx="7886478" cy="1325563"/>
          </a:xfrm>
        </p:spPr>
        <p:txBody>
          <a:bodyPr>
            <a:normAutofit/>
          </a:bodyPr>
          <a:lstStyle/>
          <a:p>
            <a:r>
              <a:rPr lang="en-GB" sz="3200" dirty="0"/>
              <a:t>Ten key disruptions impacting future jobs and skills in </a:t>
            </a:r>
            <a:r>
              <a:rPr lang="en-GB" sz="3200" dirty="0" smtClean="0"/>
              <a:t>UK </a:t>
            </a:r>
            <a:r>
              <a:rPr lang="en-GB" sz="2200" dirty="0"/>
              <a:t>(Foresight report 2014)</a:t>
            </a:r>
            <a:br>
              <a:rPr lang="en-GB" sz="2200" dirty="0"/>
            </a:br>
            <a:endParaRPr lang="en-GB" sz="2200" dirty="0"/>
          </a:p>
        </p:txBody>
      </p:sp>
      <p:pic>
        <p:nvPicPr>
          <p:cNvPr id="7" name="Content Placeholder 6"/>
          <p:cNvPicPr>
            <a:picLocks noGrp="1" noChangeAspect="1"/>
          </p:cNvPicPr>
          <p:nvPr>
            <p:ph idx="1"/>
          </p:nvPr>
        </p:nvPicPr>
        <p:blipFill rotWithShape="1">
          <a:blip r:embed="rId5"/>
          <a:srcRect l="30448" t="18690" r="31346" b="14188"/>
          <a:stretch/>
        </p:blipFill>
        <p:spPr>
          <a:xfrm>
            <a:off x="611946" y="1386348"/>
            <a:ext cx="4811931" cy="4772011"/>
          </a:xfrm>
          <a:prstGeom prst="rect">
            <a:avLst/>
          </a:prstGeom>
        </p:spPr>
      </p:pic>
      <p:sp>
        <p:nvSpPr>
          <p:cNvPr id="2" name="TextBox 1"/>
          <p:cNvSpPr txBox="1"/>
          <p:nvPr/>
        </p:nvSpPr>
        <p:spPr>
          <a:xfrm>
            <a:off x="6096000" y="1386348"/>
            <a:ext cx="5650523" cy="5078313"/>
          </a:xfrm>
          <a:prstGeom prst="rect">
            <a:avLst/>
          </a:prstGeom>
          <a:noFill/>
        </p:spPr>
        <p:txBody>
          <a:bodyPr wrap="square" rtlCol="0">
            <a:spAutoFit/>
          </a:bodyPr>
          <a:lstStyle/>
          <a:p>
            <a:pPr marL="285750" indent="-285750">
              <a:buFont typeface="Arial" panose="020B0604020202020204" pitchFamily="34" charset="0"/>
              <a:buChar char="•"/>
            </a:pPr>
            <a:r>
              <a:rPr lang="en-GB" dirty="0"/>
              <a:t>Reverse migration </a:t>
            </a:r>
          </a:p>
          <a:p>
            <a:pPr marL="285750" indent="-285750">
              <a:buFont typeface="Arial" panose="020B0604020202020204" pitchFamily="34" charset="0"/>
              <a:buChar char="•"/>
            </a:pPr>
            <a:r>
              <a:rPr lang="en-GB" dirty="0"/>
              <a:t>Changing values of employees’, where workers select employers on the basis of alignment with their own values </a:t>
            </a:r>
          </a:p>
          <a:p>
            <a:pPr marL="285750" indent="-285750">
              <a:buFont typeface="Arial" panose="020B0604020202020204" pitchFamily="34" charset="0"/>
              <a:buChar char="•"/>
            </a:pPr>
            <a:r>
              <a:rPr lang="en-GB" dirty="0"/>
              <a:t>Zero-hour contracts, and similar flexible arrangements, become the norm</a:t>
            </a:r>
          </a:p>
          <a:p>
            <a:pPr marL="285750" indent="-285750">
              <a:buFont typeface="Arial" panose="020B0604020202020204" pitchFamily="34" charset="0"/>
              <a:buChar char="•"/>
            </a:pPr>
            <a:r>
              <a:rPr lang="en-GB" dirty="0"/>
              <a:t>Anytime, anywhere skills delivery, enabled by virtual and peer-to-peer learning </a:t>
            </a:r>
          </a:p>
          <a:p>
            <a:pPr marL="285750" indent="-285750">
              <a:buFont typeface="Arial" panose="020B0604020202020204" pitchFamily="34" charset="0"/>
              <a:buChar char="•"/>
            </a:pPr>
            <a:r>
              <a:rPr lang="en-GB" dirty="0"/>
              <a:t>Artificial intelligence (AI) and robots, penetration of AI and automation into highly skilled occupations </a:t>
            </a:r>
          </a:p>
          <a:p>
            <a:pPr marL="285750" indent="-285750">
              <a:buFont typeface="Arial" panose="020B0604020202020204" pitchFamily="34" charset="0"/>
              <a:buChar char="•"/>
            </a:pPr>
            <a:r>
              <a:rPr lang="en-GB" dirty="0"/>
              <a:t>De-globalisation </a:t>
            </a:r>
          </a:p>
          <a:p>
            <a:pPr marL="285750" indent="-285750">
              <a:buFont typeface="Arial" panose="020B0604020202020204" pitchFamily="34" charset="0"/>
              <a:buChar char="•"/>
            </a:pPr>
            <a:r>
              <a:rPr lang="en-GB" dirty="0"/>
              <a:t>Geographically alternative centres of excellence, the UK’s leading position in key economic sectors is lost to high growth economies </a:t>
            </a:r>
          </a:p>
          <a:p>
            <a:pPr marL="285750" indent="-285750">
              <a:buFont typeface="Arial" panose="020B0604020202020204" pitchFamily="34" charset="0"/>
              <a:buChar char="•"/>
            </a:pPr>
            <a:r>
              <a:rPr lang="en-GB" dirty="0"/>
              <a:t>Disrupted Internet developments due to cyber crime </a:t>
            </a:r>
          </a:p>
          <a:p>
            <a:pPr marL="285750" indent="-285750">
              <a:buFont typeface="Arial" panose="020B0604020202020204" pitchFamily="34" charset="0"/>
              <a:buChar char="•"/>
            </a:pPr>
            <a:r>
              <a:rPr lang="en-GB" dirty="0"/>
              <a:t>Resource conflicts or climate disasters threaten supply </a:t>
            </a:r>
          </a:p>
          <a:p>
            <a:pPr marL="285750" indent="-285750">
              <a:buFont typeface="Arial" panose="020B0604020202020204" pitchFamily="34" charset="0"/>
              <a:buChar char="•"/>
            </a:pPr>
            <a:r>
              <a:rPr lang="en-GB" dirty="0"/>
              <a:t>Partial fragmentation of the EU.</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89067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ire.potx" id="{A23A93B6-982C-40DC-AA36-E2FAAB3ED595}" vid="{E8E3879C-9926-492F-82A1-0A641C0D7B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aspire</Template>
  <TotalTime>1520</TotalTime>
  <Words>1187</Words>
  <Application>Microsoft Office PowerPoint</Application>
  <PresentationFormat>Widescreen</PresentationFormat>
  <Paragraphs>138</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HelveticaNeueLT Pro 65 Md</vt:lpstr>
      <vt:lpstr>Times New Roman</vt:lpstr>
      <vt:lpstr>Wingdings</vt:lpstr>
      <vt:lpstr>Office Theme</vt:lpstr>
      <vt:lpstr>Acrobat Document</vt:lpstr>
      <vt:lpstr>Future of work in 2030, and facing up to workforce ageing</vt:lpstr>
      <vt:lpstr>What do these pictures tell us about technology change, work, skills?</vt:lpstr>
      <vt:lpstr>PowerPoint Presentation</vt:lpstr>
      <vt:lpstr>PowerPoint Presentation</vt:lpstr>
      <vt:lpstr>PowerPoint Presentation</vt:lpstr>
      <vt:lpstr>Mobots</vt:lpstr>
      <vt:lpstr>Future of Work  UKCES Study 2014</vt:lpstr>
      <vt:lpstr>PowerPoint Presentation</vt:lpstr>
      <vt:lpstr>Ten key disruptions impacting future jobs and skills in UK (Foresight report 2014) </vt:lpstr>
      <vt:lpstr>Four Scenarios in Business to 2030</vt:lpstr>
      <vt:lpstr>Active Ageing and Social Partnership</vt:lpstr>
      <vt:lpstr>Context of Ageing Workforce</vt:lpstr>
      <vt:lpstr>What has changed?</vt:lpstr>
      <vt:lpstr>What can help?</vt:lpstr>
      <vt:lpstr>What does “good” look like?</vt:lpstr>
      <vt:lpstr>About the ASPIRE project</vt:lpstr>
      <vt:lpstr>How can social dialogue help?</vt:lpstr>
      <vt:lpstr>Our questions to you?</vt:lpstr>
      <vt:lpstr>We will welcome your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Ageing and Social Partnership</dc:title>
  <dc:creator>马特Matthew</dc:creator>
  <cp:lastModifiedBy>Chris Ball</cp:lastModifiedBy>
  <cp:revision>49</cp:revision>
  <dcterms:created xsi:type="dcterms:W3CDTF">2018-02-20T21:58:47Z</dcterms:created>
  <dcterms:modified xsi:type="dcterms:W3CDTF">2018-05-02T11:23:12Z</dcterms:modified>
</cp:coreProperties>
</file>