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80390-3FC8-43C4-A9DB-97ED375AE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85E65F-6BF5-4932-A042-0F35EABEDA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44AFC-5F64-495A-AFA3-66BF6AE83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7-7E13-4BF0-A2D7-BC88098586E4}" type="datetimeFigureOut">
              <a:rPr lang="es-ES" smtClean="0"/>
              <a:t>30/8/18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515B7-1BAC-4F8F-8AAF-429AE25A3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A7EB4-4EB0-4885-BDD2-6288DF1F3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F5C2-89F0-4BA4-BA96-80A7D184D51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1747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5B1D5-2A40-49AD-9456-CF4F8F05C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BD95AA-16A6-45AB-ACB9-F885B2770A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CB9AC-8849-48FF-A97F-2890BE36C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7-7E13-4BF0-A2D7-BC88098586E4}" type="datetimeFigureOut">
              <a:rPr lang="es-ES" smtClean="0"/>
              <a:t>30/8/18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2AFF1-2813-4131-930F-1368940EE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4C5B8-3767-4DA3-94D8-8D930792A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F5C2-89F0-4BA4-BA96-80A7D184D51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2075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FA8D6C-F651-44B7-928F-D137EEAC4E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E078CA-8636-44BB-AA25-57AE7848F3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2787F-F816-433F-ADD6-480724546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7-7E13-4BF0-A2D7-BC88098586E4}" type="datetimeFigureOut">
              <a:rPr lang="es-ES" smtClean="0"/>
              <a:t>30/8/18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174805-8C19-47B6-AF0B-5FF933560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EE1E2E-9F4D-4668-ABDA-B2D0FEA3F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F5C2-89F0-4BA4-BA96-80A7D184D51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6927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B1F9D-B651-4690-A84D-C33A94BE9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EEE53-0EAC-4602-8B09-1BB42180D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00DC61-8F75-4F15-8EA6-2D531347A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7-7E13-4BF0-A2D7-BC88098586E4}" type="datetimeFigureOut">
              <a:rPr lang="es-ES" smtClean="0"/>
              <a:t>30/8/18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840FF-6CBD-452E-B53C-79631EB80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AE5AA0-4555-4AF9-9432-507C0E079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F5C2-89F0-4BA4-BA96-80A7D184D51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55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2AF3A-FE36-4625-AE97-E1449D7DA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8F0FEE-C027-43E4-B9DC-5584AAE2C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0F3CD1-868D-41A0-B605-7A2CBB87D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7-7E13-4BF0-A2D7-BC88098586E4}" type="datetimeFigureOut">
              <a:rPr lang="es-ES" smtClean="0"/>
              <a:t>30/8/18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5B6A0-1BD2-42C0-A5E8-37AE2CBCC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9E6AD-10D0-452F-BF5C-A73C7A181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F5C2-89F0-4BA4-BA96-80A7D184D51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3616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88F33-014E-4172-BBDD-1B78C80B0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24E398-F627-468A-AE53-5308821081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F673F9-0B4C-48F7-8266-012E13CC7A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DC376B-4DF5-41F2-808F-69AB0F47F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7-7E13-4BF0-A2D7-BC88098586E4}" type="datetimeFigureOut">
              <a:rPr lang="es-ES" smtClean="0"/>
              <a:t>30/8/18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DA9018-2621-4286-92F3-EBDC0C593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549A3-7A92-4BFC-A034-FB0BCC1E6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F5C2-89F0-4BA4-BA96-80A7D184D51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3599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333EF-9FAA-4DAA-A373-06FDCCFDC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FAF78E-44E1-4C9E-B3B8-D9B57BEA71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6B1457-2486-4AFD-84F8-582AAFF1CA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7E6810-A175-4A34-8490-23E662F888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8E9264-4299-4F6E-9A4D-6DEF58BEDF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7700BB-DD01-4A54-A3B2-030556374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7-7E13-4BF0-A2D7-BC88098586E4}" type="datetimeFigureOut">
              <a:rPr lang="es-ES" smtClean="0"/>
              <a:t>30/8/18</a:t>
            </a:fld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1EF731-154F-43B8-9EAD-D8734E377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2DBBFE-0384-45C1-9593-C4BDA2919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F5C2-89F0-4BA4-BA96-80A7D184D51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1351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10EC1-6292-4055-965A-822AC49A7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CEF9D0-975A-4B3A-BA6F-3FDD4B8E4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7-7E13-4BF0-A2D7-BC88098586E4}" type="datetimeFigureOut">
              <a:rPr lang="es-ES" smtClean="0"/>
              <a:t>30/8/18</a:t>
            </a:fld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8F027B-BA9D-4AEC-8CE5-3954B32C9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C07125-81D0-4083-9A64-E7B992C6E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F5C2-89F0-4BA4-BA96-80A7D184D51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168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5F23A7-BA01-4189-AD2F-29F5B20D0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7-7E13-4BF0-A2D7-BC88098586E4}" type="datetimeFigureOut">
              <a:rPr lang="es-ES" smtClean="0"/>
              <a:t>30/8/18</a:t>
            </a:fld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BDC759-C932-428E-8D0A-2D4145AD6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EC9061-94FF-42E8-8312-381F01A0C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F5C2-89F0-4BA4-BA96-80A7D184D51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6023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8A336-CDB7-47DF-BA37-7CFF46B38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57703-EF85-44DC-8B4C-278D68395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387945-F190-49FD-96D8-D8FA35AE8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3C4399-0539-4330-81F7-9CD97A57D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7-7E13-4BF0-A2D7-BC88098586E4}" type="datetimeFigureOut">
              <a:rPr lang="es-ES" smtClean="0"/>
              <a:t>30/8/18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EE2C09-AE47-4C7D-8934-0DFB53A12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7D1AEE-8533-48D6-A165-85DACA8F4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F5C2-89F0-4BA4-BA96-80A7D184D51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0953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81029-5586-421C-B96E-04D811B09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4B35E2-20F0-46EF-8B42-5064EF0D3D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9A44BD-10E5-4D2C-8A68-6DAF781641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97C31A-3D72-4E67-B256-B9EA641D3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7A527-7E13-4BF0-A2D7-BC88098586E4}" type="datetimeFigureOut">
              <a:rPr lang="es-ES" smtClean="0"/>
              <a:t>30/8/18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83DE1F-9E02-4FFD-9E5D-0BAADE9CC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FE9FCD-19B4-4145-9BE1-EA2F9F018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FF5C2-89F0-4BA4-BA96-80A7D184D51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4219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26E0D0-5CED-4AF0-ADDB-B4B26CC0E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F40E54-5528-472E-AEB3-172F97DE2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0E5BB-BB45-412A-BEEF-05CAAA2916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7A527-7E13-4BF0-A2D7-BC88098586E4}" type="datetimeFigureOut">
              <a:rPr lang="es-ES" smtClean="0"/>
              <a:t>30/8/18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1F229-BF21-4B7A-BA7B-A443423009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25B9F-1196-4390-848B-96ADB1ABAB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FF5C2-89F0-4BA4-BA96-80A7D184D51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7441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E5B3505-21A8-4286-AEBF-CBB3CB29E7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874912"/>
              </p:ext>
            </p:extLst>
          </p:nvPr>
        </p:nvGraphicFramePr>
        <p:xfrm>
          <a:off x="109375" y="411480"/>
          <a:ext cx="10829970" cy="5760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44811">
                  <a:extLst>
                    <a:ext uri="{9D8B030D-6E8A-4147-A177-3AD203B41FA5}">
                      <a16:colId xmlns:a16="http://schemas.microsoft.com/office/drawing/2014/main" val="1832193143"/>
                    </a:ext>
                  </a:extLst>
                </a:gridCol>
                <a:gridCol w="2217092">
                  <a:extLst>
                    <a:ext uri="{9D8B030D-6E8A-4147-A177-3AD203B41FA5}">
                      <a16:colId xmlns:a16="http://schemas.microsoft.com/office/drawing/2014/main" val="3460546704"/>
                    </a:ext>
                  </a:extLst>
                </a:gridCol>
                <a:gridCol w="6568067">
                  <a:extLst>
                    <a:ext uri="{9D8B030D-6E8A-4147-A177-3AD203B41FA5}">
                      <a16:colId xmlns:a16="http://schemas.microsoft.com/office/drawing/2014/main" val="3422862002"/>
                    </a:ext>
                  </a:extLst>
                </a:gridCol>
              </a:tblGrid>
              <a:tr h="273566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err="1"/>
                        <a:t>Unit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err="1"/>
                        <a:t>Description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 err="1"/>
                        <a:t>Must</a:t>
                      </a:r>
                      <a:r>
                        <a:rPr lang="es-ES" sz="1200" dirty="0"/>
                        <a:t> </a:t>
                      </a:r>
                      <a:r>
                        <a:rPr lang="es-ES" sz="1200" dirty="0" err="1"/>
                        <a:t>include</a:t>
                      </a:r>
                      <a:endParaRPr lang="en-US" sz="1200" dirty="0"/>
                    </a:p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742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noProof="0" dirty="0"/>
                        <a:t>1. Welcome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noProof="0" dirty="0"/>
                        <a:t>Why this training, audience, objectives, how to navigate, available tools, recommendations for use, partners involved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noProof="0" dirty="0">
                          <a:solidFill>
                            <a:srgbClr val="00B050"/>
                          </a:solidFill>
                        </a:rPr>
                        <a:t>Perhaps a good idea is to record the intro by the coordinator (Matt) and/or additionally a short intro for the each country in the national language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647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b="0" noProof="0" dirty="0"/>
                        <a:t>2. Active ageing and social dialogue. What are we talking about?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noProof="0" dirty="0"/>
                        <a:t>What do we understand for Active Ageing (AA)? Is AA age management? Why is AA important to social partners?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dirty="0"/>
                        <a:t>Initial quiz to identify perceptions and attitudes on AA </a:t>
                      </a:r>
                      <a:r>
                        <a:rPr lang="en-US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(example provided by Mariano)</a:t>
                      </a:r>
                      <a:r>
                        <a:rPr lang="en-US" sz="9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GB" sz="900" b="1" noProof="0" dirty="0">
                          <a:solidFill>
                            <a:srgbClr val="00B050"/>
                          </a:solidFill>
                        </a:rPr>
                        <a:t>good idea </a:t>
                      </a:r>
                      <a:endParaRPr lang="en-US" sz="9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900" b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559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b="0" noProof="0" dirty="0"/>
                        <a:t>3. Barriers and facilitators. What to do?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noProof="0" dirty="0"/>
                        <a:t>Main barriers to foster an AA culture at the workplace and how to overcome them. Main facilitators and how to enhance them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dirty="0"/>
                        <a:t>Reformulation job adaptation practices in place as AA practices </a:t>
                      </a:r>
                      <a:r>
                        <a:rPr lang="en-US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(example provided by Mariano)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 suggest we clearly identify – in a 2 page document - a list of 10 barriers and for each one provide practical solution to overcome it. This could be also used as an exercise tool during the training module: trainers launch the discussion on a barrier, and trainees try to develop a possible solution to overcome it; then trainers link solutions of trainees to our previously developed solutions to the problem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Very good. And also similarly with facilitators. And concentrate on examples of "soft" methods, costless or low budget, so that social partners an </a:t>
                      </a:r>
                      <a:r>
                        <a:rPr lang="en-US" sz="1100" b="1" kern="1200" dirty="0" err="1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eg</a:t>
                      </a:r>
                      <a:r>
                        <a:rPr lang="en-US" sz="11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SMEs can use it</a:t>
                      </a:r>
                    </a:p>
                    <a:p>
                      <a:endParaRPr lang="en-GB" sz="900" b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9258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b="0" noProof="0" dirty="0"/>
                        <a:t>4. Good practices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noProof="0" dirty="0"/>
                        <a:t>Selection of powerful, promising, inspirational AA initiatives in any area linked to industrial relations and dialogue between social partners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noProof="0" dirty="0"/>
                        <a:t>Bilateral funds in Italy </a:t>
                      </a:r>
                      <a:r>
                        <a:rPr lang="en-US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(example suggested by Matt)</a:t>
                      </a:r>
                    </a:p>
                    <a:p>
                      <a:r>
                        <a:rPr lang="en-US" sz="900" b="0" kern="1200" noProof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 suggest we pick up a list of max 10 best practices from the consolidated comparative report that Matt and Chris are drafting, and describe them briefly in a 3-4 pages documents, with remands to our national reports (if someone wants to deepen each best practice)</a:t>
                      </a:r>
                    </a:p>
                    <a:p>
                      <a:r>
                        <a:rPr lang="en-US" sz="1100" b="1" kern="1200" noProof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I have two companies initially interested in the preparation of good practice. We will need the same format for every partner</a:t>
                      </a:r>
                      <a:endParaRPr lang="en-GB" sz="1100" b="1" kern="1200" noProof="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089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b="0" noProof="0" dirty="0"/>
                        <a:t>5. Measuring progress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noProof="0" dirty="0"/>
                        <a:t>How can we measure progress as we monitor and evaluate AA initiatives in industrial relations?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noProof="0" dirty="0"/>
                        <a:t>Scale to measure quality of AA at the workplace </a:t>
                      </a:r>
                      <a:r>
                        <a:rPr lang="en-US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(example provided by Mariano)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Very good.</a:t>
                      </a:r>
                    </a:p>
                    <a:p>
                      <a:endParaRPr lang="en-GB" sz="900" b="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36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b="0" noProof="0" dirty="0"/>
                        <a:t>6. Pool of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noProof="0" dirty="0"/>
                        <a:t>Compendium of different resources of interest (other than good practices): key legislation, expert roster, links to available support services, and so 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tool that allows key stakeholders of active ageing to estimate the cost of a given measure (example provided by Paolo) </a:t>
                      </a:r>
                      <a:r>
                        <a:rPr lang="en-US" sz="9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 this is very difficult to </a:t>
                      </a:r>
                      <a:r>
                        <a:rPr lang="en-US" sz="900" b="0" kern="1200" dirty="0" err="1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realise</a:t>
                      </a:r>
                      <a:r>
                        <a:rPr lang="en-US" sz="900" b="0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  <a:sym typeface="Wingdings" pitchFamily="2" charset="2"/>
                        </a:rPr>
                        <a:t>. In turn, an “expert roster” it’s a very useful and easy to build instrument</a:t>
                      </a:r>
                      <a:endParaRPr lang="en-US" sz="9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GB" sz="1100" b="1" kern="1200" noProof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I can’t imagine how it looks like…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2944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000" b="0" noProof="0" dirty="0"/>
                        <a:t>7. Community of practice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0" noProof="0" dirty="0"/>
                        <a:t>Message board allowing participants to get in touch with national and international colleagues looking into AA in industrial relations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b="0" noProof="0" dirty="0">
                          <a:solidFill>
                            <a:srgbClr val="FF0000"/>
                          </a:solidFill>
                        </a:rPr>
                        <a:t>This might be somehow linked to the “expert roster”</a:t>
                      </a:r>
                    </a:p>
                    <a:p>
                      <a:r>
                        <a:rPr lang="en-GB" sz="1100" b="1" kern="1200" noProof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Interesting idea, but how to motivate stakeholders to use it?!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81052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C762113-432C-46B9-885C-38AFCD5F1D3C}"/>
              </a:ext>
            </a:extLst>
          </p:cNvPr>
          <p:cNvSpPr txBox="1"/>
          <p:nvPr/>
        </p:nvSpPr>
        <p:spPr>
          <a:xfrm>
            <a:off x="0" y="68449"/>
            <a:ext cx="2613563" cy="307777"/>
          </a:xfrm>
          <a:prstGeom prst="rect">
            <a:avLst/>
          </a:prstGeom>
          <a:noFill/>
          <a:ln w="28575">
            <a:noFill/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GB" sz="1400" b="1" dirty="0"/>
              <a:t>Training Module. CORE content:</a:t>
            </a:r>
          </a:p>
        </p:txBody>
      </p:sp>
    </p:spTree>
    <p:extLst>
      <p:ext uri="{BB962C8B-B14F-4D97-AF65-F5344CB8AC3E}">
        <p14:creationId xmlns:p14="http://schemas.microsoft.com/office/powerpoint/2010/main" val="513930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</TotalTime>
  <Words>557</Words>
  <Application>Microsoft Macintosh PowerPoint</Application>
  <PresentationFormat>Panoramiczny</PresentationFormat>
  <Paragraphs>33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Prezentacja programu PowerPoint</vt:lpstr>
    </vt:vector>
  </TitlesOfParts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Mariano</dc:creator>
  <cp:lastModifiedBy>Izabela Kołodziejczyk-Olczak</cp:lastModifiedBy>
  <cp:revision>132</cp:revision>
  <dcterms:created xsi:type="dcterms:W3CDTF">2018-04-11T18:15:35Z</dcterms:created>
  <dcterms:modified xsi:type="dcterms:W3CDTF">2018-08-30T07:31:44Z</dcterms:modified>
</cp:coreProperties>
</file>