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66" d="100"/>
          <a:sy n="66" d="100"/>
        </p:scale>
        <p:origin x="676" y="-250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0390-3FC8-43C4-A9DB-97ED375AE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E85E65F-6BF5-4932-A042-0F35EABED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3B244AFC-5F64-495A-AFA3-66BF6AE83CEF}"/>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C1E515B7-1BAC-4F8F-8AAF-429AE25A3DB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F6A7EB4-4EB0-4885-BDD2-6288DF1F3B0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420174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B1D5-2A40-49AD-9456-CF4F8F05CFA9}"/>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6BD95AA-16A6-45AB-ACB9-F885B2770A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AFCB9AC-8849-48FF-A97F-2890BE36C1F8}"/>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6A92AFF1-2813-4131-930F-1368940EE0C2}"/>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DA4C5B8-3767-4DA3-94D8-8D930792A76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97207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A8D6C-F651-44B7-928F-D137EEAC4E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7E078CA-8636-44BB-AA25-57AE7848F3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2F2787F-F816-433F-ADD6-4807245464FE}"/>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1F174805-8C19-47B6-AF0B-5FF933560D0E}"/>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94EE1E2E-9F4D-4668-ABDA-B2D0FEA3F55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02692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1F9D-B651-4690-A84D-C33A94BE9BC5}"/>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D05EEE53-0EAC-4602-8B09-1BB42180D6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B00DC61-8F75-4F15-8EA6-2D531347A307}"/>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F44840FF-6CBD-452E-B53C-79631EB8057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33AE5AA0-4555-4AF9-9432-507C0E079D80}"/>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745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AF3A-FE36-4625-AE97-E1449D7DA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EF8F0FEE-C027-43E4-B9DC-5584AAE2C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0F3CD1-868D-41A0-B605-7A2CBB87D703}"/>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F6D5B6A0-1BD2-42C0-A5E8-37AE2CBCC07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179E6AD-10D0-452F-BF5C-A73C7A181535}"/>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96361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8F33-014E-4172-BBDD-1B78C80B02C9}"/>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B524E398-F627-468A-AE53-5308821081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64F673F9-0B4C-48F7-8266-012E13CC7A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3DC376B-4DF5-41F2-808F-69AB0F47F12C}"/>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6" name="Footer Placeholder 5">
            <a:extLst>
              <a:ext uri="{FF2B5EF4-FFF2-40B4-BE49-F238E27FC236}">
                <a16:creationId xmlns:a16="http://schemas.microsoft.com/office/drawing/2014/main" id="{87DA9018-2621-4286-92F3-EBDC0C5939A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B37549A3-7A92-4BFC-A034-FB0BCC1E6EA2}"/>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89359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33EF-9FAA-4DAA-A373-06FDCCFDC639}"/>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7FAF78E-44E1-4C9E-B3B8-D9B57BEA71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6B1457-2486-4AFD-84F8-582AAFF1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B97E6810-A175-4A34-8490-23E662F88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8E9264-4299-4F6E-9A4D-6DEF58BEDF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BD7700BB-DD01-4A54-A3B2-0305563741FF}"/>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8" name="Footer Placeholder 7">
            <a:extLst>
              <a:ext uri="{FF2B5EF4-FFF2-40B4-BE49-F238E27FC236}">
                <a16:creationId xmlns:a16="http://schemas.microsoft.com/office/drawing/2014/main" id="{AC1EF731-154F-43B8-9EAD-D8734E377431}"/>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102DBBFE-0384-45C1-9593-C4BDA29194CE}"/>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3613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0EC1-6292-4055-965A-822AC49A7223}"/>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6CEF9D0-975A-4B3A-BA6F-3FDD4B8E4C21}"/>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4" name="Footer Placeholder 3">
            <a:extLst>
              <a:ext uri="{FF2B5EF4-FFF2-40B4-BE49-F238E27FC236}">
                <a16:creationId xmlns:a16="http://schemas.microsoft.com/office/drawing/2014/main" id="{5E8F027B-BA9D-4AEC-8CE5-3954B32C957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BFC07125-81D0-4083-9A64-E7B992C6E48B}"/>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5016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F23A7-BA01-4189-AD2F-29F5B20D085D}"/>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3" name="Footer Placeholder 2">
            <a:extLst>
              <a:ext uri="{FF2B5EF4-FFF2-40B4-BE49-F238E27FC236}">
                <a16:creationId xmlns:a16="http://schemas.microsoft.com/office/drawing/2014/main" id="{A2BDC759-C932-428E-8D0A-2D4145AD6A3B}"/>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36EC9061-94FF-42E8-8312-381F01A0C3BA}"/>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92602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A336-CDB7-47DF-BA37-7CFF46B38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5D657703-EF85-44DC-8B4C-278D68395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69387945-F190-49FD-96D8-D8FA35AE8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3C4399-0539-4330-81F7-9CD97A57D08D}"/>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6" name="Footer Placeholder 5">
            <a:extLst>
              <a:ext uri="{FF2B5EF4-FFF2-40B4-BE49-F238E27FC236}">
                <a16:creationId xmlns:a16="http://schemas.microsoft.com/office/drawing/2014/main" id="{02EE2C09-AE47-4C7D-8934-0DFB53A1262C}"/>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07D1AEE-8533-48D6-A165-85DACA8F4391}"/>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68095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1029-5586-421C-B96E-04D811B090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84B35E2-20F0-46EF-8B42-5064EF0D3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539A44BD-10E5-4D2C-8A68-6DAF78164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97C31A-3D72-4E67-B256-B9EA641D3782}"/>
              </a:ext>
            </a:extLst>
          </p:cNvPr>
          <p:cNvSpPr>
            <a:spLocks noGrp="1"/>
          </p:cNvSpPr>
          <p:nvPr>
            <p:ph type="dt" sz="half" idx="10"/>
          </p:nvPr>
        </p:nvSpPr>
        <p:spPr/>
        <p:txBody>
          <a:bodyPr/>
          <a:lstStyle/>
          <a:p>
            <a:fld id="{8AE7A527-7E13-4BF0-A2D7-BC88098586E4}" type="datetimeFigureOut">
              <a:rPr lang="es-ES" smtClean="0"/>
              <a:t>31/08/2018</a:t>
            </a:fld>
            <a:endParaRPr lang="es-ES"/>
          </a:p>
        </p:txBody>
      </p:sp>
      <p:sp>
        <p:nvSpPr>
          <p:cNvPr id="6" name="Footer Placeholder 5">
            <a:extLst>
              <a:ext uri="{FF2B5EF4-FFF2-40B4-BE49-F238E27FC236}">
                <a16:creationId xmlns:a16="http://schemas.microsoft.com/office/drawing/2014/main" id="{A283DE1F-9E02-4FFD-9E5D-0BAADE9CC00E}"/>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FFE9FCD-19B4-4145-9BE1-EA2F9F0186A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31421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26E0D0-5CED-4AF0-ADDB-B4B26CC0EE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B6F40E54-5528-472E-AEB3-172F97DE2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540E5BB-BB45-412A-BEEF-05CAAA291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7A527-7E13-4BF0-A2D7-BC88098586E4}" type="datetimeFigureOut">
              <a:rPr lang="es-ES" smtClean="0"/>
              <a:t>31/08/2018</a:t>
            </a:fld>
            <a:endParaRPr lang="es-ES"/>
          </a:p>
        </p:txBody>
      </p:sp>
      <p:sp>
        <p:nvSpPr>
          <p:cNvPr id="5" name="Footer Placeholder 4">
            <a:extLst>
              <a:ext uri="{FF2B5EF4-FFF2-40B4-BE49-F238E27FC236}">
                <a16:creationId xmlns:a16="http://schemas.microsoft.com/office/drawing/2014/main" id="{6431F229-BF21-4B7A-BA7B-A443423009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11325B9F-1196-4390-848B-96ADB1ABA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FF5C2-89F0-4BA4-BA96-80A7D184D512}" type="slidenum">
              <a:rPr lang="es-ES" smtClean="0"/>
              <a:t>‹#›</a:t>
            </a:fld>
            <a:endParaRPr lang="es-ES"/>
          </a:p>
        </p:txBody>
      </p:sp>
    </p:spTree>
    <p:extLst>
      <p:ext uri="{BB962C8B-B14F-4D97-AF65-F5344CB8AC3E}">
        <p14:creationId xmlns:p14="http://schemas.microsoft.com/office/powerpoint/2010/main" val="111744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5B3505-21A8-4286-AEBF-CBB3CB29E7A7}"/>
              </a:ext>
            </a:extLst>
          </p:cNvPr>
          <p:cNvGraphicFramePr>
            <a:graphicFrameLocks noGrp="1"/>
          </p:cNvGraphicFramePr>
          <p:nvPr>
            <p:extLst>
              <p:ext uri="{D42A27DB-BD31-4B8C-83A1-F6EECF244321}">
                <p14:modId xmlns:p14="http://schemas.microsoft.com/office/powerpoint/2010/main" val="320206486"/>
              </p:ext>
            </p:extLst>
          </p:nvPr>
        </p:nvGraphicFramePr>
        <p:xfrm>
          <a:off x="109375" y="411480"/>
          <a:ext cx="10829970" cy="13045440"/>
        </p:xfrm>
        <a:graphic>
          <a:graphicData uri="http://schemas.openxmlformats.org/drawingml/2006/table">
            <a:tbl>
              <a:tblPr firstRow="1" bandRow="1">
                <a:tableStyleId>{21E4AEA4-8DFA-4A89-87EB-49C32662AFE0}</a:tableStyleId>
              </a:tblPr>
              <a:tblGrid>
                <a:gridCol w="2044811">
                  <a:extLst>
                    <a:ext uri="{9D8B030D-6E8A-4147-A177-3AD203B41FA5}">
                      <a16:colId xmlns:a16="http://schemas.microsoft.com/office/drawing/2014/main" val="1832193143"/>
                    </a:ext>
                  </a:extLst>
                </a:gridCol>
                <a:gridCol w="2217092">
                  <a:extLst>
                    <a:ext uri="{9D8B030D-6E8A-4147-A177-3AD203B41FA5}">
                      <a16:colId xmlns:a16="http://schemas.microsoft.com/office/drawing/2014/main" val="3460546704"/>
                    </a:ext>
                  </a:extLst>
                </a:gridCol>
                <a:gridCol w="6568067">
                  <a:extLst>
                    <a:ext uri="{9D8B030D-6E8A-4147-A177-3AD203B41FA5}">
                      <a16:colId xmlns:a16="http://schemas.microsoft.com/office/drawing/2014/main" val="3422862002"/>
                    </a:ext>
                  </a:extLst>
                </a:gridCol>
              </a:tblGrid>
              <a:tr h="273566">
                <a:tc>
                  <a:txBody>
                    <a:bodyPr/>
                    <a:lstStyle/>
                    <a:p>
                      <a:pPr algn="ctr"/>
                      <a:r>
                        <a:rPr lang="es-ES" sz="1200" dirty="0" err="1"/>
                        <a:t>Unit</a:t>
                      </a:r>
                      <a:endParaRPr lang="en-US" sz="1200" dirty="0"/>
                    </a:p>
                  </a:txBody>
                  <a:tcPr/>
                </a:tc>
                <a:tc>
                  <a:txBody>
                    <a:bodyPr/>
                    <a:lstStyle/>
                    <a:p>
                      <a:pPr algn="ctr"/>
                      <a:r>
                        <a:rPr lang="es-ES" sz="1200" dirty="0" err="1"/>
                        <a:t>Description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err="1"/>
                        <a:t>Must</a:t>
                      </a:r>
                      <a:r>
                        <a:rPr lang="es-ES" sz="1200" dirty="0"/>
                        <a:t> </a:t>
                      </a:r>
                      <a:r>
                        <a:rPr lang="es-ES" sz="1200" dirty="0" err="1"/>
                        <a:t>include</a:t>
                      </a:r>
                      <a:endParaRPr lang="en-US" sz="1200" dirty="0"/>
                    </a:p>
                    <a:p>
                      <a:pPr algn="ctr"/>
                      <a:endParaRPr lang="en-US" sz="1200" dirty="0"/>
                    </a:p>
                  </a:txBody>
                  <a:tcPr/>
                </a:tc>
                <a:extLst>
                  <a:ext uri="{0D108BD9-81ED-4DB2-BD59-A6C34878D82A}">
                    <a16:rowId xmlns:a16="http://schemas.microsoft.com/office/drawing/2014/main" val="3423742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t>1. Welcome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t>Why this training, audience, objectives, how to navigate, available tools, recommendations for use, partners involved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noProof="0" dirty="0">
                          <a:solidFill>
                            <a:srgbClr val="00B050"/>
                          </a:solidFill>
                        </a:rPr>
                        <a:t>Perhaps a good idea is to record the intro by the coordinator (Matt) and/or additionally a short intro for the each country in the national </a:t>
                      </a:r>
                      <a:r>
                        <a:rPr lang="en-GB" sz="1100" b="1" noProof="0" dirty="0" err="1">
                          <a:solidFill>
                            <a:srgbClr val="00B050"/>
                          </a:solidFill>
                        </a:rPr>
                        <a:t>language</a:t>
                      </a:r>
                      <a:r>
                        <a:rPr lang="en-GB" sz="1100" b="0" noProof="0" dirty="0" err="1">
                          <a:solidFill>
                            <a:schemeClr val="accent1"/>
                          </a:solidFill>
                        </a:rPr>
                        <a:t>We</a:t>
                      </a:r>
                      <a:r>
                        <a:rPr lang="en-GB" sz="1100" b="0" noProof="0" dirty="0">
                          <a:solidFill>
                            <a:schemeClr val="accent1"/>
                          </a:solidFill>
                        </a:rPr>
                        <a:t> need an entry survey here (for monitoring purposes)- who is using the training, what are they hoping to get out of it, what is their understanding of active ageing.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noProof="0" dirty="0">
                          <a:solidFill>
                            <a:schemeClr val="accent1"/>
                          </a:solidFill>
                        </a:rPr>
                        <a:t>We should have an intro video clip from each of us in our native language welcoming participants and explaining the aims and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noProof="0" dirty="0">
                        <a:solidFill>
                          <a:srgbClr val="00B050"/>
                        </a:solidFill>
                      </a:endParaRPr>
                    </a:p>
                  </a:txBody>
                  <a:tcPr/>
                </a:tc>
                <a:extLst>
                  <a:ext uri="{0D108BD9-81ED-4DB2-BD59-A6C34878D82A}">
                    <a16:rowId xmlns:a16="http://schemas.microsoft.com/office/drawing/2014/main" val="2703647195"/>
                  </a:ext>
                </a:extLst>
              </a:tr>
              <a:tr h="370840">
                <a:tc>
                  <a:txBody>
                    <a:bodyPr/>
                    <a:lstStyle/>
                    <a:p>
                      <a:r>
                        <a:rPr lang="en-GB" sz="1000" b="0" noProof="0" dirty="0"/>
                        <a:t>2. Active ageing and social dialogue. What are we talking about?</a:t>
                      </a:r>
                    </a:p>
                  </a:txBody>
                  <a:tcPr/>
                </a:tc>
                <a:tc>
                  <a:txBody>
                    <a:bodyPr/>
                    <a:lstStyle/>
                    <a:p>
                      <a:r>
                        <a:rPr lang="en-GB" sz="1000" b="0" noProof="0" dirty="0"/>
                        <a:t>What do we understand for Active Ageing (AA)? Is AA age management? Why is AA important to social partners?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noProof="0" dirty="0"/>
                        <a:t>Initial quiz to identify perceptions and attitudes on AA </a:t>
                      </a:r>
                      <a:r>
                        <a:rPr lang="en-US" sz="900" b="0" kern="1200" dirty="0">
                          <a:solidFill>
                            <a:schemeClr val="dk1"/>
                          </a:solidFill>
                          <a:latin typeface="+mn-lt"/>
                          <a:ea typeface="+mn-ea"/>
                          <a:cs typeface="+mn-cs"/>
                        </a:rPr>
                        <a:t>(example provided by Mariano)</a:t>
                      </a:r>
                      <a:r>
                        <a:rPr lang="en-US" sz="900" b="0" kern="1200" dirty="0">
                          <a:solidFill>
                            <a:srgbClr val="FF0000"/>
                          </a:solidFill>
                          <a:latin typeface="+mn-lt"/>
                          <a:ea typeface="+mn-ea"/>
                          <a:cs typeface="+mn-cs"/>
                        </a:rPr>
                        <a:t>. </a:t>
                      </a:r>
                      <a:r>
                        <a:rPr lang="en-GB" sz="900" b="1" noProof="0" dirty="0">
                          <a:solidFill>
                            <a:srgbClr val="00B050"/>
                          </a:solidFill>
                        </a:rPr>
                        <a:t>good idea </a:t>
                      </a:r>
                      <a:endParaRPr lang="en-US" sz="900" b="0" kern="1200" dirty="0">
                        <a:solidFill>
                          <a:srgbClr val="FF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accent1"/>
                          </a:solidFill>
                          <a:latin typeface="+mn-lt"/>
                          <a:ea typeface="+mn-ea"/>
                          <a:cs typeface="+mn-cs"/>
                        </a:rPr>
                        <a:t>Animated video can be here with subtitles for different audiences. Some introduction to the joint declaration  should be made (not going into detail but to raise awareness of workplace active ageing as an EU priority.  Structure can be something like:</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900" b="0" kern="1200" dirty="0">
                          <a:solidFill>
                            <a:schemeClr val="accent1"/>
                          </a:solidFill>
                          <a:latin typeface="+mn-lt"/>
                          <a:ea typeface="+mn-ea"/>
                          <a:cs typeface="+mn-cs"/>
                        </a:rPr>
                        <a:t>How active ageing is defined and how work fits in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900" b="0" kern="1200" dirty="0">
                          <a:solidFill>
                            <a:schemeClr val="accent1"/>
                          </a:solidFill>
                          <a:latin typeface="+mn-lt"/>
                          <a:ea typeface="+mn-ea"/>
                          <a:cs typeface="+mn-cs"/>
                        </a:rPr>
                        <a:t>Why active ageing is a priority for the EU and national level social partners (with intro to the Declaration)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900" b="0" kern="1200" dirty="0">
                          <a:solidFill>
                            <a:schemeClr val="accent1"/>
                          </a:solidFill>
                          <a:latin typeface="+mn-lt"/>
                          <a:ea typeface="+mn-ea"/>
                          <a:cs typeface="+mn-cs"/>
                        </a:rPr>
                        <a:t>How social dialogue plays out</a:t>
                      </a:r>
                      <a:br>
                        <a:rPr lang="en-US" sz="900" b="0" kern="1200" dirty="0">
                          <a:solidFill>
                            <a:schemeClr val="accent1"/>
                          </a:solidFill>
                          <a:latin typeface="+mn-lt"/>
                          <a:ea typeface="+mn-ea"/>
                          <a:cs typeface="+mn-cs"/>
                        </a:rPr>
                      </a:br>
                      <a:r>
                        <a:rPr lang="en-US" sz="900" b="0" kern="1200" dirty="0">
                          <a:solidFill>
                            <a:schemeClr val="accent1"/>
                          </a:solidFill>
                          <a:latin typeface="+mn-lt"/>
                          <a:ea typeface="+mn-ea"/>
                          <a:cs typeface="+mn-cs"/>
                        </a:rPr>
                        <a:t>a) at the national level (maybe with short interview clips with national stakeholders like TUC or </a:t>
                      </a:r>
                      <a:r>
                        <a:rPr lang="en-US" sz="900" b="0" kern="1200" dirty="0" err="1">
                          <a:solidFill>
                            <a:schemeClr val="accent1"/>
                          </a:solidFill>
                          <a:latin typeface="+mn-lt"/>
                          <a:ea typeface="+mn-ea"/>
                          <a:cs typeface="+mn-cs"/>
                        </a:rPr>
                        <a:t>Solidarnosc</a:t>
                      </a:r>
                      <a:r>
                        <a:rPr lang="en-US" sz="900" b="0" kern="1200" dirty="0">
                          <a:solidFill>
                            <a:schemeClr val="accent1"/>
                          </a:solidFill>
                          <a:latin typeface="+mn-lt"/>
                          <a:ea typeface="+mn-ea"/>
                          <a:cs typeface="+mn-cs"/>
                        </a:rPr>
                        <a:t>)</a:t>
                      </a:r>
                      <a:br>
                        <a:rPr lang="en-US" sz="900" b="0" kern="1200" dirty="0">
                          <a:solidFill>
                            <a:schemeClr val="accent1"/>
                          </a:solidFill>
                          <a:latin typeface="+mn-lt"/>
                          <a:ea typeface="+mn-ea"/>
                          <a:cs typeface="+mn-cs"/>
                        </a:rPr>
                      </a:br>
                      <a:r>
                        <a:rPr lang="en-US" sz="900" b="0" kern="1200" dirty="0">
                          <a:solidFill>
                            <a:schemeClr val="accent1"/>
                          </a:solidFill>
                          <a:latin typeface="+mn-lt"/>
                          <a:ea typeface="+mn-ea"/>
                          <a:cs typeface="+mn-cs"/>
                        </a:rPr>
                        <a:t>b) at the organizational level (maybe with a good practice employer</a:t>
                      </a:r>
                      <a:br>
                        <a:rPr lang="en-US" sz="900" b="0" kern="1200" dirty="0">
                          <a:solidFill>
                            <a:schemeClr val="accent1"/>
                          </a:solidFill>
                          <a:latin typeface="+mn-lt"/>
                          <a:ea typeface="+mn-ea"/>
                          <a:cs typeface="+mn-cs"/>
                        </a:rPr>
                      </a:br>
                      <a:r>
                        <a:rPr lang="en-US" sz="900" b="0" kern="1200" dirty="0">
                          <a:solidFill>
                            <a:schemeClr val="accent1"/>
                          </a:solidFill>
                          <a:latin typeface="+mn-lt"/>
                          <a:ea typeface="+mn-ea"/>
                          <a:cs typeface="+mn-cs"/>
                        </a:rPr>
                        <a:t>c) At the regional level (with clips from Humber LEP)</a:t>
                      </a:r>
                      <a:br>
                        <a:rPr lang="en-US" sz="900" b="0" kern="1200" dirty="0">
                          <a:solidFill>
                            <a:schemeClr val="accent1"/>
                          </a:solidFill>
                          <a:latin typeface="+mn-lt"/>
                          <a:ea typeface="+mn-ea"/>
                          <a:cs typeface="+mn-cs"/>
                        </a:rPr>
                      </a:br>
                      <a:r>
                        <a:rPr lang="en-US" sz="900" b="0" kern="1200" dirty="0">
                          <a:solidFill>
                            <a:schemeClr val="accent1"/>
                          </a:solidFill>
                          <a:latin typeface="+mn-lt"/>
                          <a:ea typeface="+mn-ea"/>
                          <a:cs typeface="+mn-cs"/>
                        </a:rPr>
                        <a:t>d) at the individual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rgbClr val="FF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rgbClr val="FF0000"/>
                        </a:solidFill>
                        <a:latin typeface="+mn-lt"/>
                        <a:ea typeface="+mn-ea"/>
                        <a:cs typeface="+mn-cs"/>
                      </a:endParaRPr>
                    </a:p>
                    <a:p>
                      <a:endParaRPr lang="en-GB" sz="900" b="0" noProof="0" dirty="0"/>
                    </a:p>
                  </a:txBody>
                  <a:tcPr/>
                </a:tc>
                <a:extLst>
                  <a:ext uri="{0D108BD9-81ED-4DB2-BD59-A6C34878D82A}">
                    <a16:rowId xmlns:a16="http://schemas.microsoft.com/office/drawing/2014/main" val="406559405"/>
                  </a:ext>
                </a:extLst>
              </a:tr>
              <a:tr h="370840">
                <a:tc>
                  <a:txBody>
                    <a:bodyPr/>
                    <a:lstStyle/>
                    <a:p>
                      <a:r>
                        <a:rPr lang="en-GB" sz="1000" b="0" noProof="0" dirty="0"/>
                        <a:t>3. Barriers and facilitators. What to do?</a:t>
                      </a:r>
                    </a:p>
                  </a:txBody>
                  <a:tcPr/>
                </a:tc>
                <a:tc>
                  <a:txBody>
                    <a:bodyPr/>
                    <a:lstStyle/>
                    <a:p>
                      <a:r>
                        <a:rPr lang="en-GB" sz="1000" b="0" noProof="0" dirty="0"/>
                        <a:t>Main barriers to foster an AA culture at the workplace and how to overcome them. Main facilitators and how to enhance them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noProof="0" dirty="0"/>
                        <a:t>Reformulation job adaptation practices in place as AA practices </a:t>
                      </a:r>
                      <a:r>
                        <a:rPr lang="en-US" sz="900" b="0" kern="1200" dirty="0">
                          <a:solidFill>
                            <a:schemeClr val="dk1"/>
                          </a:solidFill>
                          <a:latin typeface="+mn-lt"/>
                          <a:ea typeface="+mn-ea"/>
                          <a:cs typeface="+mn-cs"/>
                        </a:rPr>
                        <a:t>(example provided by Mariano)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rgbClr val="FF0000"/>
                          </a:solidFill>
                          <a:latin typeface="+mn-lt"/>
                          <a:ea typeface="+mn-ea"/>
                          <a:cs typeface="+mn-cs"/>
                        </a:rPr>
                        <a:t>I suggest we clearly identify – in a 2 page document - a list of 10 barriers and for each one provide practical solution to overcome it. This could be also used as an exercise tool during the training module: trainers launch the discussion on a barrier, and trainees try to develop a possible solution to overcome it; then trainers link solutions of trainees to our previously developed solutions to the problem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rgbClr val="00B050"/>
                          </a:solidFill>
                          <a:latin typeface="+mn-lt"/>
                          <a:ea typeface="+mn-ea"/>
                          <a:cs typeface="+mn-cs"/>
                        </a:rPr>
                        <a:t>Very good. And also similarly with facilitators. And concentrate on examples of "soft" methods, costless or low budget, so that social partners an </a:t>
                      </a:r>
                      <a:r>
                        <a:rPr lang="en-US" sz="1100" b="1" kern="1200" dirty="0" err="1">
                          <a:solidFill>
                            <a:srgbClr val="00B050"/>
                          </a:solidFill>
                          <a:latin typeface="+mn-lt"/>
                          <a:ea typeface="+mn-ea"/>
                          <a:cs typeface="+mn-cs"/>
                        </a:rPr>
                        <a:t>eg</a:t>
                      </a:r>
                      <a:r>
                        <a:rPr lang="en-US" sz="1100" b="1" kern="1200" dirty="0">
                          <a:solidFill>
                            <a:srgbClr val="00B050"/>
                          </a:solidFill>
                          <a:latin typeface="+mn-lt"/>
                          <a:ea typeface="+mn-ea"/>
                          <a:cs typeface="+mn-cs"/>
                        </a:rPr>
                        <a:t> SMEs can use </a:t>
                      </a:r>
                      <a:r>
                        <a:rPr lang="en-US" sz="1100" b="1" kern="1200" dirty="0" err="1">
                          <a:solidFill>
                            <a:srgbClr val="00B050"/>
                          </a:solidFill>
                          <a:latin typeface="+mn-lt"/>
                          <a:ea typeface="+mn-ea"/>
                          <a:cs typeface="+mn-cs"/>
                        </a:rPr>
                        <a:t>it</a:t>
                      </a:r>
                      <a:r>
                        <a:rPr lang="en-US" sz="1100" b="0" kern="1200" dirty="0" err="1">
                          <a:solidFill>
                            <a:schemeClr val="accent1">
                              <a:lumMod val="75000"/>
                            </a:schemeClr>
                          </a:solidFill>
                          <a:latin typeface="+mn-lt"/>
                          <a:ea typeface="+mn-ea"/>
                          <a:cs typeface="+mn-cs"/>
                        </a:rPr>
                        <a:t>What</a:t>
                      </a:r>
                      <a:r>
                        <a:rPr lang="en-US" sz="1100" b="0" kern="1200" dirty="0">
                          <a:solidFill>
                            <a:schemeClr val="accent1">
                              <a:lumMod val="75000"/>
                            </a:schemeClr>
                          </a:solidFill>
                          <a:latin typeface="+mn-lt"/>
                          <a:ea typeface="+mn-ea"/>
                          <a:cs typeface="+mn-cs"/>
                        </a:rPr>
                        <a:t> I’d recommend here is that we have vignettes which can be used to illustrate a problem and solution. For example, we could have a ‘manager’ (either a real one or one acting) talking about a difficulty in offering flexible work. Then we could have a ‘union rep’ propose a solution based on an example of good practice.  I would recommend we have 8 barriers (maybe 2 from each country) with one being a policy dilemma (e.g. it’s hard to encourage older staff to train) and one being a process one (e.g. it’s hard to start a dialogue on sustainable </a:t>
                      </a:r>
                      <a:r>
                        <a:rPr lang="en-US" sz="1100" b="0" kern="1200" dirty="0" err="1">
                          <a:solidFill>
                            <a:schemeClr val="accent1">
                              <a:lumMod val="75000"/>
                            </a:schemeClr>
                          </a:solidFill>
                          <a:latin typeface="+mn-lt"/>
                          <a:ea typeface="+mn-ea"/>
                          <a:cs typeface="+mn-cs"/>
                        </a:rPr>
                        <a:t>hrm</a:t>
                      </a:r>
                      <a:r>
                        <a:rPr lang="en-US" sz="1100" b="0" kern="1200" dirty="0">
                          <a:solidFill>
                            <a:schemeClr val="accent1">
                              <a:lumMod val="75000"/>
                            </a:schemeClr>
                          </a:solidFill>
                          <a:latin typeface="+mn-lt"/>
                          <a:ea typeface="+mn-ea"/>
                          <a:cs typeface="+mn-cs"/>
                        </a:rPr>
                        <a:t>)  Let’s also map out the different barriers to avoid duplication.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kern="1200" dirty="0">
                        <a:solidFill>
                          <a:srgbClr val="00B050"/>
                        </a:solidFill>
                        <a:latin typeface="+mn-lt"/>
                        <a:ea typeface="+mn-ea"/>
                        <a:cs typeface="+mn-cs"/>
                      </a:endParaRPr>
                    </a:p>
                    <a:p>
                      <a:endParaRPr lang="en-GB" sz="900" b="0" noProof="0" dirty="0"/>
                    </a:p>
                  </a:txBody>
                  <a:tcPr/>
                </a:tc>
                <a:extLst>
                  <a:ext uri="{0D108BD9-81ED-4DB2-BD59-A6C34878D82A}">
                    <a16:rowId xmlns:a16="http://schemas.microsoft.com/office/drawing/2014/main" val="1167925878"/>
                  </a:ext>
                </a:extLst>
              </a:tr>
              <a:tr h="370840">
                <a:tc>
                  <a:txBody>
                    <a:bodyPr/>
                    <a:lstStyle/>
                    <a:p>
                      <a:r>
                        <a:rPr lang="en-GB" sz="1000" b="0" noProof="0" dirty="0"/>
                        <a:t>4. Good practices</a:t>
                      </a:r>
                    </a:p>
                  </a:txBody>
                  <a:tcPr/>
                </a:tc>
                <a:tc>
                  <a:txBody>
                    <a:bodyPr/>
                    <a:lstStyle/>
                    <a:p>
                      <a:r>
                        <a:rPr lang="en-GB" sz="1000" b="0" noProof="0" dirty="0"/>
                        <a:t>Selection of powerful, promising, inspirational AA initiatives in any area linked to industrial relations and dialogue between social partners </a:t>
                      </a:r>
                    </a:p>
                  </a:txBody>
                  <a:tcPr/>
                </a:tc>
                <a:tc>
                  <a:txBody>
                    <a:bodyPr/>
                    <a:lstStyle/>
                    <a:p>
                      <a:r>
                        <a:rPr lang="en-GB" sz="900" b="0" noProof="0" dirty="0"/>
                        <a:t>Bilateral funds in Italy </a:t>
                      </a:r>
                      <a:r>
                        <a:rPr lang="en-US" sz="900" b="0" kern="1200" dirty="0">
                          <a:solidFill>
                            <a:schemeClr val="dk1"/>
                          </a:solidFill>
                          <a:latin typeface="+mn-lt"/>
                          <a:ea typeface="+mn-ea"/>
                          <a:cs typeface="+mn-cs"/>
                        </a:rPr>
                        <a:t>(example suggested by Matt)</a:t>
                      </a:r>
                    </a:p>
                    <a:p>
                      <a:r>
                        <a:rPr lang="en-US" sz="900" b="0" kern="1200" noProof="0" dirty="0">
                          <a:solidFill>
                            <a:srgbClr val="FF0000"/>
                          </a:solidFill>
                          <a:latin typeface="+mn-lt"/>
                          <a:ea typeface="+mn-ea"/>
                          <a:cs typeface="+mn-cs"/>
                        </a:rPr>
                        <a:t>I suggest we pick up a list of max 10 best practices from the consolidated comparative report that Matt and Chris are drafting, and describe them briefly in a 3-4 pages documents, with remands to our national reports (if someone wants to deepen each best practice)</a:t>
                      </a:r>
                    </a:p>
                    <a:p>
                      <a:r>
                        <a:rPr lang="en-US" sz="1100" b="1" kern="1200" noProof="0" dirty="0">
                          <a:solidFill>
                            <a:srgbClr val="00B050"/>
                          </a:solidFill>
                          <a:latin typeface="+mn-lt"/>
                          <a:ea typeface="+mn-ea"/>
                          <a:cs typeface="+mn-cs"/>
                        </a:rPr>
                        <a:t>I have two companies initially interested in the preparation of good practice. We will need the same format for every partner</a:t>
                      </a:r>
                    </a:p>
                    <a:p>
                      <a:r>
                        <a:rPr lang="en-US" sz="1100" b="0" kern="1200" noProof="0" dirty="0">
                          <a:solidFill>
                            <a:schemeClr val="accent1"/>
                          </a:solidFill>
                          <a:latin typeface="+mn-lt"/>
                          <a:ea typeface="+mn-ea"/>
                          <a:cs typeface="+mn-cs"/>
                        </a:rPr>
                        <a:t>Shall we do eight (two coming from each country):</a:t>
                      </a:r>
                    </a:p>
                    <a:p>
                      <a:pPr marL="228600" indent="-228600">
                        <a:buAutoNum type="arabicParenR"/>
                      </a:pPr>
                      <a:r>
                        <a:rPr lang="en-US" sz="1100" b="0" kern="1200" noProof="0" dirty="0">
                          <a:solidFill>
                            <a:schemeClr val="accent1"/>
                          </a:solidFill>
                          <a:latin typeface="+mn-lt"/>
                          <a:ea typeface="+mn-ea"/>
                          <a:cs typeface="+mn-cs"/>
                        </a:rPr>
                        <a:t>National level initiative (e.g. </a:t>
                      </a:r>
                      <a:r>
                        <a:rPr lang="en-US" sz="1100" b="0" kern="1200" noProof="0" dirty="0" err="1">
                          <a:solidFill>
                            <a:schemeClr val="accent1"/>
                          </a:solidFill>
                          <a:latin typeface="+mn-lt"/>
                          <a:ea typeface="+mn-ea"/>
                          <a:cs typeface="+mn-cs"/>
                        </a:rPr>
                        <a:t>Solidarnosc’s</a:t>
                      </a:r>
                      <a:r>
                        <a:rPr lang="en-US" sz="1100" b="0" kern="1200" noProof="0" dirty="0">
                          <a:solidFill>
                            <a:schemeClr val="accent1"/>
                          </a:solidFill>
                          <a:latin typeface="+mn-lt"/>
                          <a:ea typeface="+mn-ea"/>
                          <a:cs typeface="+mn-cs"/>
                        </a:rPr>
                        <a:t> work coordinating a dialogue)</a:t>
                      </a:r>
                    </a:p>
                    <a:p>
                      <a:pPr marL="228600" indent="-228600">
                        <a:buAutoNum type="arabicParenR"/>
                      </a:pPr>
                      <a:r>
                        <a:rPr lang="en-US" sz="1100" b="0" kern="1200" noProof="0" dirty="0" err="1">
                          <a:solidFill>
                            <a:schemeClr val="accent1"/>
                          </a:solidFill>
                          <a:latin typeface="+mn-lt"/>
                          <a:ea typeface="+mn-ea"/>
                          <a:cs typeface="+mn-cs"/>
                        </a:rPr>
                        <a:t>Organisational</a:t>
                      </a:r>
                      <a:r>
                        <a:rPr lang="en-US" sz="1100" b="0" kern="1200" noProof="0" dirty="0">
                          <a:solidFill>
                            <a:schemeClr val="accent1"/>
                          </a:solidFill>
                          <a:latin typeface="+mn-lt"/>
                          <a:ea typeface="+mn-ea"/>
                          <a:cs typeface="+mn-cs"/>
                        </a:rPr>
                        <a:t> level (bilateral fund and/or BAE system’s Partial retirement model</a:t>
                      </a:r>
                    </a:p>
                    <a:p>
                      <a:pPr marL="228600" indent="-228600">
                        <a:buAutoNum type="arabicParenR"/>
                      </a:pPr>
                      <a:r>
                        <a:rPr lang="en-US" sz="1100" b="0" kern="1200" noProof="0" dirty="0">
                          <a:solidFill>
                            <a:schemeClr val="accent1"/>
                          </a:solidFill>
                          <a:latin typeface="+mn-lt"/>
                          <a:ea typeface="+mn-ea"/>
                          <a:cs typeface="+mn-cs"/>
                        </a:rPr>
                        <a:t>Regional level (Humber LEP and Andalusian region initiatives</a:t>
                      </a:r>
                    </a:p>
                    <a:p>
                      <a:pPr marL="228600" indent="-228600">
                        <a:buAutoNum type="arabicParenR"/>
                      </a:pPr>
                      <a:r>
                        <a:rPr lang="en-US" sz="1100" b="0" kern="1200" noProof="0" dirty="0">
                          <a:solidFill>
                            <a:schemeClr val="accent1"/>
                          </a:solidFill>
                          <a:latin typeface="+mn-lt"/>
                          <a:ea typeface="+mn-ea"/>
                          <a:cs typeface="+mn-cs"/>
                        </a:rPr>
                        <a:t>Individual level (Midlife career review and </a:t>
                      </a:r>
                      <a:r>
                        <a:rPr lang="en-US" sz="1100" b="0" kern="1200" noProof="0" dirty="0" err="1">
                          <a:solidFill>
                            <a:schemeClr val="accent1"/>
                          </a:solidFill>
                          <a:latin typeface="+mn-lt"/>
                          <a:ea typeface="+mn-ea"/>
                          <a:cs typeface="+mn-cs"/>
                        </a:rPr>
                        <a:t>Intersolidarity</a:t>
                      </a:r>
                      <a:r>
                        <a:rPr lang="en-US" sz="1100" b="0" kern="1200" noProof="0" dirty="0">
                          <a:solidFill>
                            <a:schemeClr val="accent1"/>
                          </a:solidFill>
                          <a:latin typeface="+mn-lt"/>
                          <a:ea typeface="+mn-ea"/>
                          <a:cs typeface="+mn-cs"/>
                        </a:rPr>
                        <a:t> pacts</a:t>
                      </a:r>
                      <a:endParaRPr lang="en-GB" sz="1100" b="0" noProof="0" dirty="0">
                        <a:solidFill>
                          <a:schemeClr val="accent1"/>
                        </a:solidFill>
                      </a:endParaRPr>
                    </a:p>
                    <a:p>
                      <a:endParaRPr lang="en-GB" sz="1100" b="1" kern="1200" noProof="0" dirty="0">
                        <a:solidFill>
                          <a:srgbClr val="00B050"/>
                        </a:solidFill>
                        <a:latin typeface="+mn-lt"/>
                        <a:ea typeface="+mn-ea"/>
                        <a:cs typeface="+mn-cs"/>
                      </a:endParaRPr>
                    </a:p>
                  </a:txBody>
                  <a:tcPr/>
                </a:tc>
                <a:extLst>
                  <a:ext uri="{0D108BD9-81ED-4DB2-BD59-A6C34878D82A}">
                    <a16:rowId xmlns:a16="http://schemas.microsoft.com/office/drawing/2014/main" val="4219089726"/>
                  </a:ext>
                </a:extLst>
              </a:tr>
              <a:tr h="370840">
                <a:tc>
                  <a:txBody>
                    <a:bodyPr/>
                    <a:lstStyle/>
                    <a:p>
                      <a:r>
                        <a:rPr lang="en-GB" sz="1000" b="0" noProof="0" dirty="0"/>
                        <a:t>5. Measuring progress</a:t>
                      </a:r>
                    </a:p>
                  </a:txBody>
                  <a:tcPr/>
                </a:tc>
                <a:tc>
                  <a:txBody>
                    <a:bodyPr/>
                    <a:lstStyle/>
                    <a:p>
                      <a:r>
                        <a:rPr lang="en-GB" sz="1000" b="0" noProof="0" dirty="0"/>
                        <a:t>How can we measure progress as we monitor and evaluate AA initiatives in industrial relations?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noProof="0" dirty="0"/>
                        <a:t>Scale to measure quality of AA at the workplace </a:t>
                      </a:r>
                      <a:r>
                        <a:rPr lang="en-US" sz="900" b="0" kern="1200" dirty="0">
                          <a:solidFill>
                            <a:schemeClr val="dk1"/>
                          </a:solidFill>
                          <a:latin typeface="+mn-lt"/>
                          <a:ea typeface="+mn-ea"/>
                          <a:cs typeface="+mn-cs"/>
                        </a:rPr>
                        <a:t>(example provided by Mariano)</a:t>
                      </a:r>
                    </a:p>
                    <a:p>
                      <a:r>
                        <a:rPr lang="en-US" sz="1100" b="1" kern="1200" dirty="0">
                          <a:solidFill>
                            <a:srgbClr val="00B050"/>
                          </a:solidFill>
                          <a:latin typeface="+mn-lt"/>
                          <a:ea typeface="+mn-ea"/>
                          <a:cs typeface="+mn-cs"/>
                        </a:rPr>
                        <a:t>Very good.</a:t>
                      </a:r>
                      <a:r>
                        <a:rPr lang="en-GB" sz="1100" b="0" noProof="0" dirty="0">
                          <a:solidFill>
                            <a:schemeClr val="accent1"/>
                          </a:solidFill>
                        </a:rPr>
                        <a:t> Would it be worth having timetable and progress chart together. What we could do is to have a draft timetable to start a dialogue on active ageing with milestones with which social partners can measure progress.  The milestones I would highlight are something like:</a:t>
                      </a:r>
                    </a:p>
                    <a:p>
                      <a:pPr marL="228600" indent="-228600">
                        <a:buAutoNum type="arabicParenR"/>
                      </a:pPr>
                      <a:r>
                        <a:rPr lang="en-GB" sz="1100" b="0" noProof="0" dirty="0">
                          <a:solidFill>
                            <a:schemeClr val="accent1"/>
                          </a:solidFill>
                        </a:rPr>
                        <a:t>Starting a conversation with ‘the other side’</a:t>
                      </a:r>
                    </a:p>
                    <a:p>
                      <a:pPr marL="228600" indent="-228600">
                        <a:buAutoNum type="arabicParenR"/>
                      </a:pPr>
                      <a:r>
                        <a:rPr lang="en-GB" sz="1100" b="0" noProof="0" dirty="0">
                          <a:solidFill>
                            <a:schemeClr val="accent1"/>
                          </a:solidFill>
                        </a:rPr>
                        <a:t>Gauging views of </a:t>
                      </a:r>
                      <a:r>
                        <a:rPr lang="en-GB" sz="1100" b="0" noProof="0" dirty="0" err="1">
                          <a:solidFill>
                            <a:schemeClr val="accent1"/>
                          </a:solidFill>
                        </a:rPr>
                        <a:t>constitutencies</a:t>
                      </a:r>
                      <a:r>
                        <a:rPr lang="en-GB" sz="1100" b="0" noProof="0" dirty="0">
                          <a:solidFill>
                            <a:schemeClr val="accent1"/>
                          </a:solidFill>
                        </a:rPr>
                        <a:t> (workers/managers)</a:t>
                      </a:r>
                    </a:p>
                    <a:p>
                      <a:pPr marL="228600" indent="-228600">
                        <a:buAutoNum type="arabicParenR"/>
                      </a:pPr>
                      <a:r>
                        <a:rPr lang="en-GB" sz="1100" b="0" noProof="0" dirty="0">
                          <a:solidFill>
                            <a:schemeClr val="accent1"/>
                          </a:solidFill>
                        </a:rPr>
                        <a:t>Developing the business case for active ageing</a:t>
                      </a:r>
                    </a:p>
                    <a:p>
                      <a:pPr marL="228600" indent="-228600">
                        <a:buAutoNum type="arabicParenR"/>
                      </a:pPr>
                      <a:r>
                        <a:rPr lang="en-GB" sz="1100" b="0" noProof="0" dirty="0">
                          <a:solidFill>
                            <a:schemeClr val="accent1"/>
                          </a:solidFill>
                        </a:rPr>
                        <a:t>Identifying potential roadblocks to progress</a:t>
                      </a:r>
                    </a:p>
                    <a:p>
                      <a:pPr marL="228600" indent="-228600">
                        <a:buAutoNum type="arabicParenR"/>
                      </a:pPr>
                      <a:r>
                        <a:rPr lang="en-GB" sz="1100" b="0" noProof="0" dirty="0">
                          <a:solidFill>
                            <a:schemeClr val="accent1"/>
                          </a:solidFill>
                        </a:rPr>
                        <a:t>Identifying possible solutions</a:t>
                      </a:r>
                    </a:p>
                    <a:p>
                      <a:pPr marL="228600" indent="-228600">
                        <a:buAutoNum type="arabicParenR"/>
                      </a:pPr>
                      <a:r>
                        <a:rPr lang="en-GB" sz="1100" b="0" noProof="0" dirty="0">
                          <a:solidFill>
                            <a:schemeClr val="accent1"/>
                          </a:solidFill>
                        </a:rPr>
                        <a:t>Developing an action plan</a:t>
                      </a:r>
                    </a:p>
                    <a:p>
                      <a:pPr marL="228600" indent="-228600">
                        <a:buAutoNum type="arabicParenR"/>
                      </a:pPr>
                      <a:r>
                        <a:rPr lang="en-GB" sz="1100" b="0" noProof="0" dirty="0">
                          <a:solidFill>
                            <a:schemeClr val="accent1"/>
                          </a:solidFill>
                        </a:rPr>
                        <a:t>Testing solutions</a:t>
                      </a:r>
                    </a:p>
                    <a:p>
                      <a:pPr marL="228600" indent="-228600">
                        <a:buAutoNum type="arabicParenR"/>
                      </a:pPr>
                      <a:r>
                        <a:rPr lang="en-GB" sz="1100" b="0" noProof="0" dirty="0">
                          <a:solidFill>
                            <a:schemeClr val="accent1"/>
                          </a:solidFill>
                        </a:rPr>
                        <a:t>Reviewing and recalibrating</a:t>
                      </a:r>
                    </a:p>
                    <a:p>
                      <a:pPr marL="228600" indent="-228600">
                        <a:buAutoNum type="arabicParenR"/>
                      </a:pPr>
                      <a:endParaRPr lang="en-GB" sz="1100" b="0" noProof="0" dirty="0">
                        <a:solidFill>
                          <a:schemeClr val="accent1"/>
                        </a:solidFill>
                      </a:endParaRPr>
                    </a:p>
                    <a:p>
                      <a:pPr marL="0" indent="0">
                        <a:buNone/>
                      </a:pPr>
                      <a:r>
                        <a:rPr lang="en-GB" sz="1100" b="0" noProof="0" dirty="0">
                          <a:solidFill>
                            <a:schemeClr val="accent1"/>
                          </a:solidFill>
                        </a:rPr>
                        <a:t>At each stage, we can propose a set of prompt questions to ask ‘stakeholders’ om </a:t>
                      </a:r>
                      <a:r>
                        <a:rPr lang="en-GB" sz="1100" b="0" noProof="0" dirty="0" err="1">
                          <a:solidFill>
                            <a:schemeClr val="accent1"/>
                          </a:solidFill>
                        </a:rPr>
                        <a:t>prder</a:t>
                      </a:r>
                      <a:r>
                        <a:rPr lang="en-GB" sz="1100" b="0" noProof="0" dirty="0">
                          <a:solidFill>
                            <a:schemeClr val="accent1"/>
                          </a:solidFill>
                        </a:rPr>
                        <a:t> to monitor progress.  For example, with 1 the questions to ask other union reps/managers in the organisation are Is this a priority for the union/organisation? How much time/resources should be committed? How important is it to get to stage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kern="1200" dirty="0">
                        <a:solidFill>
                          <a:srgbClr val="00B050"/>
                        </a:solidFill>
                        <a:latin typeface="+mn-lt"/>
                        <a:ea typeface="+mn-ea"/>
                        <a:cs typeface="+mn-cs"/>
                      </a:endParaRPr>
                    </a:p>
                    <a:p>
                      <a:endParaRPr lang="en-GB" sz="900" b="0" noProof="0" dirty="0"/>
                    </a:p>
                  </a:txBody>
                  <a:tcPr/>
                </a:tc>
                <a:extLst>
                  <a:ext uri="{0D108BD9-81ED-4DB2-BD59-A6C34878D82A}">
                    <a16:rowId xmlns:a16="http://schemas.microsoft.com/office/drawing/2014/main" val="355236806"/>
                  </a:ext>
                </a:extLst>
              </a:tr>
              <a:tr h="370840">
                <a:tc>
                  <a:txBody>
                    <a:bodyPr/>
                    <a:lstStyle/>
                    <a:p>
                      <a:r>
                        <a:rPr lang="en-GB" sz="1000" b="0" noProof="0" dirty="0"/>
                        <a:t>6. Pool of resources</a:t>
                      </a:r>
                    </a:p>
                  </a:txBody>
                  <a:tcPr/>
                </a:tc>
                <a:tc>
                  <a:txBody>
                    <a:bodyPr/>
                    <a:lstStyle/>
                    <a:p>
                      <a:r>
                        <a:rPr lang="en-GB" sz="1000" b="0" noProof="0" dirty="0"/>
                        <a:t>Compendium of different resources of interest (other than good practices): key legislation, expert roster, links to available support services, and so 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dk1"/>
                          </a:solidFill>
                          <a:latin typeface="+mn-lt"/>
                          <a:ea typeface="+mn-ea"/>
                          <a:cs typeface="+mn-cs"/>
                        </a:rPr>
                        <a:t>A tool that allows key stakeholders of active ageing to estimate the cost of a given measure (example provided by Paolo) </a:t>
                      </a:r>
                      <a:r>
                        <a:rPr lang="en-US" sz="900" b="0" kern="1200" dirty="0">
                          <a:solidFill>
                            <a:srgbClr val="FF0000"/>
                          </a:solidFill>
                          <a:latin typeface="+mn-lt"/>
                          <a:ea typeface="+mn-ea"/>
                          <a:cs typeface="+mn-cs"/>
                          <a:sym typeface="Wingdings" pitchFamily="2" charset="2"/>
                        </a:rPr>
                        <a:t> this is very difficult to </a:t>
                      </a:r>
                      <a:r>
                        <a:rPr lang="en-US" sz="900" b="0" kern="1200" dirty="0" err="1">
                          <a:solidFill>
                            <a:srgbClr val="FF0000"/>
                          </a:solidFill>
                          <a:latin typeface="+mn-lt"/>
                          <a:ea typeface="+mn-ea"/>
                          <a:cs typeface="+mn-cs"/>
                          <a:sym typeface="Wingdings" pitchFamily="2" charset="2"/>
                        </a:rPr>
                        <a:t>realise</a:t>
                      </a:r>
                      <a:r>
                        <a:rPr lang="en-US" sz="900" b="0" kern="1200" dirty="0">
                          <a:solidFill>
                            <a:srgbClr val="FF0000"/>
                          </a:solidFill>
                          <a:latin typeface="+mn-lt"/>
                          <a:ea typeface="+mn-ea"/>
                          <a:cs typeface="+mn-cs"/>
                          <a:sym typeface="Wingdings" pitchFamily="2" charset="2"/>
                        </a:rPr>
                        <a:t>. In turn, an “expert roster” it’s a very useful and easy to build instrument</a:t>
                      </a:r>
                      <a:endParaRPr lang="en-US" sz="900" b="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noProof="0" dirty="0">
                          <a:solidFill>
                            <a:srgbClr val="00B050"/>
                          </a:solidFill>
                          <a:latin typeface="+mn-lt"/>
                          <a:ea typeface="+mn-ea"/>
                          <a:cs typeface="+mn-cs"/>
                        </a:rPr>
                        <a:t>I can’t imagine how it looks like…</a:t>
                      </a:r>
                      <a:r>
                        <a:rPr lang="en-GB" sz="1100" b="0" kern="1200" noProof="0" dirty="0">
                          <a:solidFill>
                            <a:schemeClr val="accent1"/>
                          </a:solidFill>
                          <a:latin typeface="+mn-lt"/>
                          <a:ea typeface="+mn-ea"/>
                          <a:cs typeface="+mn-cs"/>
                        </a:rPr>
                        <a:t>We have this mostly in the aspire website now</a:t>
                      </a:r>
                    </a:p>
                    <a:p>
                      <a:pPr marL="0" algn="l" defTabSz="914400" rtl="0" eaLnBrk="1" latinLnBrk="0" hangingPunct="1"/>
                      <a:endParaRPr lang="en-GB" sz="1100" b="1" kern="1200" noProof="0" dirty="0">
                        <a:solidFill>
                          <a:srgbClr val="00B050"/>
                        </a:solidFill>
                        <a:latin typeface="+mn-lt"/>
                        <a:ea typeface="+mn-ea"/>
                        <a:cs typeface="+mn-cs"/>
                      </a:endParaRPr>
                    </a:p>
                  </a:txBody>
                  <a:tcPr/>
                </a:tc>
                <a:extLst>
                  <a:ext uri="{0D108BD9-81ED-4DB2-BD59-A6C34878D82A}">
                    <a16:rowId xmlns:a16="http://schemas.microsoft.com/office/drawing/2014/main" val="1272944513"/>
                  </a:ext>
                </a:extLst>
              </a:tr>
              <a:tr h="370840">
                <a:tc>
                  <a:txBody>
                    <a:bodyPr/>
                    <a:lstStyle/>
                    <a:p>
                      <a:r>
                        <a:rPr lang="en-GB" sz="1000" b="0" noProof="0" dirty="0"/>
                        <a:t>7. Community of practice</a:t>
                      </a:r>
                    </a:p>
                  </a:txBody>
                  <a:tcPr/>
                </a:tc>
                <a:tc>
                  <a:txBody>
                    <a:bodyPr/>
                    <a:lstStyle/>
                    <a:p>
                      <a:r>
                        <a:rPr lang="en-GB" sz="1000" b="0" noProof="0" dirty="0"/>
                        <a:t>Message board allowing participants to get in touch with national and international colleagues looking into AA in industrial relations</a:t>
                      </a:r>
                    </a:p>
                  </a:txBody>
                  <a:tcPr/>
                </a:tc>
                <a:tc>
                  <a:txBody>
                    <a:bodyPr/>
                    <a:lstStyle/>
                    <a:p>
                      <a:r>
                        <a:rPr lang="en-GB" sz="900" b="0" noProof="0" dirty="0">
                          <a:solidFill>
                            <a:srgbClr val="FF0000"/>
                          </a:solidFill>
                        </a:rPr>
                        <a:t>This might be somehow linked to the “expert roster”</a:t>
                      </a:r>
                    </a:p>
                    <a:p>
                      <a:r>
                        <a:rPr lang="en-GB" sz="1100" b="1" kern="1200" noProof="0" dirty="0">
                          <a:solidFill>
                            <a:srgbClr val="00B050"/>
                          </a:solidFill>
                          <a:latin typeface="+mn-lt"/>
                          <a:ea typeface="+mn-ea"/>
                          <a:cs typeface="+mn-cs"/>
                        </a:rPr>
                        <a:t>Interesting idea, but how to motivate stakeholders to use it?!</a:t>
                      </a:r>
                    </a:p>
                    <a:p>
                      <a:endParaRPr lang="en-GB" sz="1100" b="0" noProof="0" dirty="0">
                        <a:solidFill>
                          <a:schemeClr val="accent1"/>
                        </a:solidFill>
                      </a:endParaRPr>
                    </a:p>
                    <a:p>
                      <a:r>
                        <a:rPr lang="en-GB" sz="1100" b="0" noProof="0" dirty="0">
                          <a:solidFill>
                            <a:schemeClr val="accent1"/>
                          </a:solidFill>
                        </a:rPr>
                        <a:t>I like the idea of an expert roster.  Do I understand this correctly that people (union reps, managers, academics)  can self nominate to put themselves forward as an expert on a certain aspects of active ageing in order to provide advice to anyone who writes in.  For example, someone who negotiated a flexible work arrangement could be a flexible work expert.  We could also have a message board for people to post queries and advice (</a:t>
                      </a:r>
                      <a:r>
                        <a:rPr lang="en-GB" sz="1100" b="0" noProof="0" dirty="0" err="1">
                          <a:solidFill>
                            <a:schemeClr val="accent1"/>
                          </a:solidFill>
                        </a:rPr>
                        <a:t>eg</a:t>
                      </a:r>
                      <a:r>
                        <a:rPr lang="en-GB" sz="1100" b="0" noProof="0" dirty="0">
                          <a:solidFill>
                            <a:schemeClr val="accent1"/>
                          </a:solidFill>
                        </a:rPr>
                        <a:t> I need a model </a:t>
                      </a:r>
                      <a:r>
                        <a:rPr lang="en-GB" sz="1100" b="0" noProof="0" dirty="0" err="1">
                          <a:solidFill>
                            <a:schemeClr val="accent1"/>
                          </a:solidFill>
                        </a:rPr>
                        <a:t>actve</a:t>
                      </a:r>
                      <a:r>
                        <a:rPr lang="en-GB" sz="1100" b="0" noProof="0" dirty="0">
                          <a:solidFill>
                            <a:schemeClr val="accent1"/>
                          </a:solidFill>
                        </a:rPr>
                        <a:t> ageing agreement. Can anyone offer one?)</a:t>
                      </a:r>
                    </a:p>
                    <a:p>
                      <a:endParaRPr lang="en-GB" sz="1100" b="1" kern="1200" noProof="0" dirty="0">
                        <a:solidFill>
                          <a:srgbClr val="00B050"/>
                        </a:solidFill>
                        <a:latin typeface="+mn-lt"/>
                        <a:ea typeface="+mn-ea"/>
                        <a:cs typeface="+mn-cs"/>
                      </a:endParaRPr>
                    </a:p>
                    <a:p>
                      <a:endParaRPr lang="en-GB" sz="1100" b="1" kern="1200" noProof="0" dirty="0">
                        <a:solidFill>
                          <a:srgbClr val="00B050"/>
                        </a:solidFill>
                        <a:latin typeface="+mn-lt"/>
                        <a:ea typeface="+mn-ea"/>
                        <a:cs typeface="+mn-cs"/>
                      </a:endParaRPr>
                    </a:p>
                  </a:txBody>
                  <a:tcPr/>
                </a:tc>
                <a:extLst>
                  <a:ext uri="{0D108BD9-81ED-4DB2-BD59-A6C34878D82A}">
                    <a16:rowId xmlns:a16="http://schemas.microsoft.com/office/drawing/2014/main" val="2106810522"/>
                  </a:ext>
                </a:extLst>
              </a:tr>
            </a:tbl>
          </a:graphicData>
        </a:graphic>
      </p:graphicFrame>
      <p:sp>
        <p:nvSpPr>
          <p:cNvPr id="5" name="TextBox 4">
            <a:extLst>
              <a:ext uri="{FF2B5EF4-FFF2-40B4-BE49-F238E27FC236}">
                <a16:creationId xmlns:a16="http://schemas.microsoft.com/office/drawing/2014/main" id="{2C762113-432C-46B9-885C-38AFCD5F1D3C}"/>
              </a:ext>
            </a:extLst>
          </p:cNvPr>
          <p:cNvSpPr txBox="1"/>
          <p:nvPr/>
        </p:nvSpPr>
        <p:spPr>
          <a:xfrm>
            <a:off x="0" y="68449"/>
            <a:ext cx="2613563" cy="307777"/>
          </a:xfrm>
          <a:prstGeom prst="rect">
            <a:avLst/>
          </a:prstGeom>
          <a:noFill/>
          <a:ln w="28575">
            <a:noFill/>
            <a:prstDash val="sysDash"/>
          </a:ln>
        </p:spPr>
        <p:txBody>
          <a:bodyPr wrap="square" rtlCol="0">
            <a:spAutoFit/>
          </a:bodyPr>
          <a:lstStyle/>
          <a:p>
            <a:r>
              <a:rPr lang="en-GB" sz="1400" b="1" dirty="0"/>
              <a:t>Training Module. CORE content:</a:t>
            </a:r>
          </a:p>
        </p:txBody>
      </p:sp>
    </p:spTree>
    <p:extLst>
      <p:ext uri="{BB962C8B-B14F-4D97-AF65-F5344CB8AC3E}">
        <p14:creationId xmlns:p14="http://schemas.microsoft.com/office/powerpoint/2010/main" val="513930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1149</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Mariano</dc:creator>
  <cp:lastModifiedBy>Matt Flynn</cp:lastModifiedBy>
  <cp:revision>133</cp:revision>
  <dcterms:created xsi:type="dcterms:W3CDTF">2018-04-11T18:15:35Z</dcterms:created>
  <dcterms:modified xsi:type="dcterms:W3CDTF">2018-09-01T01:31:08Z</dcterms:modified>
</cp:coreProperties>
</file>