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0390-3FC8-43C4-A9DB-97ED375AE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5E65F-6BF5-4932-A042-0F35EABED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44AFC-5F64-495A-AFA3-66BF6AE83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515B7-1BAC-4F8F-8AAF-429AE25A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7EB4-4EB0-4885-BDD2-6288DF1F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74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B1D5-2A40-49AD-9456-CF4F8F05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D95AA-16A6-45AB-ACB9-F885B2770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CB9AC-8849-48FF-A97F-2890BE36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2AFF1-2813-4131-930F-1368940E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4C5B8-3767-4DA3-94D8-8D930792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07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FA8D6C-F651-44B7-928F-D137EEAC4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078CA-8636-44BB-AA25-57AE7848F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2787F-F816-433F-ADD6-480724546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74805-8C19-47B6-AF0B-5FF93356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E1E2E-9F4D-4668-ABDA-B2D0FEA3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92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B1F9D-B651-4690-A84D-C33A94BE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EEE53-0EAC-4602-8B09-1BB42180D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0DC61-8F75-4F15-8EA6-2D531347A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840FF-6CBD-452E-B53C-79631EB8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E5AA0-4555-4AF9-9432-507C0E079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5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AF3A-FE36-4625-AE97-E1449D7D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F0FEE-C027-43E4-B9DC-5584AAE2C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F3CD1-868D-41A0-B605-7A2CBB87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5B6A0-1BD2-42C0-A5E8-37AE2CBC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9E6AD-10D0-452F-BF5C-A73C7A18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61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88F33-014E-4172-BBDD-1B78C80B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E398-F627-468A-AE53-530882108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673F9-0B4C-48F7-8266-012E13CC7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C376B-4DF5-41F2-808F-69AB0F47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A9018-2621-4286-92F3-EBDC0C59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549A3-7A92-4BFC-A034-FB0BCC1E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59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333EF-9FAA-4DAA-A373-06FDCCFD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AF78E-44E1-4C9E-B3B8-D9B57BEA7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B1457-2486-4AFD-84F8-582AAFF1C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7E6810-A175-4A34-8490-23E662F88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E9264-4299-4F6E-9A4D-6DEF58BED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00BB-DD01-4A54-A3B2-03055637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EF731-154F-43B8-9EAD-D8734E37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2DBBFE-0384-45C1-9593-C4BDA291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35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0EC1-6292-4055-965A-822AC49A7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EF9D0-975A-4B3A-BA6F-3FDD4B8E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F027B-BA9D-4AEC-8CE5-3954B32C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07125-81D0-4083-9A64-E7B992C6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68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5F23A7-BA01-4189-AD2F-29F5B20D0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DC759-C932-428E-8D0A-2D4145AD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C9061-94FF-42E8-8312-381F01A0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02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A336-CDB7-47DF-BA37-7CFF46B3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57703-EF85-44DC-8B4C-278D68395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87945-F190-49FD-96D8-D8FA35AE8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C4399-0539-4330-81F7-9CD97A57D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E2C09-AE47-4C7D-8934-0DFB53A1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D1AEE-8533-48D6-A165-85DACA8F4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95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81029-5586-421C-B96E-04D811B09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4B35E2-20F0-46EF-8B42-5064EF0D3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A44BD-10E5-4D2C-8A68-6DAF78164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7C31A-3D72-4E67-B256-B9EA641D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3DE1F-9E02-4FFD-9E5D-0BAADE9CC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E9FCD-19B4-4145-9BE1-EA2F9F01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21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26E0D0-5CED-4AF0-ADDB-B4B26CC0E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40E54-5528-472E-AEB3-172F97DE2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0E5BB-BB45-412A-BEEF-05CAAA291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7A527-7E13-4BF0-A2D7-BC88098586E4}" type="datetimeFigureOut">
              <a:rPr lang="es-ES" smtClean="0"/>
              <a:t>09/09/2018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F229-BF21-4B7A-BA7B-A44342300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25B9F-1196-4390-848B-96ADB1ABA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44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5B3505-21A8-4286-AEBF-CBB3CB29E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50487"/>
              </p:ext>
            </p:extLst>
          </p:nvPr>
        </p:nvGraphicFramePr>
        <p:xfrm>
          <a:off x="88902" y="222407"/>
          <a:ext cx="11982542" cy="66422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1092">
                  <a:extLst>
                    <a:ext uri="{9D8B030D-6E8A-4147-A177-3AD203B41FA5}">
                      <a16:colId xmlns:a16="http://schemas.microsoft.com/office/drawing/2014/main" val="1832193143"/>
                    </a:ext>
                  </a:extLst>
                </a:gridCol>
                <a:gridCol w="1998677">
                  <a:extLst>
                    <a:ext uri="{9D8B030D-6E8A-4147-A177-3AD203B41FA5}">
                      <a16:colId xmlns:a16="http://schemas.microsoft.com/office/drawing/2014/main" val="3460546704"/>
                    </a:ext>
                  </a:extLst>
                </a:gridCol>
                <a:gridCol w="7370348">
                  <a:extLst>
                    <a:ext uri="{9D8B030D-6E8A-4147-A177-3AD203B41FA5}">
                      <a16:colId xmlns:a16="http://schemas.microsoft.com/office/drawing/2014/main" val="3422862002"/>
                    </a:ext>
                  </a:extLst>
                </a:gridCol>
                <a:gridCol w="1082425">
                  <a:extLst>
                    <a:ext uri="{9D8B030D-6E8A-4147-A177-3AD203B41FA5}">
                      <a16:colId xmlns:a16="http://schemas.microsoft.com/office/drawing/2014/main" val="798705571"/>
                    </a:ext>
                  </a:extLst>
                </a:gridCol>
              </a:tblGrid>
              <a:tr h="470049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/>
                        <a:t>Unit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/>
                        <a:t>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CONTENT [</a:t>
                      </a:r>
                      <a:r>
                        <a:rPr lang="es-ES" sz="1200" dirty="0" err="1"/>
                        <a:t>linked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to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national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report</a:t>
                      </a:r>
                      <a:r>
                        <a:rPr lang="es-ES" sz="1200" dirty="0"/>
                        <a:t>]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Timing (min.)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42225"/>
                  </a:ext>
                </a:extLst>
              </a:tr>
              <a:tr h="5640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/>
                        <a:t>1. Welcome</a:t>
                      </a:r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/>
                        <a:t>Why this training, audience, objectives, how to navigate, available tools, recommendations for use, partners involved</a:t>
                      </a:r>
                      <a:endParaRPr lang="en-GB" sz="10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noProof="0" dirty="0"/>
                        <a:t>1 video clip by Matt presenting the training module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noProof="0" dirty="0"/>
                        <a:t>1 video clip per country, in home language, presenting the training module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noProof="0" dirty="0"/>
                        <a:t>1 video clip with testimonials by social partners (2 per country) recommending the module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noProof="0" dirty="0"/>
                        <a:t>Short written piece on the module’s what, why, for whom and how </a:t>
                      </a:r>
                      <a:endParaRPr lang="en-GB" sz="900" b="0" noProof="0" dirty="0">
                        <a:highlight>
                          <a:srgbClr val="FFFF00"/>
                        </a:highlight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noProof="0" dirty="0"/>
                        <a:t>Content outline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noProof="0" dirty="0"/>
                        <a:t>Welcome survey (online): who are you, why are you using this module, your understanding of AA, learning expectations</a:t>
                      </a:r>
                      <a:endParaRPr lang="en-GB" sz="900" b="0" noProof="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/>
                        <a:t>15’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3647195"/>
                  </a:ext>
                </a:extLst>
              </a:tr>
              <a:tr h="564058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2. Active ageing and social dialogue. What are we talking about?</a:t>
                      </a:r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/>
                        <a:t>What do we understand for Active Ageing (AA)? Is AA age management? Why is AA important to social partners?</a:t>
                      </a:r>
                      <a:endParaRPr lang="en-GB" sz="10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Initial quiz to identify perceptions and attitudes on AA [ES]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Some excerpts (2 slides) from fieldwork (workshops &amp; interviews) with social partners’ views on AA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1 </a:t>
                      </a:r>
                      <a:r>
                        <a:rPr lang="en-GB" sz="900" noProof="0" dirty="0" err="1"/>
                        <a:t>VideoScribe</a:t>
                      </a:r>
                      <a:r>
                        <a:rPr lang="en-GB" sz="900" noProof="0" dirty="0"/>
                        <a:t>-type clip introducing 2017 European Social Partners’ Declaration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Short reading presenting a couple of institutional concepts of AA (European Commission, own country)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1 video clip per country with testimonials of social partners on the meaning of AA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Why AA is important to social partners? Make-the-case 1 pager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AA vs Age Management: Comparative checklist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How social dialogue plays out at national, regional, organizational, and individual level? (series of short interview video clips with stakeholders)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559405"/>
                  </a:ext>
                </a:extLst>
              </a:tr>
              <a:tr h="1222126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3. Barriers and facilitators. What to do?</a:t>
                      </a:r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Main barriers to foster an AA culture at the workplace and how to overcome them.</a:t>
                      </a:r>
                    </a:p>
                    <a:p>
                      <a:r>
                        <a:rPr lang="en-GB" sz="1000" noProof="0" dirty="0"/>
                        <a:t>Main facilitators and how to enhance them</a:t>
                      </a:r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1" noProof="0" dirty="0">
                          <a:highlight>
                            <a:srgbClr val="FFFF00"/>
                          </a:highlight>
                        </a:rPr>
                        <a:t>8 main barriers </a:t>
                      </a:r>
                      <a:r>
                        <a:rPr lang="en-GB" sz="900" noProof="0" dirty="0"/>
                        <a:t>(2 per country?) to foster an AA culture at the workplace [Video vignette tool plus 1-page document for each barrier including description + example + how to overcome it]: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Changes in the labour market [PL]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Workers’ health, mental, physical conditions [PL]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Strong installed culture favouring early retirement [ES]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 adaptation as workers grow older [ES]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Rampant ageism and stereotyping against older workers [IT]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Higher costs associated with keeping older workers [ES]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Intergenerational conflict and rivalry (e.g., around progressing in own occupational career): the crowding out belief [ES]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Conflictual climate of industrial relations [IT]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Unawareness of statutory legislation potentially useful to support AA policies [IT]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AA is a bigger challenge for small companies. The size and sector do matter [IT]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Individual/organisational resistance to change [IT]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Older workers’ outdated skills and resistance to retraining. Older joblessness [UK]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Lack of legal instruments supporting AA [ES]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GB" sz="900" noProof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1" noProof="0" dirty="0">
                          <a:highlight>
                            <a:srgbClr val="FFFF00"/>
                          </a:highlight>
                        </a:rPr>
                        <a:t>8 main facilitators </a:t>
                      </a:r>
                      <a:r>
                        <a:rPr lang="en-GB" sz="900" noProof="0" dirty="0"/>
                        <a:t>(2 per country?) to enhance and AA culture at the workplace [Video vignette tool plus 1-page document for each barrier including description + example + how to enhance it]: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Sensitivity and awareness on demographic ageing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Reframing job adaptation practices into AA practices [ES]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Legal incentives to extend working life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Intergenerational relay and knowledge transfer mechanisms (e.g., apprenticeships, mentoring) [IT]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Flexible work arrangements (e.g., part-time, tele-work) impacting work-life balance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 inclination to consider work as central part of identity, social networks and life structure [UK]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Inadequacy of pensions and savings allowing to retire is a primary driver to delay retirement [UK]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Constructive and mutually beneficial social dialogue [UK]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Interest to retain and deploy older workers’ skills [UK]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Role of union representatives in promoting training and career development opportunities [UK]</a:t>
                      </a:r>
                    </a:p>
                    <a:p>
                      <a:pPr marL="53498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Recognizing the value and experience of older workers [ES]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9258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762113-432C-46B9-885C-38AFCD5F1D3C}"/>
              </a:ext>
            </a:extLst>
          </p:cNvPr>
          <p:cNvSpPr txBox="1"/>
          <p:nvPr/>
        </p:nvSpPr>
        <p:spPr>
          <a:xfrm>
            <a:off x="0" y="0"/>
            <a:ext cx="2613563" cy="276999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Training Module. CORE content:</a:t>
            </a:r>
          </a:p>
        </p:txBody>
      </p:sp>
    </p:spTree>
    <p:extLst>
      <p:ext uri="{BB962C8B-B14F-4D97-AF65-F5344CB8AC3E}">
        <p14:creationId xmlns:p14="http://schemas.microsoft.com/office/powerpoint/2010/main" val="51393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C49F5-2F30-43B6-8BFC-8363F717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4B712-6A4C-4D5E-8ADB-FD49ADD03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4F8B14-F7B7-4A6A-BC7D-1D43942D8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76757"/>
              </p:ext>
            </p:extLst>
          </p:nvPr>
        </p:nvGraphicFramePr>
        <p:xfrm>
          <a:off x="0" y="13648"/>
          <a:ext cx="12192000" cy="68443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57856">
                  <a:extLst>
                    <a:ext uri="{9D8B030D-6E8A-4147-A177-3AD203B41FA5}">
                      <a16:colId xmlns:a16="http://schemas.microsoft.com/office/drawing/2014/main" val="1832193143"/>
                    </a:ext>
                  </a:extLst>
                </a:gridCol>
                <a:gridCol w="2033614">
                  <a:extLst>
                    <a:ext uri="{9D8B030D-6E8A-4147-A177-3AD203B41FA5}">
                      <a16:colId xmlns:a16="http://schemas.microsoft.com/office/drawing/2014/main" val="3460546704"/>
                    </a:ext>
                  </a:extLst>
                </a:gridCol>
                <a:gridCol w="7499184">
                  <a:extLst>
                    <a:ext uri="{9D8B030D-6E8A-4147-A177-3AD203B41FA5}">
                      <a16:colId xmlns:a16="http://schemas.microsoft.com/office/drawing/2014/main" val="3422862002"/>
                    </a:ext>
                  </a:extLst>
                </a:gridCol>
                <a:gridCol w="1101346">
                  <a:extLst>
                    <a:ext uri="{9D8B030D-6E8A-4147-A177-3AD203B41FA5}">
                      <a16:colId xmlns:a16="http://schemas.microsoft.com/office/drawing/2014/main" val="798705571"/>
                    </a:ext>
                  </a:extLst>
                </a:gridCol>
              </a:tblGrid>
              <a:tr h="549632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/>
                        <a:t>Unit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/>
                        <a:t>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CONTENT [</a:t>
                      </a:r>
                      <a:r>
                        <a:rPr lang="es-ES" sz="1200" dirty="0" err="1"/>
                        <a:t>linked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to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national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report</a:t>
                      </a:r>
                      <a:r>
                        <a:rPr lang="es-ES" sz="1200" dirty="0"/>
                        <a:t>]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Timing (min.)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42225"/>
                  </a:ext>
                </a:extLst>
              </a:tr>
              <a:tr h="2022059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4. Good practices</a:t>
                      </a:r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Selection of powerful, promising, inspirational AA initiatives in any area linked to industrial relations and dialogue between social partners </a:t>
                      </a:r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900" b="1" kern="1200" noProof="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8 good practices </a:t>
                      </a: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 per country?) [2 pages each: description + link for further information]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level initiative (e.g. </a:t>
                      </a:r>
                      <a:r>
                        <a:rPr lang="en-GB" sz="9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Solidarnosc’s</a:t>
                      </a: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work coordinating a dialogue) [PL]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Organisational level: bilateral fund and/or BAE system’s phase retirement model) [UK] &amp; job adaptation [ES]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 level (Humber LEP / regional programmes to upskill older workers and support economically inactive back into work) [UK]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 level: Midlife career review [UK] and Intergenerational Solidarity Pacts [IT]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Bilateral bodies and funds [IT]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Anti-ageism measures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 action committee on inclusion and diversity [IT]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Involvement of retired union members in consultancy, mentoring and counselling activities in favour of youngers workers [IT]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between employers and older workers (e.g., employees’ relationship with their line managers)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Healthy workplace initiatives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Lifelong learning and training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 neutral recruitment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 discrimination to hire older workers [ES]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9089726"/>
                  </a:ext>
                </a:extLst>
              </a:tr>
              <a:tr h="551471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5. Measuring progress</a:t>
                      </a:r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How can we measure progress as we monitor and evaluate AA initiatives in industrial relations? </a:t>
                      </a:r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noProof="0" dirty="0"/>
                        <a:t>Scale to measure quality of AA at the workplace [</a:t>
                      </a:r>
                      <a:r>
                        <a:rPr lang="en-GB" sz="900" kern="1200" noProof="0" dirty="0"/>
                        <a:t>ES]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kern="1200" noProof="0" dirty="0"/>
                        <a:t>Timetable &amp; progress chart with milestones to establish an AA culture at the workplace through social dialogue [UK]</a:t>
                      </a:r>
                      <a:endParaRPr lang="en-GB" sz="9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236806"/>
                  </a:ext>
                </a:extLst>
              </a:tr>
              <a:tr h="2022059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6. Pool of resources</a:t>
                      </a:r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/>
                        <a:t>Compendium of different resources of interest (other than good practices): key legislation, expert roster, links to available support services, and so on.</a:t>
                      </a:r>
                      <a:endParaRPr lang="en-GB" sz="1000" b="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Expert roster (selection of national experts available for advice: names + bios + contact information) [ES]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national tool that allows key stakeholders of active ageing to estimate the cost of a given measure [IT]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 case for managing age better and ways in which organisations could benefit (1 pager)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Making the case for AA in front of workers (1 pager) [ES]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Making the case for AA in front of HR managers (1 pager) [ES]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Checklist on health and safety for older workers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materials for older workers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 agreements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and international links of interest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Strengthening social dialogue on active ageing: basic tips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to prevent age discrimination at the workplace: checklist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 adapting older workers’ job? Basic tips [ES]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Good multigenerational teaming in the workplace: some tips [ES]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Exemplary international regulations and public policies to foster active ageing at work [ALL]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944513"/>
                  </a:ext>
                </a:extLst>
              </a:tr>
              <a:tr h="566968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7.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Understanding the type of learning acquired by module’s users.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noProof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Final survey </a:t>
                      </a:r>
                      <a:r>
                        <a:rPr lang="en-GB" sz="900" b="0" noProof="0" dirty="0">
                          <a:solidFill>
                            <a:schemeClr val="tx1"/>
                          </a:solidFill>
                        </a:rPr>
                        <a:t>(online): what did you learn, level of satisfaction, would you like to join the ASPIRE’s community of practice</a:t>
                      </a:r>
                    </a:p>
                    <a:p>
                      <a:pPr marL="0" algn="l" defTabSz="914400" rtl="0" eaLnBrk="1" latinLnBrk="0" hangingPunct="1"/>
                      <a:endParaRPr lang="en-GB" sz="9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2748041"/>
                  </a:ext>
                </a:extLst>
              </a:tr>
              <a:tr h="857843"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8. Community of practice</a:t>
                      </a:r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/>
                        <a:t>Message board allowing participants to get in touch with national and international colleagues looking into AA in industrial relations</a:t>
                      </a:r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Showcase of international initiatives for sharing good practice and innovations (e.g., North East Healthy Workplace Award) [UK]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Expert roster indicating who has what type of specific experience in the implementation of AA at the workplace [IT]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Message board for people to post queries and advice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Resources board for people to upload useful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810522"/>
                  </a:ext>
                </a:extLst>
              </a:tr>
              <a:tr h="262768">
                <a:tc>
                  <a:txBody>
                    <a:bodyPr/>
                    <a:lstStyle/>
                    <a:p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hrs 30’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7665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23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3501</TotalTime>
  <Words>1318</Words>
  <Application>Microsoft Office PowerPoint</Application>
  <PresentationFormat>Widescreen</PresentationFormat>
  <Paragraphs>112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Mariano</dc:creator>
  <cp:lastModifiedBy>Mariano</cp:lastModifiedBy>
  <cp:revision>261</cp:revision>
  <dcterms:created xsi:type="dcterms:W3CDTF">2018-04-11T18:15:35Z</dcterms:created>
  <dcterms:modified xsi:type="dcterms:W3CDTF">2018-09-09T20:50:58Z</dcterms:modified>
</cp:coreProperties>
</file>