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0"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 Flynn" initials="MF" lastIdx="5" clrIdx="0">
    <p:extLst>
      <p:ext uri="{19B8F6BF-5375-455C-9EA6-DF929625EA0E}">
        <p15:presenceInfo xmlns:p15="http://schemas.microsoft.com/office/powerpoint/2012/main" userId="S-1-5-21-607126847-70518424-489426498-3192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80" autoAdjust="0"/>
    <p:restoredTop sz="94660"/>
  </p:normalViewPr>
  <p:slideViewPr>
    <p:cSldViewPr snapToGrid="0">
      <p:cViewPr>
        <p:scale>
          <a:sx n="75" d="100"/>
          <a:sy n="75" d="100"/>
        </p:scale>
        <p:origin x="18" y="1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马特" userId="dc35d13540cb496a" providerId="LiveId" clId="{779E27A4-716F-41C2-BC31-4822C2B77B45}"/>
    <pc:docChg chg="modSld">
      <pc:chgData name="Matthew 马特" userId="dc35d13540cb496a" providerId="LiveId" clId="{779E27A4-716F-41C2-BC31-4822C2B77B45}" dt="2018-09-16T15:13:48.631" v="0" actId="1076"/>
      <pc:docMkLst>
        <pc:docMk/>
      </pc:docMkLst>
      <pc:sldChg chg="modSp">
        <pc:chgData name="Matthew 马特" userId="dc35d13540cb496a" providerId="LiveId" clId="{779E27A4-716F-41C2-BC31-4822C2B77B45}" dt="2018-09-16T15:13:48.631" v="0" actId="1076"/>
        <pc:sldMkLst>
          <pc:docMk/>
          <pc:sldMk cId="870239658" sldId="270"/>
        </pc:sldMkLst>
        <pc:graphicFrameChg chg="mod">
          <ac:chgData name="Matthew 马特" userId="dc35d13540cb496a" providerId="LiveId" clId="{779E27A4-716F-41C2-BC31-4822C2B77B45}" dt="2018-09-16T15:13:48.631" v="0" actId="1076"/>
          <ac:graphicFrameMkLst>
            <pc:docMk/>
            <pc:sldMk cId="870239658" sldId="270"/>
            <ac:graphicFrameMk id="4" creationId="{904F8B14-F7B7-4A6A-BC7D-1D43942D823E}"/>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18-09-16T13:53:29.918" idx="1">
    <p:pos x="5129" y="637"/>
    <p:text>Rather than a testimonial from social partners, perhaps we could ask them to say something like "What does active ageing mean to you" which could set the scene for the rest of the module</p:text>
    <p:extLst>
      <p:ext uri="{C676402C-5697-4E1C-873F-D02D1690AC5C}">
        <p15:threadingInfo xmlns:p15="http://schemas.microsoft.com/office/powerpoint/2012/main" timeZoneBias="-60"/>
      </p:ext>
    </p:extLst>
  </p:cm>
  <p:cm authorId="1" dt="2018-09-16T14:08:01.609" idx="2">
    <p:pos x="3983" y="464"/>
    <p:text>I've done a first go at this which i put on the platform</p:text>
    <p:extLst>
      <p:ext uri="{C676402C-5697-4E1C-873F-D02D1690AC5C}">
        <p15:threadingInfo xmlns:p15="http://schemas.microsoft.com/office/powerpoint/2012/main" timeZoneBias="-60"/>
      </p:ext>
    </p:extLst>
  </p:cm>
  <p:cm authorId="1" dt="2018-09-16T14:20:12.605" idx="3">
    <p:pos x="4763" y="1213"/>
    <p:text>I like the idea of this. Does anyone have experience with VideoScribe? I can buy the licence.  It might be that we combine the intro of the declaration with the country specifics so it could be a way people could see what is happening in all four countries</p:text>
    <p:extLst>
      <p:ext uri="{C676402C-5697-4E1C-873F-D02D1690AC5C}">
        <p15:threadingInfo xmlns:p15="http://schemas.microsoft.com/office/powerpoint/2012/main" timeZoneBias="-60"/>
      </p:ext>
    </p:extLst>
  </p:cm>
  <p:cm authorId="1" dt="2018-09-16T15:26:46.320" idx="4">
    <p:pos x="3680" y="1960"/>
    <p:text>Looking at the list, it might be that the number is too high. WHat might be an idea is to match the barrier and facilitators.  For example, a piece on intergenerational conflict in Spain followed by intergnerational relays in italy. Then one on resistance to change in Poland with mid-career job change in the UK.  THis would set things up as a problem matched with a solution and showcase the cross-national aspect of the project.</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9-16T16:06:20.556" idx="5">
    <p:pos x="4971" y="381"/>
    <p:text>It would be good if we could organise this between HR policy good practice and good practice in terms of facilitating dialogue.</p:text>
    <p:extLst>
      <p:ext uri="{C676402C-5697-4E1C-873F-D02D1690AC5C}">
        <p15:threadingInfo xmlns:p15="http://schemas.microsoft.com/office/powerpoint/2012/main" timeZoneBias="-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0390-3FC8-43C4-A9DB-97ED375AE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DE85E65F-6BF5-4932-A042-0F35EABEDA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3B244AFC-5F64-495A-AFA3-66BF6AE83CEF}"/>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5" name="Footer Placeholder 4">
            <a:extLst>
              <a:ext uri="{FF2B5EF4-FFF2-40B4-BE49-F238E27FC236}">
                <a16:creationId xmlns:a16="http://schemas.microsoft.com/office/drawing/2014/main" id="{C1E515B7-1BAC-4F8F-8AAF-429AE25A3DB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F6A7EB4-4EB0-4885-BDD2-6288DF1F3B0F}"/>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4201747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5B1D5-2A40-49AD-9456-CF4F8F05CFA9}"/>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46BD95AA-16A6-45AB-ACB9-F885B2770A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BAFCB9AC-8849-48FF-A97F-2890BE36C1F8}"/>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5" name="Footer Placeholder 4">
            <a:extLst>
              <a:ext uri="{FF2B5EF4-FFF2-40B4-BE49-F238E27FC236}">
                <a16:creationId xmlns:a16="http://schemas.microsoft.com/office/drawing/2014/main" id="{6A92AFF1-2813-4131-930F-1368940EE0C2}"/>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DA4C5B8-3767-4DA3-94D8-8D930792A768}"/>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397207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FA8D6C-F651-44B7-928F-D137EEAC4E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47E078CA-8636-44BB-AA25-57AE7848F3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2F2787F-F816-433F-ADD6-4807245464FE}"/>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5" name="Footer Placeholder 4">
            <a:extLst>
              <a:ext uri="{FF2B5EF4-FFF2-40B4-BE49-F238E27FC236}">
                <a16:creationId xmlns:a16="http://schemas.microsoft.com/office/drawing/2014/main" id="{1F174805-8C19-47B6-AF0B-5FF933560D0E}"/>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94EE1E2E-9F4D-4668-ABDA-B2D0FEA3F55F}"/>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302692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1F9D-B651-4690-A84D-C33A94BE9BC5}"/>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D05EEE53-0EAC-4602-8B09-1BB42180D6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CB00DC61-8F75-4F15-8EA6-2D531347A307}"/>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5" name="Footer Placeholder 4">
            <a:extLst>
              <a:ext uri="{FF2B5EF4-FFF2-40B4-BE49-F238E27FC236}">
                <a16:creationId xmlns:a16="http://schemas.microsoft.com/office/drawing/2014/main" id="{F44840FF-6CBD-452E-B53C-79631EB8057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33AE5AA0-4555-4AF9-9432-507C0E079D80}"/>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7455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2AF3A-FE36-4625-AE97-E1449D7DA9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EF8F0FEE-C027-43E4-B9DC-5584AAE2C2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0F3CD1-868D-41A0-B605-7A2CBB87D703}"/>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5" name="Footer Placeholder 4">
            <a:extLst>
              <a:ext uri="{FF2B5EF4-FFF2-40B4-BE49-F238E27FC236}">
                <a16:creationId xmlns:a16="http://schemas.microsoft.com/office/drawing/2014/main" id="{F6D5B6A0-1BD2-42C0-A5E8-37AE2CBCC078}"/>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A179E6AD-10D0-452F-BF5C-A73C7A181535}"/>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96361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8F33-014E-4172-BBDD-1B78C80B02C9}"/>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B524E398-F627-468A-AE53-5308821081D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64F673F9-0B4C-48F7-8266-012E13CC7A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73DC376B-4DF5-41F2-808F-69AB0F47F12C}"/>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6" name="Footer Placeholder 5">
            <a:extLst>
              <a:ext uri="{FF2B5EF4-FFF2-40B4-BE49-F238E27FC236}">
                <a16:creationId xmlns:a16="http://schemas.microsoft.com/office/drawing/2014/main" id="{87DA9018-2621-4286-92F3-EBDC0C5939A1}"/>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B37549A3-7A92-4BFC-A034-FB0BCC1E6EA2}"/>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89359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333EF-9FAA-4DAA-A373-06FDCCFDC639}"/>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7FAF78E-44E1-4C9E-B3B8-D9B57BEA71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96B1457-2486-4AFD-84F8-582AAFF1CA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B97E6810-A175-4A34-8490-23E662F888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E8E9264-4299-4F6E-9A4D-6DEF58BEDF4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BD7700BB-DD01-4A54-A3B2-0305563741FF}"/>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8" name="Footer Placeholder 7">
            <a:extLst>
              <a:ext uri="{FF2B5EF4-FFF2-40B4-BE49-F238E27FC236}">
                <a16:creationId xmlns:a16="http://schemas.microsoft.com/office/drawing/2014/main" id="{AC1EF731-154F-43B8-9EAD-D8734E377431}"/>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102DBBFE-0384-45C1-9593-C4BDA29194CE}"/>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36135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10EC1-6292-4055-965A-822AC49A7223}"/>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86CEF9D0-975A-4B3A-BA6F-3FDD4B8E4C21}"/>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4" name="Footer Placeholder 3">
            <a:extLst>
              <a:ext uri="{FF2B5EF4-FFF2-40B4-BE49-F238E27FC236}">
                <a16:creationId xmlns:a16="http://schemas.microsoft.com/office/drawing/2014/main" id="{5E8F027B-BA9D-4AEC-8CE5-3954B32C9577}"/>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BFC07125-81D0-4083-9A64-E7B992C6E48B}"/>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50168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F23A7-BA01-4189-AD2F-29F5B20D085D}"/>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3" name="Footer Placeholder 2">
            <a:extLst>
              <a:ext uri="{FF2B5EF4-FFF2-40B4-BE49-F238E27FC236}">
                <a16:creationId xmlns:a16="http://schemas.microsoft.com/office/drawing/2014/main" id="{A2BDC759-C932-428E-8D0A-2D4145AD6A3B}"/>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36EC9061-94FF-42E8-8312-381F01A0C3BA}"/>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2926023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8A336-CDB7-47DF-BA37-7CFF46B38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5D657703-EF85-44DC-8B4C-278D683959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69387945-F190-49FD-96D8-D8FA35AE8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3C4399-0539-4330-81F7-9CD97A57D08D}"/>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6" name="Footer Placeholder 5">
            <a:extLst>
              <a:ext uri="{FF2B5EF4-FFF2-40B4-BE49-F238E27FC236}">
                <a16:creationId xmlns:a16="http://schemas.microsoft.com/office/drawing/2014/main" id="{02EE2C09-AE47-4C7D-8934-0DFB53A1262C}"/>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907D1AEE-8533-48D6-A165-85DACA8F4391}"/>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168095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1029-5586-421C-B96E-04D811B090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684B35E2-20F0-46EF-8B42-5064EF0D3D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539A44BD-10E5-4D2C-8A68-6DAF78164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B97C31A-3D72-4E67-B256-B9EA641D3782}"/>
              </a:ext>
            </a:extLst>
          </p:cNvPr>
          <p:cNvSpPr>
            <a:spLocks noGrp="1"/>
          </p:cNvSpPr>
          <p:nvPr>
            <p:ph type="dt" sz="half" idx="10"/>
          </p:nvPr>
        </p:nvSpPr>
        <p:spPr/>
        <p:txBody>
          <a:bodyPr/>
          <a:lstStyle/>
          <a:p>
            <a:fld id="{8AE7A527-7E13-4BF0-A2D7-BC88098586E4}" type="datetimeFigureOut">
              <a:rPr lang="es-ES" smtClean="0"/>
              <a:t>16/09/2018</a:t>
            </a:fld>
            <a:endParaRPr lang="es-ES"/>
          </a:p>
        </p:txBody>
      </p:sp>
      <p:sp>
        <p:nvSpPr>
          <p:cNvPr id="6" name="Footer Placeholder 5">
            <a:extLst>
              <a:ext uri="{FF2B5EF4-FFF2-40B4-BE49-F238E27FC236}">
                <a16:creationId xmlns:a16="http://schemas.microsoft.com/office/drawing/2014/main" id="{A283DE1F-9E02-4FFD-9E5D-0BAADE9CC00E}"/>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CFFE9FCD-19B4-4145-9BE1-EA2F9F0186A8}"/>
              </a:ext>
            </a:extLst>
          </p:cNvPr>
          <p:cNvSpPr>
            <a:spLocks noGrp="1"/>
          </p:cNvSpPr>
          <p:nvPr>
            <p:ph type="sldNum" sz="quarter" idx="12"/>
          </p:nvPr>
        </p:nvSpPr>
        <p:spPr/>
        <p:txBody>
          <a:bodyPr/>
          <a:lstStyle/>
          <a:p>
            <a:fld id="{2EAFF5C2-89F0-4BA4-BA96-80A7D184D512}" type="slidenum">
              <a:rPr lang="es-ES" smtClean="0"/>
              <a:t>‹#›</a:t>
            </a:fld>
            <a:endParaRPr lang="es-ES"/>
          </a:p>
        </p:txBody>
      </p:sp>
    </p:spTree>
    <p:extLst>
      <p:ext uri="{BB962C8B-B14F-4D97-AF65-F5344CB8AC3E}">
        <p14:creationId xmlns:p14="http://schemas.microsoft.com/office/powerpoint/2010/main" val="2314219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26E0D0-5CED-4AF0-ADDB-B4B26CC0EE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B6F40E54-5528-472E-AEB3-172F97DE2A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B540E5BB-BB45-412A-BEEF-05CAAA2916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7A527-7E13-4BF0-A2D7-BC88098586E4}" type="datetimeFigureOut">
              <a:rPr lang="es-ES" smtClean="0"/>
              <a:t>16/09/2018</a:t>
            </a:fld>
            <a:endParaRPr lang="es-ES"/>
          </a:p>
        </p:txBody>
      </p:sp>
      <p:sp>
        <p:nvSpPr>
          <p:cNvPr id="5" name="Footer Placeholder 4">
            <a:extLst>
              <a:ext uri="{FF2B5EF4-FFF2-40B4-BE49-F238E27FC236}">
                <a16:creationId xmlns:a16="http://schemas.microsoft.com/office/drawing/2014/main" id="{6431F229-BF21-4B7A-BA7B-A443423009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11325B9F-1196-4390-848B-96ADB1ABA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FF5C2-89F0-4BA4-BA96-80A7D184D512}" type="slidenum">
              <a:rPr lang="es-ES" smtClean="0"/>
              <a:t>‹#›</a:t>
            </a:fld>
            <a:endParaRPr lang="es-ES"/>
          </a:p>
        </p:txBody>
      </p:sp>
    </p:spTree>
    <p:extLst>
      <p:ext uri="{BB962C8B-B14F-4D97-AF65-F5344CB8AC3E}">
        <p14:creationId xmlns:p14="http://schemas.microsoft.com/office/powerpoint/2010/main" val="1117441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E5B3505-21A8-4286-AEBF-CBB3CB29E7A7}"/>
              </a:ext>
            </a:extLst>
          </p:cNvPr>
          <p:cNvGraphicFramePr>
            <a:graphicFrameLocks noGrp="1"/>
          </p:cNvGraphicFramePr>
          <p:nvPr>
            <p:extLst>
              <p:ext uri="{D42A27DB-BD31-4B8C-83A1-F6EECF244321}">
                <p14:modId xmlns:p14="http://schemas.microsoft.com/office/powerpoint/2010/main" val="110450487"/>
              </p:ext>
            </p:extLst>
          </p:nvPr>
        </p:nvGraphicFramePr>
        <p:xfrm>
          <a:off x="88902" y="222407"/>
          <a:ext cx="11982542" cy="6642249"/>
        </p:xfrm>
        <a:graphic>
          <a:graphicData uri="http://schemas.openxmlformats.org/drawingml/2006/table">
            <a:tbl>
              <a:tblPr firstRow="1" bandRow="1">
                <a:tableStyleId>{7DF18680-E054-41AD-8BC1-D1AEF772440D}</a:tableStyleId>
              </a:tblPr>
              <a:tblGrid>
                <a:gridCol w="1531092">
                  <a:extLst>
                    <a:ext uri="{9D8B030D-6E8A-4147-A177-3AD203B41FA5}">
                      <a16:colId xmlns:a16="http://schemas.microsoft.com/office/drawing/2014/main" val="1832193143"/>
                    </a:ext>
                  </a:extLst>
                </a:gridCol>
                <a:gridCol w="1998677">
                  <a:extLst>
                    <a:ext uri="{9D8B030D-6E8A-4147-A177-3AD203B41FA5}">
                      <a16:colId xmlns:a16="http://schemas.microsoft.com/office/drawing/2014/main" val="3460546704"/>
                    </a:ext>
                  </a:extLst>
                </a:gridCol>
                <a:gridCol w="7370348">
                  <a:extLst>
                    <a:ext uri="{9D8B030D-6E8A-4147-A177-3AD203B41FA5}">
                      <a16:colId xmlns:a16="http://schemas.microsoft.com/office/drawing/2014/main" val="3422862002"/>
                    </a:ext>
                  </a:extLst>
                </a:gridCol>
                <a:gridCol w="1082425">
                  <a:extLst>
                    <a:ext uri="{9D8B030D-6E8A-4147-A177-3AD203B41FA5}">
                      <a16:colId xmlns:a16="http://schemas.microsoft.com/office/drawing/2014/main" val="798705571"/>
                    </a:ext>
                  </a:extLst>
                </a:gridCol>
              </a:tblGrid>
              <a:tr h="470049">
                <a:tc>
                  <a:txBody>
                    <a:bodyPr/>
                    <a:lstStyle/>
                    <a:p>
                      <a:pPr algn="ctr"/>
                      <a:r>
                        <a:rPr lang="es-ES" sz="1200" dirty="0" err="1"/>
                        <a:t>Unit</a:t>
                      </a:r>
                      <a:endParaRPr lang="en-US" sz="1200" dirty="0"/>
                    </a:p>
                  </a:txBody>
                  <a:tcPr/>
                </a:tc>
                <a:tc>
                  <a:txBody>
                    <a:bodyPr/>
                    <a:lstStyle/>
                    <a:p>
                      <a:pPr algn="ctr"/>
                      <a:r>
                        <a:rPr lang="es-ES" sz="1200" dirty="0" err="1"/>
                        <a:t>Description</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t>CONTENT [</a:t>
                      </a:r>
                      <a:r>
                        <a:rPr lang="es-ES" sz="1200" dirty="0" err="1"/>
                        <a:t>linked</a:t>
                      </a:r>
                      <a:r>
                        <a:rPr lang="es-ES" sz="1200" dirty="0"/>
                        <a:t> </a:t>
                      </a:r>
                      <a:r>
                        <a:rPr lang="es-ES" sz="1200" dirty="0" err="1"/>
                        <a:t>to</a:t>
                      </a:r>
                      <a:r>
                        <a:rPr lang="es-ES" sz="1200" dirty="0"/>
                        <a:t> </a:t>
                      </a:r>
                      <a:r>
                        <a:rPr lang="es-ES" sz="1200" dirty="0" err="1"/>
                        <a:t>national</a:t>
                      </a:r>
                      <a:r>
                        <a:rPr lang="es-ES" sz="1200" dirty="0"/>
                        <a:t> </a:t>
                      </a:r>
                      <a:r>
                        <a:rPr lang="es-ES" sz="1200" dirty="0" err="1"/>
                        <a:t>report</a:t>
                      </a:r>
                      <a:r>
                        <a:rPr lang="es-ES" sz="1200" dirty="0"/>
                        <a:t>]</a:t>
                      </a:r>
                      <a:endParaRPr lang="en-US" sz="1200" dirty="0"/>
                    </a:p>
                    <a:p>
                      <a:pPr algn="ctr"/>
                      <a:endParaRPr lang="en-US" sz="1200" dirty="0"/>
                    </a:p>
                  </a:txBody>
                  <a:tcPr/>
                </a:tc>
                <a:tc>
                  <a:txBody>
                    <a:bodyPr/>
                    <a:lstStyle/>
                    <a:p>
                      <a:pPr algn="ctr"/>
                      <a:r>
                        <a:rPr lang="es-ES" sz="1200" dirty="0"/>
                        <a:t>Timing (min.)</a:t>
                      </a:r>
                      <a:endParaRPr lang="en-US" sz="1200" dirty="0"/>
                    </a:p>
                  </a:txBody>
                  <a:tcPr/>
                </a:tc>
                <a:extLst>
                  <a:ext uri="{0D108BD9-81ED-4DB2-BD59-A6C34878D82A}">
                    <a16:rowId xmlns:a16="http://schemas.microsoft.com/office/drawing/2014/main" val="3423742225"/>
                  </a:ext>
                </a:extLst>
              </a:tr>
              <a:tr h="564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noProof="0" dirty="0"/>
                        <a:t>1. Welcome</a:t>
                      </a:r>
                      <a:endParaRPr lang="en-GB" sz="1000" b="0" noProof="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noProof="0"/>
                        <a:t>Why this training, audience, objectives, how to navigate, available tools, recommendations for use, partners involved</a:t>
                      </a:r>
                      <a:endParaRPr lang="en-GB" sz="1000" b="0" noProof="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1 video clip by Matt presenting the training module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1 video clip per country, in home language, presenting the training module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1 video clip with testimonials by social partners (2 per country) recommending the module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Short written piece on the module’s what, why, for whom and how </a:t>
                      </a:r>
                      <a:endParaRPr lang="en-GB" sz="900" b="0" noProof="0" dirty="0">
                        <a:highlight>
                          <a:srgbClr val="FFFF00"/>
                        </a:highlight>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Content outline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noProof="0" dirty="0"/>
                        <a:t>Welcome survey (online): who are you, why are you using this module, your understanding of AA, learning expectations</a:t>
                      </a:r>
                      <a:endParaRPr lang="en-GB" sz="900" b="0" noProof="0" dirty="0">
                        <a:highlight>
                          <a:srgbClr val="FFFF00"/>
                        </a:highligh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noProof="0" dirty="0"/>
                        <a:t>15’</a:t>
                      </a:r>
                    </a:p>
                  </a:txBody>
                  <a:tcPr anchor="ctr"/>
                </a:tc>
                <a:extLst>
                  <a:ext uri="{0D108BD9-81ED-4DB2-BD59-A6C34878D82A}">
                    <a16:rowId xmlns:a16="http://schemas.microsoft.com/office/drawing/2014/main" val="2703647195"/>
                  </a:ext>
                </a:extLst>
              </a:tr>
              <a:tr h="564058">
                <a:tc>
                  <a:txBody>
                    <a:bodyPr/>
                    <a:lstStyle/>
                    <a:p>
                      <a:r>
                        <a:rPr lang="en-GB" sz="1000" noProof="0" dirty="0"/>
                        <a:t>2. Active ageing and social dialogue. What are we talking about?</a:t>
                      </a:r>
                      <a:endParaRPr lang="en-GB" sz="1000" b="0" noProof="0" dirty="0"/>
                    </a:p>
                  </a:txBody>
                  <a:tcPr/>
                </a:tc>
                <a:tc>
                  <a:txBody>
                    <a:bodyPr/>
                    <a:lstStyle/>
                    <a:p>
                      <a:r>
                        <a:rPr lang="en-GB" sz="1000" noProof="0"/>
                        <a:t>What do we understand for Active Ageing (AA)? Is AA age management? Why is AA important to social partners?</a:t>
                      </a:r>
                      <a:endParaRPr lang="en-GB" sz="1000" b="0" noProof="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Initial quiz to identify perceptions and attitudes on AA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Some excerpts (2 slides) from fieldwork (workshops &amp; interviews) with social partners’ views on AA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1 </a:t>
                      </a:r>
                      <a:r>
                        <a:rPr lang="en-GB" sz="900" noProof="0" dirty="0" err="1"/>
                        <a:t>VideoScribe</a:t>
                      </a:r>
                      <a:r>
                        <a:rPr lang="en-GB" sz="900" noProof="0" dirty="0"/>
                        <a:t>-type clip introducing 2017 European Social Partners’ Declaration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Short reading presenting a couple of institutional concepts of AA (European Commission, own country)</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1 video clip per country with testimonials of social partners on the meaning of AA</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Why AA is important to social partners? Make-the-case 1 pager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AA vs Age Management: Comparative checklist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How social dialogue plays out at national, regional, organizational, and individual level? (series of short interview video clips with stakeholders)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45’</a:t>
                      </a:r>
                    </a:p>
                  </a:txBody>
                  <a:tcPr anchor="ctr"/>
                </a:tc>
                <a:extLst>
                  <a:ext uri="{0D108BD9-81ED-4DB2-BD59-A6C34878D82A}">
                    <a16:rowId xmlns:a16="http://schemas.microsoft.com/office/drawing/2014/main" val="406559405"/>
                  </a:ext>
                </a:extLst>
              </a:tr>
              <a:tr h="1222126">
                <a:tc>
                  <a:txBody>
                    <a:bodyPr/>
                    <a:lstStyle/>
                    <a:p>
                      <a:r>
                        <a:rPr lang="en-GB" sz="1000" noProof="0" dirty="0"/>
                        <a:t>3. Barriers and facilitators. What to do?</a:t>
                      </a:r>
                      <a:endParaRPr lang="en-GB" sz="1000" b="0" noProof="0" dirty="0"/>
                    </a:p>
                  </a:txBody>
                  <a:tcPr/>
                </a:tc>
                <a:tc>
                  <a:txBody>
                    <a:bodyPr/>
                    <a:lstStyle/>
                    <a:p>
                      <a:r>
                        <a:rPr lang="en-GB" sz="1000" noProof="0" dirty="0"/>
                        <a:t>Main barriers to foster an AA culture at the workplace and how to overcome them.</a:t>
                      </a:r>
                    </a:p>
                    <a:p>
                      <a:r>
                        <a:rPr lang="en-GB" sz="1000" noProof="0" dirty="0"/>
                        <a:t>Main facilitators and how to enhance them</a:t>
                      </a:r>
                      <a:endParaRPr lang="en-GB" sz="1000" b="0" noProof="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1" noProof="0" dirty="0">
                          <a:highlight>
                            <a:srgbClr val="FFFF00"/>
                          </a:highlight>
                        </a:rPr>
                        <a:t>8 main barriers </a:t>
                      </a:r>
                      <a:r>
                        <a:rPr lang="en-GB" sz="900" noProof="0" dirty="0"/>
                        <a:t>(2 per country?) to foster an AA culture at the workplace [Video vignette tool plus 1-page document for each barrier including description + example + how to overcome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Changes in the labour market [PL]</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Workers’ health, mental, physical conditions [PL]</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Strong installed culture favouring early retirement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Job adaptation as workers grow older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Rampant ageism and stereotyping against older workers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Higher costs associated with keeping older workers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Intergenerational conflict and rivalry (e.g., around progressing in own occupational career): the crowding out belief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Conflictual climate of industrial relations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Unawareness of statutory legislation potentially useful to support AA policies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AA is a bigger challenge for small companies. The size and sector do matter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Individual/organisational resistance to change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Older workers’ outdated skills and resistance to retraining. Older joblessness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Lack of legal instruments supporting AA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GB" sz="900" noProof="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1" noProof="0" dirty="0">
                          <a:highlight>
                            <a:srgbClr val="FFFF00"/>
                          </a:highlight>
                        </a:rPr>
                        <a:t>8 main facilitators </a:t>
                      </a:r>
                      <a:r>
                        <a:rPr lang="en-GB" sz="900" noProof="0" dirty="0"/>
                        <a:t>(2 per country?) to enhance and AA culture at the workplace [Video vignette tool plus 1-page document for each barrier including description + example + how to enhance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Sensitivity and awareness on demographic ageing</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Reframing job adaptation practices into AA practices [ES]</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Legal incentives to extend working life</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Intergenerational relay and knowledge transfer mechanisms (e.g., apprenticeships, mentoring) [IT]</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Flexible work arrangements (e.g., part-time, tele-work) impacting work-life balance</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Individual inclination to consider work as central part of identity, social networks and life structure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Inadequacy of pensions and savings allowing to retire is a primary driver to delay retirement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Constructive and mutually beneficial social dialogue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Interest to retain and deploy older workers’ skills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Role of union representatives in promoting training and career development opportunities [UK]</a:t>
                      </a:r>
                    </a:p>
                    <a:p>
                      <a:pPr marL="534988"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Recognizing the value and experience of older workers [ES]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90’</a:t>
                      </a:r>
                    </a:p>
                  </a:txBody>
                  <a:tcPr anchor="ctr"/>
                </a:tc>
                <a:extLst>
                  <a:ext uri="{0D108BD9-81ED-4DB2-BD59-A6C34878D82A}">
                    <a16:rowId xmlns:a16="http://schemas.microsoft.com/office/drawing/2014/main" val="1167925878"/>
                  </a:ext>
                </a:extLst>
              </a:tr>
            </a:tbl>
          </a:graphicData>
        </a:graphic>
      </p:graphicFrame>
      <p:sp>
        <p:nvSpPr>
          <p:cNvPr id="5" name="TextBox 4">
            <a:extLst>
              <a:ext uri="{FF2B5EF4-FFF2-40B4-BE49-F238E27FC236}">
                <a16:creationId xmlns:a16="http://schemas.microsoft.com/office/drawing/2014/main" id="{2C762113-432C-46B9-885C-38AFCD5F1D3C}"/>
              </a:ext>
            </a:extLst>
          </p:cNvPr>
          <p:cNvSpPr txBox="1"/>
          <p:nvPr/>
        </p:nvSpPr>
        <p:spPr>
          <a:xfrm>
            <a:off x="0" y="0"/>
            <a:ext cx="2613563" cy="276999"/>
          </a:xfrm>
          <a:prstGeom prst="rect">
            <a:avLst/>
          </a:prstGeom>
          <a:noFill/>
          <a:ln w="28575">
            <a:noFill/>
            <a:prstDash val="sysDash"/>
          </a:ln>
        </p:spPr>
        <p:txBody>
          <a:bodyPr wrap="square" rtlCol="0">
            <a:spAutoFit/>
          </a:bodyPr>
          <a:lstStyle/>
          <a:p>
            <a:r>
              <a:rPr lang="en-GB" sz="1200" b="1" dirty="0"/>
              <a:t>Training Module. CORE content:</a:t>
            </a:r>
          </a:p>
        </p:txBody>
      </p:sp>
    </p:spTree>
    <p:extLst>
      <p:ext uri="{BB962C8B-B14F-4D97-AF65-F5344CB8AC3E}">
        <p14:creationId xmlns:p14="http://schemas.microsoft.com/office/powerpoint/2010/main" val="513930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49F5-2F30-43B6-8BFC-8363F71713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54B712-6A4C-4D5E-8ADB-FD49ADD03C2B}"/>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904F8B14-F7B7-4A6A-BC7D-1D43942D823E}"/>
              </a:ext>
            </a:extLst>
          </p:cNvPr>
          <p:cNvGraphicFramePr>
            <a:graphicFrameLocks noGrp="1"/>
          </p:cNvGraphicFramePr>
          <p:nvPr>
            <p:extLst>
              <p:ext uri="{D42A27DB-BD31-4B8C-83A1-F6EECF244321}">
                <p14:modId xmlns:p14="http://schemas.microsoft.com/office/powerpoint/2010/main" val="3986950658"/>
              </p:ext>
            </p:extLst>
          </p:nvPr>
        </p:nvGraphicFramePr>
        <p:xfrm>
          <a:off x="0" y="-667389"/>
          <a:ext cx="12192000" cy="6844352"/>
        </p:xfrm>
        <a:graphic>
          <a:graphicData uri="http://schemas.openxmlformats.org/drawingml/2006/table">
            <a:tbl>
              <a:tblPr firstRow="1" bandRow="1">
                <a:tableStyleId>{7DF18680-E054-41AD-8BC1-D1AEF772440D}</a:tableStyleId>
              </a:tblPr>
              <a:tblGrid>
                <a:gridCol w="1557856">
                  <a:extLst>
                    <a:ext uri="{9D8B030D-6E8A-4147-A177-3AD203B41FA5}">
                      <a16:colId xmlns:a16="http://schemas.microsoft.com/office/drawing/2014/main" val="1832193143"/>
                    </a:ext>
                  </a:extLst>
                </a:gridCol>
                <a:gridCol w="2033614">
                  <a:extLst>
                    <a:ext uri="{9D8B030D-6E8A-4147-A177-3AD203B41FA5}">
                      <a16:colId xmlns:a16="http://schemas.microsoft.com/office/drawing/2014/main" val="3460546704"/>
                    </a:ext>
                  </a:extLst>
                </a:gridCol>
                <a:gridCol w="7499184">
                  <a:extLst>
                    <a:ext uri="{9D8B030D-6E8A-4147-A177-3AD203B41FA5}">
                      <a16:colId xmlns:a16="http://schemas.microsoft.com/office/drawing/2014/main" val="3422862002"/>
                    </a:ext>
                  </a:extLst>
                </a:gridCol>
                <a:gridCol w="1101346">
                  <a:extLst>
                    <a:ext uri="{9D8B030D-6E8A-4147-A177-3AD203B41FA5}">
                      <a16:colId xmlns:a16="http://schemas.microsoft.com/office/drawing/2014/main" val="798705571"/>
                    </a:ext>
                  </a:extLst>
                </a:gridCol>
              </a:tblGrid>
              <a:tr h="549632">
                <a:tc>
                  <a:txBody>
                    <a:bodyPr/>
                    <a:lstStyle/>
                    <a:p>
                      <a:pPr algn="ctr"/>
                      <a:r>
                        <a:rPr lang="es-ES" sz="1200" dirty="0" err="1"/>
                        <a:t>Unit</a:t>
                      </a:r>
                      <a:endParaRPr lang="en-US" sz="1200" dirty="0"/>
                    </a:p>
                  </a:txBody>
                  <a:tcPr/>
                </a:tc>
                <a:tc>
                  <a:txBody>
                    <a:bodyPr/>
                    <a:lstStyle/>
                    <a:p>
                      <a:pPr algn="ctr"/>
                      <a:r>
                        <a:rPr lang="es-ES" sz="1200" dirty="0" err="1"/>
                        <a:t>Description</a:t>
                      </a:r>
                      <a:endParaRPr 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dirty="0"/>
                        <a:t>CONTENT [</a:t>
                      </a:r>
                      <a:r>
                        <a:rPr lang="es-ES" sz="1200" dirty="0" err="1"/>
                        <a:t>linked</a:t>
                      </a:r>
                      <a:r>
                        <a:rPr lang="es-ES" sz="1200" dirty="0"/>
                        <a:t> </a:t>
                      </a:r>
                      <a:r>
                        <a:rPr lang="es-ES" sz="1200" dirty="0" err="1"/>
                        <a:t>to</a:t>
                      </a:r>
                      <a:r>
                        <a:rPr lang="es-ES" sz="1200" dirty="0"/>
                        <a:t> </a:t>
                      </a:r>
                      <a:r>
                        <a:rPr lang="es-ES" sz="1200" dirty="0" err="1"/>
                        <a:t>national</a:t>
                      </a:r>
                      <a:r>
                        <a:rPr lang="es-ES" sz="1200" dirty="0"/>
                        <a:t> </a:t>
                      </a:r>
                      <a:r>
                        <a:rPr lang="es-ES" sz="1200" dirty="0" err="1"/>
                        <a:t>report</a:t>
                      </a:r>
                      <a:r>
                        <a:rPr lang="es-ES" sz="1200" dirty="0"/>
                        <a:t>]</a:t>
                      </a:r>
                      <a:endParaRPr lang="en-US" sz="1200" dirty="0"/>
                    </a:p>
                    <a:p>
                      <a:pPr algn="ctr"/>
                      <a:endParaRPr lang="en-US" sz="1200" dirty="0"/>
                    </a:p>
                  </a:txBody>
                  <a:tcPr/>
                </a:tc>
                <a:tc>
                  <a:txBody>
                    <a:bodyPr/>
                    <a:lstStyle/>
                    <a:p>
                      <a:pPr algn="ctr"/>
                      <a:r>
                        <a:rPr lang="es-ES" sz="1200" dirty="0"/>
                        <a:t>Timing (min.)</a:t>
                      </a:r>
                      <a:endParaRPr lang="en-US" sz="1200" dirty="0"/>
                    </a:p>
                  </a:txBody>
                  <a:tcPr/>
                </a:tc>
                <a:extLst>
                  <a:ext uri="{0D108BD9-81ED-4DB2-BD59-A6C34878D82A}">
                    <a16:rowId xmlns:a16="http://schemas.microsoft.com/office/drawing/2014/main" val="3423742225"/>
                  </a:ext>
                </a:extLst>
              </a:tr>
              <a:tr h="2022059">
                <a:tc>
                  <a:txBody>
                    <a:bodyPr/>
                    <a:lstStyle/>
                    <a:p>
                      <a:r>
                        <a:rPr lang="en-GB" sz="1000" noProof="0" dirty="0"/>
                        <a:t>4. Good practices</a:t>
                      </a:r>
                      <a:endParaRPr lang="en-GB" sz="1000" b="0" noProof="0" dirty="0"/>
                    </a:p>
                  </a:txBody>
                  <a:tcPr/>
                </a:tc>
                <a:tc>
                  <a:txBody>
                    <a:bodyPr/>
                    <a:lstStyle/>
                    <a:p>
                      <a:r>
                        <a:rPr lang="en-GB" sz="1000" noProof="0" dirty="0"/>
                        <a:t>Selection of powerful, promising, inspirational AA initiatives in any area linked to industrial relations and dialogue between social partners </a:t>
                      </a:r>
                      <a:endParaRPr lang="en-GB" sz="1000" b="0" noProof="0" dirty="0"/>
                    </a:p>
                  </a:txBody>
                  <a:tcPr/>
                </a:tc>
                <a:tc>
                  <a:txBody>
                    <a:bodyPr/>
                    <a:lstStyle/>
                    <a:p>
                      <a:pPr marL="0" indent="0">
                        <a:buFont typeface="Wingdings" panose="05000000000000000000" pitchFamily="2" charset="2"/>
                        <a:buNone/>
                      </a:pPr>
                      <a:r>
                        <a:rPr lang="en-GB" sz="900" b="1" kern="1200" noProof="0" dirty="0">
                          <a:solidFill>
                            <a:schemeClr val="dk1"/>
                          </a:solidFill>
                          <a:highlight>
                            <a:srgbClr val="FFFF00"/>
                          </a:highlight>
                          <a:latin typeface="+mn-lt"/>
                          <a:ea typeface="+mn-ea"/>
                          <a:cs typeface="+mn-cs"/>
                        </a:rPr>
                        <a:t>8 good practices </a:t>
                      </a:r>
                      <a:r>
                        <a:rPr lang="en-GB" sz="900" kern="1200" noProof="0" dirty="0">
                          <a:solidFill>
                            <a:schemeClr val="dk1"/>
                          </a:solidFill>
                          <a:latin typeface="+mn-lt"/>
                          <a:ea typeface="+mn-ea"/>
                          <a:cs typeface="+mn-cs"/>
                        </a:rPr>
                        <a:t>(2 per country?) [2 pages each: description + link for further information]</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National level initiative (e.g. </a:t>
                      </a:r>
                      <a:r>
                        <a:rPr lang="en-GB" sz="900" kern="1200" noProof="0" dirty="0" err="1">
                          <a:solidFill>
                            <a:schemeClr val="dk1"/>
                          </a:solidFill>
                          <a:latin typeface="+mn-lt"/>
                          <a:ea typeface="+mn-ea"/>
                          <a:cs typeface="+mn-cs"/>
                        </a:rPr>
                        <a:t>Solidarnosc’s</a:t>
                      </a:r>
                      <a:r>
                        <a:rPr lang="en-GB" sz="900" kern="1200" noProof="0" dirty="0">
                          <a:solidFill>
                            <a:schemeClr val="dk1"/>
                          </a:solidFill>
                          <a:latin typeface="+mn-lt"/>
                          <a:ea typeface="+mn-ea"/>
                          <a:cs typeface="+mn-cs"/>
                        </a:rPr>
                        <a:t> work coordinating a dialogue) [PL]</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Organisational level: bilateral fund and/or BAE system’s phase retirement model) [UK] &amp; job adaptation [ES]</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Regional level (Humber LEP / regional programmes to upskill older workers and support economically inactive back into work) [UK]</a:t>
                      </a:r>
                    </a:p>
                    <a:p>
                      <a:pPr marL="171450" indent="-171450" algn="l" defTabSz="914400" rtl="0" eaLnBrk="1" latinLnBrk="0" hangingPunct="1">
                        <a:buFont typeface="Wingdings" panose="05000000000000000000" pitchFamily="2" charset="2"/>
                        <a:buChar char="§"/>
                      </a:pPr>
                      <a:r>
                        <a:rPr lang="en-GB" sz="900" kern="1200" noProof="0" dirty="0">
                          <a:solidFill>
                            <a:schemeClr val="dk1"/>
                          </a:solidFill>
                          <a:latin typeface="+mn-lt"/>
                          <a:ea typeface="+mn-ea"/>
                          <a:cs typeface="+mn-cs"/>
                        </a:rPr>
                        <a:t>Individual level: Midlife career review [UK] and Intergenerational Solidarity Pacts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Bilateral bodies and funds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Anti-ageism measures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Positive action committee on inclusion and diversity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Involvement of retired union members in consultancy, mentoring and counselling activities in favour of youngers workers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Communication between employers and older workers (e.g., employees’ relationship with their line managers)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Healthy workplace initiatives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Lifelong learning and training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Age neutral recruitment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Positive discrimination to hire older workers [ES]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60’</a:t>
                      </a:r>
                    </a:p>
                  </a:txBody>
                  <a:tcPr anchor="ctr"/>
                </a:tc>
                <a:extLst>
                  <a:ext uri="{0D108BD9-81ED-4DB2-BD59-A6C34878D82A}">
                    <a16:rowId xmlns:a16="http://schemas.microsoft.com/office/drawing/2014/main" val="4219089726"/>
                  </a:ext>
                </a:extLst>
              </a:tr>
              <a:tr h="551471">
                <a:tc>
                  <a:txBody>
                    <a:bodyPr/>
                    <a:lstStyle/>
                    <a:p>
                      <a:r>
                        <a:rPr lang="en-GB" sz="1000" noProof="0" dirty="0"/>
                        <a:t>5. Measuring progress</a:t>
                      </a:r>
                      <a:endParaRPr lang="en-GB" sz="1000" b="0" noProof="0" dirty="0"/>
                    </a:p>
                  </a:txBody>
                  <a:tcPr/>
                </a:tc>
                <a:tc>
                  <a:txBody>
                    <a:bodyPr/>
                    <a:lstStyle/>
                    <a:p>
                      <a:r>
                        <a:rPr lang="en-GB" sz="1000" noProof="0" dirty="0"/>
                        <a:t>How can we measure progress as we monitor and evaluate AA initiatives in industrial relations? </a:t>
                      </a:r>
                      <a:endParaRPr lang="en-GB" sz="1000" b="0" noProof="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noProof="0" dirty="0"/>
                        <a:t>Scale to measure quality of AA at the workplace [</a:t>
                      </a:r>
                      <a:r>
                        <a:rPr lang="en-GB" sz="900" kern="1200" noProof="0" dirty="0"/>
                        <a: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b="0" kern="1200" noProof="0" dirty="0"/>
                        <a:t>Timetable &amp; progress chart with milestones to establish an AA culture at the workplace through social dialogue [UK]</a:t>
                      </a:r>
                      <a:endParaRPr lang="en-GB" sz="900" b="0" noProof="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30’</a:t>
                      </a:r>
                    </a:p>
                  </a:txBody>
                  <a:tcPr anchor="ctr"/>
                </a:tc>
                <a:extLst>
                  <a:ext uri="{0D108BD9-81ED-4DB2-BD59-A6C34878D82A}">
                    <a16:rowId xmlns:a16="http://schemas.microsoft.com/office/drawing/2014/main" val="355236806"/>
                  </a:ext>
                </a:extLst>
              </a:tr>
              <a:tr h="2022059">
                <a:tc>
                  <a:txBody>
                    <a:bodyPr/>
                    <a:lstStyle/>
                    <a:p>
                      <a:r>
                        <a:rPr lang="en-GB" sz="1000" noProof="0" dirty="0"/>
                        <a:t>6. Pool of resources</a:t>
                      </a:r>
                      <a:endParaRPr lang="en-GB" sz="1000" b="0" noProof="0" dirty="0"/>
                    </a:p>
                  </a:txBody>
                  <a:tcPr/>
                </a:tc>
                <a:tc>
                  <a:txBody>
                    <a:bodyPr/>
                    <a:lstStyle/>
                    <a:p>
                      <a:r>
                        <a:rPr lang="en-GB" sz="1000" noProof="0"/>
                        <a:t>Compendium of different resources of interest (other than good practices): key legislation, expert roster, links to available support services, and so on.</a:t>
                      </a:r>
                      <a:endParaRPr lang="en-GB" sz="1000" b="0" noProof="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Expert roster (selection of national experts available for advice: names + bios + contact information)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A national tool that allows key stakeholders of active ageing to estimate the cost of a given measure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Business case for managing age better and ways in which organisations could benefit (1 pager)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Making the case for AA in front of workers (1 pager)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Making the case for AA in front of HR managers (1 pager)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Checklist on health and safety for older workers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Training materials for older workers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Model agreements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National and international links of interest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Strengthening social dialogue on active ageing: basic tips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How to prevent age discrimination at the workplace: checklist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Need adapting older workers’ job? Basic tips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Good multigenerational teaming in the workplace: some tips [ES]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Exemplary international regulations and public policies to foster active ageing at work [ALL]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20’</a:t>
                      </a:r>
                    </a:p>
                  </a:txBody>
                  <a:tcPr anchor="ctr"/>
                </a:tc>
                <a:extLst>
                  <a:ext uri="{0D108BD9-81ED-4DB2-BD59-A6C34878D82A}">
                    <a16:rowId xmlns:a16="http://schemas.microsoft.com/office/drawing/2014/main" val="1272944513"/>
                  </a:ext>
                </a:extLst>
              </a:tr>
              <a:tr h="566968">
                <a:tc>
                  <a:txBody>
                    <a:bodyPr/>
                    <a:lstStyle/>
                    <a:p>
                      <a:r>
                        <a:rPr lang="en-GB" sz="1000" b="0" noProof="0" dirty="0"/>
                        <a:t>7. Assessment</a:t>
                      </a:r>
                    </a:p>
                  </a:txBody>
                  <a:tcPr/>
                </a:tc>
                <a:tc>
                  <a:txBody>
                    <a:bodyPr/>
                    <a:lstStyle/>
                    <a:p>
                      <a:r>
                        <a:rPr lang="en-GB" sz="1000" b="0" noProof="0" dirty="0"/>
                        <a:t>Understanding the type of learning acquired by module’s users.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noProof="0" dirty="0">
                          <a:solidFill>
                            <a:schemeClr val="tx1"/>
                          </a:solidFill>
                          <a:highlight>
                            <a:srgbClr val="FFFF00"/>
                          </a:highlight>
                        </a:rPr>
                        <a:t>Final survey </a:t>
                      </a:r>
                      <a:r>
                        <a:rPr lang="en-GB" sz="900" b="0" noProof="0" dirty="0">
                          <a:solidFill>
                            <a:schemeClr val="tx1"/>
                          </a:solidFill>
                        </a:rPr>
                        <a:t>(online): what did you learn, level of satisfaction, would you like to join the ASPIRE’s community of practice</a:t>
                      </a:r>
                    </a:p>
                    <a:p>
                      <a:pPr marL="0" algn="l" defTabSz="914400" rtl="0" eaLnBrk="1" latinLnBrk="0" hangingPunct="1"/>
                      <a:endParaRPr lang="en-GB" sz="900" b="0" kern="1200" noProof="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10’</a:t>
                      </a:r>
                    </a:p>
                  </a:txBody>
                  <a:tcPr anchor="ctr"/>
                </a:tc>
                <a:extLst>
                  <a:ext uri="{0D108BD9-81ED-4DB2-BD59-A6C34878D82A}">
                    <a16:rowId xmlns:a16="http://schemas.microsoft.com/office/drawing/2014/main" val="3552748041"/>
                  </a:ext>
                </a:extLst>
              </a:tr>
              <a:tr h="857843">
                <a:tc>
                  <a:txBody>
                    <a:bodyPr/>
                    <a:lstStyle/>
                    <a:p>
                      <a:r>
                        <a:rPr lang="en-GB" sz="1000" noProof="0" dirty="0"/>
                        <a:t>8. Community of practice</a:t>
                      </a:r>
                      <a:endParaRPr lang="en-GB" sz="1000" b="0" noProof="0" dirty="0"/>
                    </a:p>
                  </a:txBody>
                  <a:tcPr/>
                </a:tc>
                <a:tc>
                  <a:txBody>
                    <a:bodyPr/>
                    <a:lstStyle/>
                    <a:p>
                      <a:r>
                        <a:rPr lang="en-GB" sz="1000" noProof="0" dirty="0"/>
                        <a:t>Message board allowing participants to get in touch with national and international colleagues looking into AA in industrial relations</a:t>
                      </a:r>
                      <a:endParaRPr lang="en-GB" sz="1000" b="0" noProof="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Showcase of international initiatives for sharing good practice and innovations (e.g., North East Healthy Workplace Award) [UK]</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Expert roster indicating who has what type of specific experience in the implementation of AA at the workplace [IT]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Message board for people to post queries and advice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900" kern="1200" noProof="0" dirty="0">
                          <a:solidFill>
                            <a:schemeClr val="dk1"/>
                          </a:solidFill>
                          <a:latin typeface="+mn-lt"/>
                          <a:ea typeface="+mn-ea"/>
                          <a:cs typeface="+mn-cs"/>
                        </a:rPr>
                        <a:t>Resources board for people to upload useful documents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Ongoing</a:t>
                      </a:r>
                    </a:p>
                  </a:txBody>
                  <a:tcPr anchor="ctr"/>
                </a:tc>
                <a:extLst>
                  <a:ext uri="{0D108BD9-81ED-4DB2-BD59-A6C34878D82A}">
                    <a16:rowId xmlns:a16="http://schemas.microsoft.com/office/drawing/2014/main" val="2106810522"/>
                  </a:ext>
                </a:extLst>
              </a:tr>
              <a:tr h="262768">
                <a:tc>
                  <a:txBody>
                    <a:bodyPr/>
                    <a:lstStyle/>
                    <a:p>
                      <a:endParaRPr lang="en-GB" sz="1000" b="0" noProof="0" dirty="0"/>
                    </a:p>
                  </a:txBody>
                  <a:tcPr/>
                </a:tc>
                <a:tc>
                  <a:txBody>
                    <a:bodyPr/>
                    <a:lstStyle/>
                    <a:p>
                      <a:endParaRPr lang="en-GB" sz="1000" b="0" noProof="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900" kern="1200" noProof="0" dirty="0">
                          <a:solidFill>
                            <a:schemeClr val="dk1"/>
                          </a:solidFill>
                          <a:latin typeface="+mn-lt"/>
                          <a:ea typeface="+mn-ea"/>
                          <a:cs typeface="+mn-cs"/>
                        </a:rPr>
                        <a:t>Total: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4 hrs 30’</a:t>
                      </a:r>
                    </a:p>
                  </a:txBody>
                  <a:tcPr anchor="ctr"/>
                </a:tc>
                <a:extLst>
                  <a:ext uri="{0D108BD9-81ED-4DB2-BD59-A6C34878D82A}">
                    <a16:rowId xmlns:a16="http://schemas.microsoft.com/office/drawing/2014/main" val="957665647"/>
                  </a:ext>
                </a:extLst>
              </a:tr>
            </a:tbl>
          </a:graphicData>
        </a:graphic>
      </p:graphicFrame>
    </p:spTree>
    <p:extLst>
      <p:ext uri="{BB962C8B-B14F-4D97-AF65-F5344CB8AC3E}">
        <p14:creationId xmlns:p14="http://schemas.microsoft.com/office/powerpoint/2010/main" val="870239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3641</TotalTime>
  <Words>1318</Words>
  <Application>Microsoft Office PowerPoint</Application>
  <PresentationFormat>Widescreen</PresentationFormat>
  <Paragraphs>112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Mariano</dc:creator>
  <cp:lastModifiedBy>Matt Flynn</cp:lastModifiedBy>
  <cp:revision>269</cp:revision>
  <dcterms:created xsi:type="dcterms:W3CDTF">2018-04-11T18:15:35Z</dcterms:created>
  <dcterms:modified xsi:type="dcterms:W3CDTF">2018-09-16T15:13:55Z</dcterms:modified>
</cp:coreProperties>
</file>