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0" r:id="rId3"/>
    <p:sldId id="257" r:id="rId4"/>
    <p:sldId id="293" r:id="rId5"/>
    <p:sldId id="292" r:id="rId6"/>
    <p:sldId id="259" r:id="rId7"/>
    <p:sldId id="260" r:id="rId8"/>
    <p:sldId id="258" r:id="rId9"/>
    <p:sldId id="266" r:id="rId10"/>
    <p:sldId id="261" r:id="rId11"/>
    <p:sldId id="279" r:id="rId12"/>
    <p:sldId id="294" r:id="rId13"/>
    <p:sldId id="295" r:id="rId14"/>
    <p:sldId id="296" r:id="rId15"/>
    <p:sldId id="297" r:id="rId16"/>
    <p:sldId id="264" r:id="rId17"/>
    <p:sldId id="291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23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1589B-E54C-45ED-AAD9-4FC875FCE041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0382-AA67-436B-BE3F-1B2415847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68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50382-AA67-436B-BE3F-1B24158474A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58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748E5-C6E9-4261-B8BA-93A1F51DF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7F9F2A-DDEF-49F4-95CC-75B04DFA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9BF2E-B985-4476-8F93-C9A14E13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9607F-6A3A-4C45-91B5-8E0627EF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00AD9-25E9-4674-8BF2-A03073B8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3D48-8A2A-4757-94CA-67E7870A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5C41D-263B-476B-8CAC-09776153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6E4F-7E2A-4B22-BD50-52CE1608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5ECE6-C219-4146-953F-4424D4CF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25949-7CA5-4D40-90FE-87AF7E6C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24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9A654-536D-45EE-A8CE-82FE43123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C9CC9-0BF6-4DA7-B723-DEF7B4CB3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3E743-3DAA-4E7E-B602-1EB432AA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F77DE-D313-4A4D-8624-FF817797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58051-384E-4D4D-9D47-41A93E3F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7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07435" y="260648"/>
            <a:ext cx="10177131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>
                <a:solidFill>
                  <a:srgbClr val="00457C"/>
                </a:solidFill>
                <a:latin typeface="HelveticaNeueLT Pro 65 M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457C"/>
                </a:solidFill>
              </a:defRPr>
            </a:lvl1pPr>
            <a:lvl2pPr>
              <a:defRPr>
                <a:solidFill>
                  <a:srgbClr val="00457C"/>
                </a:solidFill>
              </a:defRPr>
            </a:lvl2pPr>
            <a:lvl3pPr>
              <a:defRPr>
                <a:solidFill>
                  <a:srgbClr val="00457C"/>
                </a:solidFill>
              </a:defRPr>
            </a:lvl3pPr>
            <a:lvl4pPr>
              <a:defRPr>
                <a:solidFill>
                  <a:srgbClr val="00457C"/>
                </a:solidFill>
              </a:defRPr>
            </a:lvl4pPr>
            <a:lvl5pPr>
              <a:defRPr>
                <a:solidFill>
                  <a:srgbClr val="00457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124451" y="6524626"/>
            <a:ext cx="1943100" cy="365125"/>
          </a:xfrm>
        </p:spPr>
        <p:txBody>
          <a:bodyPr/>
          <a:lstStyle>
            <a:lvl1pPr>
              <a:defRPr/>
            </a:lvl1pPr>
          </a:lstStyle>
          <a:p>
            <a:fld id="{64C180E4-228E-430A-96A7-1D62BE080A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739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DFE12-15A6-4B66-BCFE-EB1D82C0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928-5FC3-4983-AE24-B045F585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FFD8-5F8D-460E-B4D5-58A2B920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0B83-5DAA-4C8C-8220-84CA929D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2FA76-5B35-4317-8E08-2CCB8BA6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AADF1-763A-4F8B-9F3E-2A348FF2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FF66D-CE1C-43D5-B40E-DF17FD650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D292-5DCE-46AB-93CA-2ABB5CE3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F66D3-F949-49DC-BC83-3FA4AB3B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0B18-15A6-4659-838C-35E9C1CE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4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6C52-3DAA-4D5C-AD6B-20A49A67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CD4D2-EDAD-4753-88C9-386D91756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1EAAB-2455-4653-861A-064D52A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57217-34FC-43BC-B0BB-5793B01A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B4176-69D7-480B-8D3A-D911ED9C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084A2-1960-4C91-9943-B00D1766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01B42-1737-41D3-90B0-007F025A0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A9607-2840-4A20-9A11-ECD062DCA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D5B4A-61B1-4990-B539-8D2F5AA78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83D2E-95A4-4CE0-B6B1-EFFA5578B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D0DB4-8A99-4AFF-8741-2F55DFE1C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6F41B-2C0A-479D-9B26-40068E86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B5192A-B81B-4A73-9B4A-E666D396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FBA6-9AED-48BA-A60B-9EBB04B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5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B7843-B9A4-4FBC-9D48-9D52D0CC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3E08B-0713-423D-B041-DA43E32A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99687-6DD0-473F-99DB-5783E55B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50E97-8942-4302-9B25-DEA662EB0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9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89DD4-DC1F-44BF-9063-A7D2B1BA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66985-D807-43AA-8218-3B9343D7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42F8-02C3-42BA-BE1E-6052EC04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C3EB5-1FB0-4E90-907E-A4445BE0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5FE2-2CEB-4926-86D0-BCFA42FF6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36B4D-BAB6-4F85-94C0-E488DF368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E1D69-E297-4351-BA26-0EA4F499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04A40-B01D-4C0E-8091-EC15610E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D26BB-47CA-49B8-BE4F-E9775729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C09AF-72CA-4B3D-A820-847A653D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AB8B7-672B-41B9-A49C-3DBE81779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BFC14-A902-40B9-AD2A-AD5F351E0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38290-E6AB-46B7-9A8F-AF524468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420E9-18E3-4683-98CA-4E12E294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7D1E7-97BB-41F1-AA7D-4E9C273D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29695-B8DE-424F-A0CF-EE496F59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9108F1-9D58-42FC-8F2A-474183F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71A67-28E5-47E0-9F45-81C28F3E9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9939-8EF6-46D9-89B7-5BB7E554D1E6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AE8B-C29F-4AF1-BE72-F3979E364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F5D5E-86E3-4C3C-AD91-3DB5FC403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2EB-622F-4592-9FC3-9731DCD6A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6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agediversity" TargetMode="External"/><Relationship Id="rId5" Type="http://schemas.openxmlformats.org/officeDocument/2006/relationships/hyperlink" Target="https://www.agediversity.org/research_theme/social-partners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12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862CD-CFCB-4F99-A238-FBB2C2A78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Active Ageing and Social Partnership in Europe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77573-F78A-4214-86DB-A5CFA8CEF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 Flynn</a:t>
            </a:r>
          </a:p>
        </p:txBody>
      </p:sp>
    </p:spTree>
    <p:extLst>
      <p:ext uri="{BB962C8B-B14F-4D97-AF65-F5344CB8AC3E}">
        <p14:creationId xmlns:p14="http://schemas.microsoft.com/office/powerpoint/2010/main" val="316160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21A572-4C78-499C-8E73-8481077BE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973868" cy="1280507"/>
          </a:xfrm>
        </p:spPr>
        <p:txBody>
          <a:bodyPr>
            <a:normAutofit fontScale="90000"/>
          </a:bodyPr>
          <a:lstStyle/>
          <a:p>
            <a:r>
              <a:rPr lang="en-GB" dirty="0"/>
              <a:t>Intergenerational conflict or solidarity?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83F18-D730-43D0-BAB2-F056170D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Lump of labour theory or fallacy?</a:t>
            </a:r>
          </a:p>
          <a:p>
            <a:pPr lvl="1"/>
            <a:r>
              <a:rPr lang="en-GB" dirty="0"/>
              <a:t>Are there career paths for younger workers?</a:t>
            </a:r>
          </a:p>
          <a:p>
            <a:pPr lvl="1"/>
            <a:r>
              <a:rPr lang="en-GB" dirty="0"/>
              <a:t>Do younger workers feel that they have a say over their work?</a:t>
            </a:r>
          </a:p>
          <a:p>
            <a:pPr lvl="1"/>
            <a:r>
              <a:rPr lang="en-GB" dirty="0"/>
              <a:t>Are they involved equally in ‘reinventing’ an active ageing workforce?</a:t>
            </a:r>
          </a:p>
          <a:p>
            <a:r>
              <a:rPr lang="en-GB" dirty="0"/>
              <a:t>Interdependence of older and younger people</a:t>
            </a:r>
          </a:p>
          <a:p>
            <a:pPr lvl="1"/>
            <a:r>
              <a:rPr lang="en-GB" dirty="0"/>
              <a:t>Transfer upward (e.g. pensions and eldercare)</a:t>
            </a:r>
          </a:p>
          <a:p>
            <a:pPr lvl="1"/>
            <a:r>
              <a:rPr lang="en-GB" dirty="0"/>
              <a:t>Transfer downward (e.g. financial support and grandparenting)</a:t>
            </a:r>
          </a:p>
          <a:p>
            <a:r>
              <a:rPr lang="en-GB" dirty="0"/>
              <a:t>Transfer of skills and knowledge</a:t>
            </a:r>
          </a:p>
          <a:p>
            <a:pPr lvl="1"/>
            <a:r>
              <a:rPr lang="en-GB" dirty="0"/>
              <a:t>Mentoring</a:t>
            </a:r>
          </a:p>
          <a:p>
            <a:pPr lvl="1"/>
            <a:r>
              <a:rPr lang="en-GB" dirty="0"/>
              <a:t>Intergenerational work teams</a:t>
            </a:r>
          </a:p>
        </p:txBody>
      </p:sp>
    </p:spTree>
    <p:extLst>
      <p:ext uri="{BB962C8B-B14F-4D97-AF65-F5344CB8AC3E}">
        <p14:creationId xmlns:p14="http://schemas.microsoft.com/office/powerpoint/2010/main" val="308637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784523" cy="1325563"/>
          </a:xfrm>
        </p:spPr>
        <p:txBody>
          <a:bodyPr>
            <a:noAutofit/>
          </a:bodyPr>
          <a:lstStyle/>
          <a:p>
            <a:r>
              <a:rPr lang="en-US" sz="2500" b="1" dirty="0"/>
              <a:t>How do different industrial relations (IR) structures facilitate and/or inhibit the dissemination and implementation of collective agreements on active ageing? </a:t>
            </a:r>
            <a:endParaRPr lang="en-GB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72" y="2152410"/>
            <a:ext cx="10515600" cy="4084927"/>
          </a:xfrm>
        </p:spPr>
        <p:txBody>
          <a:bodyPr>
            <a:normAutofit/>
          </a:bodyPr>
          <a:lstStyle/>
          <a:p>
            <a:r>
              <a:rPr lang="en-GB" dirty="0"/>
              <a:t>Social dialogue occurring at national, sector, organisational, workplace and individual levels</a:t>
            </a:r>
          </a:p>
          <a:p>
            <a:r>
              <a:rPr lang="en-GB" dirty="0"/>
              <a:t>Low levels of awareness of European Social Partners’ Framework Agreement</a:t>
            </a:r>
          </a:p>
          <a:p>
            <a:r>
              <a:rPr lang="en-GB" dirty="0"/>
              <a:t>Mixed levels of awareness of government initiatives on ageing</a:t>
            </a:r>
          </a:p>
          <a:p>
            <a:pPr lvl="1"/>
            <a:r>
              <a:rPr lang="en-GB" dirty="0"/>
              <a:t>Changes to pension ages</a:t>
            </a:r>
          </a:p>
          <a:p>
            <a:pPr lvl="1"/>
            <a:r>
              <a:rPr lang="en-GB" dirty="0"/>
              <a:t>Industrial strategies on older workers</a:t>
            </a:r>
          </a:p>
          <a:p>
            <a:pPr lvl="1"/>
            <a:r>
              <a:rPr lang="en-GB" dirty="0"/>
              <a:t>Social activation policies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165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784523" cy="1325563"/>
          </a:xfrm>
        </p:spPr>
        <p:txBody>
          <a:bodyPr>
            <a:noAutofit/>
          </a:bodyPr>
          <a:lstStyle/>
          <a:p>
            <a:r>
              <a:rPr lang="en-US" sz="2500" b="1" dirty="0"/>
              <a:t>How are age and employment perceived in workplace contexts within different IR systems? </a:t>
            </a:r>
            <a:endParaRPr lang="en-GB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48" y="1741053"/>
            <a:ext cx="10515600" cy="4084927"/>
          </a:xfrm>
        </p:spPr>
        <p:txBody>
          <a:bodyPr>
            <a:normAutofit/>
          </a:bodyPr>
          <a:lstStyle/>
          <a:p>
            <a:r>
              <a:rPr lang="en-GB" dirty="0"/>
              <a:t>Long-term (maybe secondary) industrial relations issue</a:t>
            </a:r>
          </a:p>
          <a:p>
            <a:r>
              <a:rPr lang="en-GB" dirty="0"/>
              <a:t>Mixed perspectives to early retirement culture</a:t>
            </a:r>
          </a:p>
          <a:p>
            <a:r>
              <a:rPr lang="en-GB" dirty="0"/>
              <a:t>Concern about the overlap of ageing with precarious work</a:t>
            </a:r>
          </a:p>
          <a:p>
            <a:r>
              <a:rPr lang="en-GB" dirty="0"/>
              <a:t>Tensions over pension ages</a:t>
            </a:r>
          </a:p>
          <a:p>
            <a:r>
              <a:rPr lang="en-GB" dirty="0"/>
              <a:t>Range of drivers for engaging social partners on age issues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920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784523" cy="1325563"/>
          </a:xfrm>
        </p:spPr>
        <p:txBody>
          <a:bodyPr>
            <a:noAutofit/>
          </a:bodyPr>
          <a:lstStyle/>
          <a:p>
            <a:r>
              <a:rPr lang="en-US" sz="2500" b="1" dirty="0"/>
              <a:t>How do employers and trade unions respond to EU and national social activation policies in creating sustainable work opportunities for older workers?</a:t>
            </a:r>
            <a:endParaRPr lang="en-GB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952" y="1690688"/>
            <a:ext cx="10515600" cy="408492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‘Business case’ reasons for social activation</a:t>
            </a:r>
          </a:p>
          <a:p>
            <a:pPr lvl="1"/>
            <a:r>
              <a:rPr lang="en-GB" dirty="0"/>
              <a:t>Skills shortages</a:t>
            </a:r>
          </a:p>
          <a:p>
            <a:pPr lvl="1"/>
            <a:r>
              <a:rPr lang="en-GB" dirty="0"/>
              <a:t>Changing demographics within organisations/industries</a:t>
            </a:r>
          </a:p>
          <a:p>
            <a:pPr lvl="1"/>
            <a:r>
              <a:rPr lang="en-GB" dirty="0"/>
              <a:t>Engagement with SMEs and other hard to reach employers</a:t>
            </a:r>
          </a:p>
          <a:p>
            <a:r>
              <a:rPr lang="en-GB" dirty="0"/>
              <a:t>Mixed incentives for organisations to support older workers</a:t>
            </a:r>
          </a:p>
          <a:p>
            <a:pPr lvl="1"/>
            <a:r>
              <a:rPr lang="en-GB" dirty="0"/>
              <a:t>Costs/benefits of training</a:t>
            </a:r>
          </a:p>
          <a:p>
            <a:pPr lvl="1"/>
            <a:r>
              <a:rPr lang="en-GB" dirty="0"/>
              <a:t>Costs of job adaptation versus ‘pensioning off’</a:t>
            </a:r>
          </a:p>
          <a:p>
            <a:pPr lvl="1"/>
            <a:r>
              <a:rPr lang="en-GB" dirty="0"/>
              <a:t>Apprenticeships and modified approaches to supporting older workers</a:t>
            </a:r>
          </a:p>
          <a:p>
            <a:r>
              <a:rPr lang="en-GB" dirty="0"/>
              <a:t>Collective and individual approaches to Social Activation</a:t>
            </a:r>
          </a:p>
          <a:p>
            <a:pPr lvl="1"/>
            <a:r>
              <a:rPr lang="en-GB" dirty="0"/>
              <a:t>Mid-Life Career Review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265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784523" cy="1325563"/>
          </a:xfrm>
        </p:spPr>
        <p:txBody>
          <a:bodyPr>
            <a:noAutofit/>
          </a:bodyPr>
          <a:lstStyle/>
          <a:p>
            <a:r>
              <a:rPr lang="en-US" sz="2500" b="1" dirty="0"/>
              <a:t>How are the interests of older and younger workers negotiated and reconciled through workplace level mechanisms? </a:t>
            </a:r>
            <a:endParaRPr lang="en-GB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48" y="1741053"/>
            <a:ext cx="10515600" cy="408492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Competing interests of older and younger workers</a:t>
            </a:r>
          </a:p>
          <a:p>
            <a:pPr lvl="1"/>
            <a:r>
              <a:rPr lang="en-GB" dirty="0"/>
              <a:t>Young workers being perceived being crowded out by older ones</a:t>
            </a:r>
          </a:p>
          <a:p>
            <a:pPr lvl="1"/>
            <a:r>
              <a:rPr lang="en-GB" dirty="0"/>
              <a:t>Older workers being passed over by younger ones</a:t>
            </a:r>
          </a:p>
          <a:p>
            <a:r>
              <a:rPr lang="en-GB" dirty="0"/>
              <a:t>Mixed views on relative importance of intergenerational issues</a:t>
            </a:r>
          </a:p>
          <a:p>
            <a:pPr lvl="1"/>
            <a:r>
              <a:rPr lang="en-GB" dirty="0"/>
              <a:t>Levels of youth unemployment</a:t>
            </a:r>
          </a:p>
          <a:p>
            <a:pPr lvl="1"/>
            <a:r>
              <a:rPr lang="en-GB" dirty="0"/>
              <a:t>Internal versus external labour markets</a:t>
            </a:r>
          </a:p>
          <a:p>
            <a:pPr lvl="1"/>
            <a:r>
              <a:rPr lang="en-GB" dirty="0"/>
              <a:t>Constraint on articulating age and work issues</a:t>
            </a:r>
          </a:p>
          <a:p>
            <a:r>
              <a:rPr lang="en-GB" dirty="0"/>
              <a:t>Modified early retirement models</a:t>
            </a:r>
          </a:p>
          <a:p>
            <a:pPr lvl="1"/>
            <a:r>
              <a:rPr lang="en-GB" dirty="0"/>
              <a:t>Intergenerational relay systems</a:t>
            </a:r>
          </a:p>
          <a:p>
            <a:pPr lvl="1"/>
            <a:r>
              <a:rPr lang="en-GB" dirty="0"/>
              <a:t>Mentoring and apprenticeships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30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7784523" cy="1325563"/>
          </a:xfrm>
        </p:spPr>
        <p:txBody>
          <a:bodyPr>
            <a:noAutofit/>
          </a:bodyPr>
          <a:lstStyle/>
          <a:p>
            <a:r>
              <a:rPr lang="en-US" sz="2500" b="1" dirty="0"/>
              <a:t>How are good practice and innovations in the dissemination of active ageing approaches shared between and within different national contexts and in Europe?</a:t>
            </a:r>
            <a:endParaRPr lang="en-GB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448" y="1741053"/>
            <a:ext cx="10515600" cy="4084927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Different processes of engagement</a:t>
            </a:r>
          </a:p>
          <a:p>
            <a:pPr lvl="1"/>
            <a:r>
              <a:rPr lang="en-GB" dirty="0"/>
              <a:t>Top-down dissemination of Framework Agreement (e.g. </a:t>
            </a:r>
            <a:r>
              <a:rPr lang="en-GB" dirty="0" err="1"/>
              <a:t>Solidarnosc</a:t>
            </a:r>
            <a:r>
              <a:rPr lang="en-GB" dirty="0"/>
              <a:t> workshops)</a:t>
            </a:r>
          </a:p>
          <a:p>
            <a:pPr lvl="1"/>
            <a:r>
              <a:rPr lang="en-GB" dirty="0"/>
              <a:t>Bottom-up approaches (e.g. UK LEPs, IOSH, HRM networks)</a:t>
            </a:r>
          </a:p>
          <a:p>
            <a:r>
              <a:rPr lang="en-GB" dirty="0"/>
              <a:t>Repurposing innovative HRM policies/approaches to social engagement</a:t>
            </a:r>
          </a:p>
          <a:p>
            <a:pPr lvl="1"/>
            <a:r>
              <a:rPr lang="en-GB" dirty="0"/>
              <a:t>Apprenticeships</a:t>
            </a:r>
          </a:p>
          <a:p>
            <a:pPr lvl="1"/>
            <a:r>
              <a:rPr lang="en-GB" dirty="0"/>
              <a:t>Bilateral funds</a:t>
            </a:r>
          </a:p>
          <a:p>
            <a:r>
              <a:rPr lang="en-GB" dirty="0"/>
              <a:t>Examples of good practice</a:t>
            </a:r>
          </a:p>
          <a:p>
            <a:pPr lvl="1"/>
            <a:r>
              <a:rPr lang="en-GB" dirty="0"/>
              <a:t>Bespoke approaches to fit challenges faced by employer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76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537ED4-1F21-4A46-86DC-706C668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81505" cy="1325563"/>
          </a:xfrm>
        </p:spPr>
        <p:txBody>
          <a:bodyPr/>
          <a:lstStyle/>
          <a:p>
            <a:r>
              <a:rPr lang="en-GB" dirty="0"/>
              <a:t>How to maintain an Active Ageing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79D4-B39A-4763-9C9B-79FF7E55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Leadership from the top of organisations/unions</a:t>
            </a:r>
          </a:p>
          <a:p>
            <a:r>
              <a:rPr lang="en-GB" dirty="0"/>
              <a:t>Knowing where to get resources and share good practice</a:t>
            </a:r>
          </a:p>
          <a:p>
            <a:r>
              <a:rPr lang="en-GB" dirty="0"/>
              <a:t>Building intergenerational solidarity</a:t>
            </a:r>
          </a:p>
          <a:p>
            <a:r>
              <a:rPr lang="en-GB" dirty="0"/>
              <a:t>Use structures to resolve problems early</a:t>
            </a:r>
          </a:p>
          <a:p>
            <a:r>
              <a:rPr lang="en-GB" dirty="0"/>
              <a:t>Joint management of demographic resources</a:t>
            </a:r>
          </a:p>
          <a:p>
            <a:r>
              <a:rPr lang="en-GB" dirty="0"/>
              <a:t>Joint reviews of workforce demographic changes</a:t>
            </a:r>
          </a:p>
          <a:p>
            <a:r>
              <a:rPr lang="en-GB" dirty="0"/>
              <a:t>Disseminating and sharing good practice with small businesses</a:t>
            </a:r>
          </a:p>
          <a:p>
            <a:r>
              <a:rPr lang="en-GB" dirty="0"/>
              <a:t>Developing bespoke regional approaches to age management</a:t>
            </a:r>
          </a:p>
        </p:txBody>
      </p:sp>
    </p:spTree>
    <p:extLst>
      <p:ext uri="{BB962C8B-B14F-4D97-AF65-F5344CB8AC3E}">
        <p14:creationId xmlns:p14="http://schemas.microsoft.com/office/powerpoint/2010/main" val="1001292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62FE3-76B2-4B80-A9ED-2ADDFE1E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53796" cy="1325563"/>
          </a:xfrm>
        </p:spPr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15AFE-82AF-48BC-9BB5-1074A947F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Dissemination of reports and findings</a:t>
            </a:r>
          </a:p>
          <a:p>
            <a:pPr lvl="0"/>
            <a:r>
              <a:rPr lang="en-GB" dirty="0"/>
              <a:t>Roadshows for training tool</a:t>
            </a:r>
          </a:p>
          <a:p>
            <a:pPr lvl="0"/>
            <a:r>
              <a:rPr lang="en-GB" dirty="0"/>
              <a:t>Depositing data in UK Data Archives</a:t>
            </a:r>
          </a:p>
          <a:p>
            <a:pPr lvl="0"/>
            <a:r>
              <a:rPr lang="en-GB" dirty="0"/>
              <a:t>Engagement with social partners</a:t>
            </a:r>
          </a:p>
          <a:p>
            <a:pPr lvl="1"/>
            <a:r>
              <a:rPr lang="en-GB" dirty="0"/>
              <a:t>Innovations in Social Care proposal</a:t>
            </a:r>
          </a:p>
          <a:p>
            <a:pPr lvl="1"/>
            <a:r>
              <a:rPr lang="en-GB" dirty="0"/>
              <a:t>Age and Work Lab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434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958492-B89C-48C4-9B74-977EAB34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46653"/>
            <a:ext cx="7835323" cy="1325563"/>
          </a:xfrm>
        </p:spPr>
        <p:txBody>
          <a:bodyPr/>
          <a:lstStyle/>
          <a:p>
            <a:r>
              <a:rPr lang="en-GB" dirty="0"/>
              <a:t>Let’s keep </a:t>
            </a:r>
            <a:r>
              <a:rPr lang="en-GB"/>
              <a:t>in touch!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122B-591D-4E46-A281-A5B83AEA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5"/>
              </a:rPr>
              <a:t>https://www.agediversity.org/research_theme/social-partners/</a:t>
            </a:r>
            <a:endParaRPr lang="en-GB" dirty="0"/>
          </a:p>
          <a:p>
            <a:r>
              <a:rPr lang="en-GB" dirty="0"/>
              <a:t>@</a:t>
            </a:r>
            <a:r>
              <a:rPr lang="en-GB" dirty="0" err="1"/>
              <a:t>agediversity</a:t>
            </a:r>
            <a:endParaRPr lang="en-GB" dirty="0"/>
          </a:p>
          <a:p>
            <a:r>
              <a:rPr lang="en-GB" dirty="0">
                <a:hlinkClick r:id="rId6"/>
              </a:rPr>
              <a:t>www.facebook.com/agediversity</a:t>
            </a:r>
            <a:endParaRPr lang="en-GB" dirty="0"/>
          </a:p>
          <a:p>
            <a:r>
              <a:rPr lang="en-GB" dirty="0"/>
              <a:t>m.flynn@agediversity.org</a:t>
            </a:r>
          </a:p>
        </p:txBody>
      </p:sp>
    </p:spTree>
    <p:extLst>
      <p:ext uri="{BB962C8B-B14F-4D97-AF65-F5344CB8AC3E}">
        <p14:creationId xmlns:p14="http://schemas.microsoft.com/office/powerpoint/2010/main" val="422693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Our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892B2-19D9-4D79-AB59-EF6935F0A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739066"/>
              </p:ext>
            </p:extLst>
          </p:nvPr>
        </p:nvGraphicFramePr>
        <p:xfrm>
          <a:off x="248762" y="1690688"/>
          <a:ext cx="1116996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984">
                  <a:extLst>
                    <a:ext uri="{9D8B030D-6E8A-4147-A177-3AD203B41FA5}">
                      <a16:colId xmlns:a16="http://schemas.microsoft.com/office/drawing/2014/main" val="1598606838"/>
                    </a:ext>
                  </a:extLst>
                </a:gridCol>
                <a:gridCol w="5584984">
                  <a:extLst>
                    <a:ext uri="{9D8B030D-6E8A-4147-A177-3AD203B41FA5}">
                      <a16:colId xmlns:a16="http://schemas.microsoft.com/office/drawing/2014/main" val="406576607"/>
                    </a:ext>
                  </a:extLst>
                </a:gridCol>
              </a:tblGrid>
              <a:tr h="224721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CROW (UK)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Matt Flynn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Chris Ball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Trades Union Congress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Employers Forum for Equality &amp; Inclusion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Fondazione Adapt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Paolo Tomassetti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CISL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Funzione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Pubblica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FederDistribuzione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080840"/>
                  </a:ext>
                </a:extLst>
              </a:tr>
              <a:tr h="1940772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University of Granada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Mariano Sanchez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Pilar Diaz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UGT Andalucía</a:t>
                      </a:r>
                    </a:p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Marcrosad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University of Lodz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Iza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Warwas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Justyna Wiktorowicz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Piotr 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Szukalski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 partnership with: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NSZZ </a:t>
                      </a:r>
                      <a:r>
                        <a:rPr lang="en-GB" b="1" dirty="0" err="1">
                          <a:solidFill>
                            <a:schemeClr val="tx1"/>
                          </a:solidFill>
                        </a:rPr>
                        <a:t>Solidarnosc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Business Centre Club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171289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51B7B3F-EE1D-45AA-B6DF-4309D95A5B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004" y="1816414"/>
            <a:ext cx="1050319" cy="5807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7E4B78-2EFA-4628-BBB9-360DA3256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558" y="4088997"/>
            <a:ext cx="1341765" cy="7359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603D867-4FE5-46E3-AA2B-A007694824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5806" y="2573538"/>
            <a:ext cx="1194619" cy="433049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0D44407-C468-4DA1-8B3B-C30182961A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897" y="3146264"/>
            <a:ext cx="2286000" cy="67627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3E50369-18CC-49D4-9E2F-925364EC45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3558" y="3124327"/>
            <a:ext cx="1420188" cy="7100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D3AB881-77D1-4461-BA0C-15C61E055E1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65802" y="1820264"/>
            <a:ext cx="2349913" cy="11122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CCCAF2-072E-40BF-A753-78592D3BB27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90430" y="2449818"/>
            <a:ext cx="894935" cy="65217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4990DD7-2878-42F5-88F3-A323F6AB6D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70636" y="4824948"/>
            <a:ext cx="1420188" cy="6311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8C58212-27F3-4A03-9050-B4077D8A3F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23190" y="4937052"/>
            <a:ext cx="2162175" cy="5334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5D0E069-CE76-4A3C-A1A5-AD08C64C5B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01124" y="4047069"/>
            <a:ext cx="1520133" cy="98032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317EB88-BECD-4146-BA00-C14EC77FAB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01124" y="5533749"/>
            <a:ext cx="1520133" cy="82182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656A42-11D7-41C8-B254-773A409E92B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90026" y="5566744"/>
            <a:ext cx="788827" cy="78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5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69047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About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European Commission funded</a:t>
            </a:r>
          </a:p>
          <a:p>
            <a:r>
              <a:rPr lang="en-GB" dirty="0"/>
              <a:t>How social partners (unions and employers) engage on workforce active ageing</a:t>
            </a:r>
          </a:p>
          <a:p>
            <a:r>
              <a:rPr lang="en-GB" dirty="0"/>
              <a:t>Aims and objectives:</a:t>
            </a:r>
          </a:p>
          <a:p>
            <a:pPr lvl="1"/>
            <a:r>
              <a:rPr lang="en-GB" dirty="0"/>
              <a:t>develop, pilot and embed human resource management (HRM) interventions which support older workers</a:t>
            </a:r>
            <a:endParaRPr lang="en-GB" sz="2000" dirty="0"/>
          </a:p>
          <a:p>
            <a:pPr lvl="1"/>
            <a:r>
              <a:rPr lang="en-GB" dirty="0"/>
              <a:t>reconcile competing intergenerational interests</a:t>
            </a:r>
            <a:endParaRPr lang="en-GB" sz="2000" dirty="0"/>
          </a:p>
          <a:p>
            <a:pPr lvl="1"/>
            <a:r>
              <a:rPr lang="en-GB" dirty="0"/>
              <a:t>investigate ways in which social partners are shifting from an early retirement toward active ageing orientation</a:t>
            </a:r>
          </a:p>
          <a:p>
            <a:pPr lvl="1"/>
            <a:r>
              <a:rPr lang="en-GB" dirty="0"/>
              <a:t>Provide resources (online and training) to support social partners in promoting active ageing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69047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D3B712-64F4-45F8-BDA4-ADD53972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77220"/>
            <a:ext cx="9463232" cy="1313468"/>
          </a:xfrm>
        </p:spPr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AA14-A704-4444-8965-AD23AB3A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Desk research </a:t>
            </a:r>
          </a:p>
          <a:p>
            <a:pPr marL="0" indent="0">
              <a:buNone/>
            </a:pPr>
            <a:r>
              <a:rPr lang="en-GB" dirty="0"/>
              <a:t>• Workshop discussions (26 across a range of regions and sectors)</a:t>
            </a:r>
          </a:p>
          <a:p>
            <a:pPr marL="0" indent="0">
              <a:buNone/>
            </a:pPr>
            <a:r>
              <a:rPr lang="en-GB" dirty="0"/>
              <a:t>• Interviews with key stakeholders (18 with employers, unions, government)</a:t>
            </a:r>
          </a:p>
          <a:p>
            <a:pPr marL="0" indent="0">
              <a:buNone/>
            </a:pPr>
            <a:r>
              <a:rPr lang="en-US" dirty="0"/>
              <a:t>• Discussions with trade unions and employers </a:t>
            </a:r>
            <a:r>
              <a:rPr lang="en-US" dirty="0" err="1"/>
              <a:t>organisations</a:t>
            </a:r>
            <a:r>
              <a:rPr lang="en-US" dirty="0"/>
              <a:t> outside the formal workshop structure </a:t>
            </a:r>
          </a:p>
          <a:p>
            <a:pPr marL="0" indent="0">
              <a:buNone/>
            </a:pPr>
            <a:r>
              <a:rPr lang="en-US" dirty="0"/>
              <a:t>• Analysis of all of the above under selected themes</a:t>
            </a:r>
          </a:p>
          <a:p>
            <a:pPr marL="0" indent="0">
              <a:buNone/>
            </a:pPr>
            <a:r>
              <a:rPr lang="en-US" dirty="0"/>
              <a:t>• International comparisons with participant countries in the project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0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673307" cy="882316"/>
          </a:xfrm>
        </p:spPr>
        <p:txBody>
          <a:bodyPr/>
          <a:lstStyle/>
          <a:p>
            <a:r>
              <a:rPr lang="en-GB" dirty="0"/>
              <a:t>Agreement on Active Ageing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29326"/>
            <a:ext cx="5673307" cy="4661303"/>
          </a:xfrm>
        </p:spPr>
        <p:txBody>
          <a:bodyPr/>
          <a:lstStyle/>
          <a:p>
            <a:r>
              <a:rPr lang="en-GB" sz="1800" dirty="0"/>
              <a:t>Agreement reached between Business Europe, UEAPME, CEEP, ETUC, </a:t>
            </a:r>
            <a:r>
              <a:rPr lang="en-GB" sz="1800" dirty="0" err="1"/>
              <a:t>Eurocadres</a:t>
            </a:r>
            <a:r>
              <a:rPr lang="en-GB" sz="1800" dirty="0"/>
              <a:t>, CEC</a:t>
            </a:r>
          </a:p>
          <a:p>
            <a:r>
              <a:rPr lang="en-GB" sz="1800" i="1" dirty="0"/>
              <a:t>“Increased awareness and understanding of employers, workers, and their representatives of the challenges and opportunities derived from demographic change”</a:t>
            </a:r>
          </a:p>
          <a:p>
            <a:r>
              <a:rPr lang="en-GB" sz="1800" dirty="0"/>
              <a:t>Tools and measures to be taken into account of impact of demographic change</a:t>
            </a:r>
          </a:p>
          <a:p>
            <a:r>
              <a:rPr lang="en-GB" sz="1800" dirty="0"/>
              <a:t>Emphases on:</a:t>
            </a:r>
          </a:p>
          <a:p>
            <a:pPr lvl="1"/>
            <a:r>
              <a:rPr lang="en-GB" sz="1800" dirty="0"/>
              <a:t>Health and activity up to legal retirement age</a:t>
            </a:r>
          </a:p>
          <a:p>
            <a:pPr lvl="1"/>
            <a:r>
              <a:rPr lang="en-GB" sz="1800" dirty="0"/>
              <a:t>Intergenerational working</a:t>
            </a:r>
          </a:p>
          <a:p>
            <a:pPr lvl="1"/>
            <a:r>
              <a:rPr lang="en-GB" sz="1800" dirty="0"/>
              <a:t>Social dialogue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0724" t="14737" r="18552" b="33918"/>
          <a:stretch/>
        </p:blipFill>
        <p:spPr>
          <a:xfrm>
            <a:off x="8073547" y="1002631"/>
            <a:ext cx="3332389" cy="4644189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27" y="5768091"/>
            <a:ext cx="10527104" cy="11049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26" y="72881"/>
            <a:ext cx="1218541" cy="843060"/>
          </a:xfrm>
          <a:prstGeom prst="rect">
            <a:avLst/>
          </a:prstGeom>
        </p:spPr>
      </p:pic>
      <p:pic>
        <p:nvPicPr>
          <p:cNvPr id="12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915" y="63272"/>
            <a:ext cx="1917032" cy="87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How can social dialogue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Giving older workers voice on their work environments</a:t>
            </a:r>
          </a:p>
          <a:p>
            <a:r>
              <a:rPr lang="en-GB" dirty="0"/>
              <a:t>Balancing workforce demands and employees expectations</a:t>
            </a:r>
          </a:p>
          <a:p>
            <a:r>
              <a:rPr lang="en-GB" dirty="0"/>
              <a:t>Sharing good practice between and within organisations</a:t>
            </a:r>
          </a:p>
          <a:p>
            <a:r>
              <a:rPr lang="en-GB" dirty="0"/>
              <a:t>Investigating and innovating jointly</a:t>
            </a:r>
          </a:p>
          <a:p>
            <a:r>
              <a:rPr lang="en-GB" dirty="0"/>
              <a:t>Facilitating dialogue at the:</a:t>
            </a:r>
          </a:p>
          <a:p>
            <a:pPr lvl="1"/>
            <a:r>
              <a:rPr lang="en-GB" dirty="0"/>
              <a:t>Organisational level- Developing, piloting and embedding active ageing HRM</a:t>
            </a:r>
          </a:p>
          <a:p>
            <a:pPr lvl="1"/>
            <a:r>
              <a:rPr lang="en-GB" dirty="0"/>
              <a:t>Workplace level- Managing change in the workplace</a:t>
            </a:r>
          </a:p>
          <a:p>
            <a:pPr lvl="1"/>
            <a:r>
              <a:rPr lang="en-GB" dirty="0"/>
              <a:t>Individual level- Supporting older workers and their managers discuss plans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62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54407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59FD71-A689-4E1F-9010-2C909B5E0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are the barriers to dialogue?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E9E73-32A4-468C-A112-6AA8AA61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Ageist assumptions of capabilities/skills</a:t>
            </a:r>
          </a:p>
          <a:p>
            <a:r>
              <a:rPr lang="en-GB" dirty="0"/>
              <a:t>Limited career paths for older workers</a:t>
            </a:r>
          </a:p>
          <a:p>
            <a:r>
              <a:rPr lang="en-GB" dirty="0"/>
              <a:t>Lack of adaptability of HRM policies</a:t>
            </a:r>
          </a:p>
          <a:p>
            <a:r>
              <a:rPr lang="en-GB" dirty="0"/>
              <a:t>Collusion (perceived and unwitting) against active ageing</a:t>
            </a:r>
          </a:p>
        </p:txBody>
      </p:sp>
    </p:spTree>
    <p:extLst>
      <p:ext uri="{BB962C8B-B14F-4D97-AF65-F5344CB8AC3E}">
        <p14:creationId xmlns:p14="http://schemas.microsoft.com/office/powerpoint/2010/main" val="336285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1BD96-4397-4D70-80D7-2757FBBB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Collusion toward early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7AE4-5C5F-411E-B877-843231EC4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State/employer incentives for early retirement</a:t>
            </a:r>
          </a:p>
          <a:p>
            <a:r>
              <a:rPr lang="en-GB" dirty="0"/>
              <a:t>Employers</a:t>
            </a:r>
          </a:p>
          <a:p>
            <a:pPr lvl="1"/>
            <a:r>
              <a:rPr lang="en-GB" dirty="0"/>
              <a:t>Shedding higher paid/higher status workers</a:t>
            </a:r>
          </a:p>
          <a:p>
            <a:pPr lvl="1"/>
            <a:r>
              <a:rPr lang="en-GB" dirty="0"/>
              <a:t>Making way for younger workers</a:t>
            </a:r>
          </a:p>
          <a:p>
            <a:r>
              <a:rPr lang="en-GB" dirty="0"/>
              <a:t>Government</a:t>
            </a:r>
          </a:p>
          <a:p>
            <a:pPr lvl="1"/>
            <a:r>
              <a:rPr lang="en-GB" dirty="0"/>
              <a:t>Achieving full employment</a:t>
            </a:r>
          </a:p>
          <a:p>
            <a:pPr lvl="1"/>
            <a:r>
              <a:rPr lang="en-GB" dirty="0"/>
              <a:t>Reducing industrial unrest</a:t>
            </a:r>
          </a:p>
          <a:p>
            <a:r>
              <a:rPr lang="en-GB" dirty="0"/>
              <a:t>Unions</a:t>
            </a:r>
          </a:p>
          <a:p>
            <a:pPr lvl="1"/>
            <a:r>
              <a:rPr lang="en-GB" dirty="0"/>
              <a:t>Protecting the right to retire</a:t>
            </a:r>
          </a:p>
          <a:p>
            <a:pPr lvl="1"/>
            <a:r>
              <a:rPr lang="en-GB" dirty="0"/>
              <a:t>Preventing ‘contingent’ workforce tamping down wages</a:t>
            </a:r>
          </a:p>
          <a:p>
            <a:pPr lvl="1"/>
            <a:r>
              <a:rPr lang="en-GB" dirty="0"/>
              <a:t>Job creation for younger workers</a:t>
            </a:r>
          </a:p>
        </p:txBody>
      </p:sp>
    </p:spTree>
    <p:extLst>
      <p:ext uri="{BB962C8B-B14F-4D97-AF65-F5344CB8AC3E}">
        <p14:creationId xmlns:p14="http://schemas.microsoft.com/office/powerpoint/2010/main" val="2550371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2B40B29-4958-4618-8FB6-A0500888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8" y="5753004"/>
            <a:ext cx="10527104" cy="1104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FC7536-6DF9-4B9F-BA68-25755004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68" y="72880"/>
            <a:ext cx="1638300" cy="1133475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D4F1A31-E775-416A-ACBB-CC5B490E7A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526" y="72880"/>
            <a:ext cx="2865474" cy="13134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63819E-D14E-4DF4-84EF-E9DA0BF01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568" y="365125"/>
            <a:ext cx="9463232" cy="1325563"/>
          </a:xfrm>
        </p:spPr>
        <p:txBody>
          <a:bodyPr/>
          <a:lstStyle/>
          <a:p>
            <a:r>
              <a:rPr lang="en-GB" dirty="0"/>
              <a:t>What has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0686E-147A-40E7-92CD-EA972EE1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Rising healthy life expectancy</a:t>
            </a:r>
          </a:p>
          <a:p>
            <a:r>
              <a:rPr lang="en-GB" dirty="0"/>
              <a:t>Changing retirement patterns and expectations</a:t>
            </a:r>
          </a:p>
          <a:p>
            <a:r>
              <a:rPr lang="en-GB" dirty="0"/>
              <a:t>European Union targets to increase older workers’ labour market participation</a:t>
            </a:r>
          </a:p>
          <a:p>
            <a:r>
              <a:rPr lang="en-GB" dirty="0"/>
              <a:t>Employment Equality (Age) Directive 2001/ Age regulations</a:t>
            </a:r>
          </a:p>
          <a:p>
            <a:pPr lvl="1"/>
            <a:r>
              <a:rPr lang="en-GB" dirty="0"/>
              <a:t>Intersectionality of age and other protected characteristics</a:t>
            </a:r>
          </a:p>
          <a:p>
            <a:pPr lvl="1"/>
            <a:r>
              <a:rPr lang="en-GB" dirty="0"/>
              <a:t>Abolition of mandatory retirement in some countries</a:t>
            </a:r>
          </a:p>
          <a:p>
            <a:r>
              <a:rPr lang="en-GB" dirty="0"/>
              <a:t>Pension changes</a:t>
            </a:r>
          </a:p>
          <a:p>
            <a:pPr lvl="1"/>
            <a:r>
              <a:rPr lang="en-GB" dirty="0"/>
              <a:t>Rising pension ages</a:t>
            </a:r>
          </a:p>
          <a:p>
            <a:pPr lvl="1"/>
            <a:r>
              <a:rPr lang="en-GB" dirty="0"/>
              <a:t>Increased risk for workers (DB to DC schemes)</a:t>
            </a:r>
          </a:p>
          <a:p>
            <a:pPr lvl="1"/>
            <a:r>
              <a:rPr lang="en-GB" dirty="0"/>
              <a:t>Elimination of early retirement routes (national and organisational)</a:t>
            </a:r>
          </a:p>
          <a:p>
            <a:pPr lvl="1"/>
            <a:r>
              <a:rPr lang="en-GB" dirty="0"/>
              <a:t>Creation of late retirement incentives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60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ire.potx" id="{A23A93B6-982C-40DC-AA36-E2FAAB3ED595}" vid="{E8E3879C-9926-492F-82A1-0A641C0D7B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aspire</Template>
  <TotalTime>2811</TotalTime>
  <Words>1078</Words>
  <Application>Microsoft Office PowerPoint</Application>
  <PresentationFormat>Widescreen</PresentationFormat>
  <Paragraphs>178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HelveticaNeueLT Pro 65 Md</vt:lpstr>
      <vt:lpstr>Arial</vt:lpstr>
      <vt:lpstr>Calibri</vt:lpstr>
      <vt:lpstr>Calibri Light</vt:lpstr>
      <vt:lpstr>Office Theme</vt:lpstr>
      <vt:lpstr>Active Ageing and Social Partnership in Europe</vt:lpstr>
      <vt:lpstr>Our team</vt:lpstr>
      <vt:lpstr>About the project</vt:lpstr>
      <vt:lpstr>Methodology</vt:lpstr>
      <vt:lpstr>Agreement on Active Ageing</vt:lpstr>
      <vt:lpstr>How can social dialogue help?</vt:lpstr>
      <vt:lpstr>What are the barriers to dialogue?</vt:lpstr>
      <vt:lpstr>Collusion toward early retirement</vt:lpstr>
      <vt:lpstr>What has changed?</vt:lpstr>
      <vt:lpstr>Intergenerational conflict or solidarity?</vt:lpstr>
      <vt:lpstr>How do different industrial relations (IR) structures facilitate and/or inhibit the dissemination and implementation of collective agreements on active ageing? </vt:lpstr>
      <vt:lpstr>How are age and employment perceived in workplace contexts within different IR systems? </vt:lpstr>
      <vt:lpstr>How do employers and trade unions respond to EU and national social activation policies in creating sustainable work opportunities for older workers?</vt:lpstr>
      <vt:lpstr>How are the interests of older and younger workers negotiated and reconciled through workplace level mechanisms? </vt:lpstr>
      <vt:lpstr>How are good practice and innovations in the dissemination of active ageing approaches shared between and within different national contexts and in Europe?</vt:lpstr>
      <vt:lpstr>How to maintain an Active Ageing workplace</vt:lpstr>
      <vt:lpstr>Next steps</vt:lpstr>
      <vt:lpstr>Let’s keep in touch!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Ageing and Social Partnership</dc:title>
  <dc:creator>马特Matthew</dc:creator>
  <cp:lastModifiedBy>Matthew 马特</cp:lastModifiedBy>
  <cp:revision>61</cp:revision>
  <dcterms:created xsi:type="dcterms:W3CDTF">2018-02-20T21:58:47Z</dcterms:created>
  <dcterms:modified xsi:type="dcterms:W3CDTF">2019-04-12T18:56:31Z</dcterms:modified>
</cp:coreProperties>
</file>