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622E8-7DC1-7B40-B861-4E136116FAC6}" type="datetimeFigureOut">
              <a:rPr lang="it-IT" smtClean="0"/>
              <a:t>13/04/19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3EEC4-13E1-3744-A5D1-F0FED8A26734}" type="slidenum">
              <a:rPr lang="it-IT" smtClean="0"/>
              <a:t>‹N›</a:t>
            </a:fld>
            <a:endParaRPr lang="it-IT"/>
          </a:p>
        </p:txBody>
      </p:sp>
    </p:spTree>
    <p:extLst>
      <p:ext uri="{BB962C8B-B14F-4D97-AF65-F5344CB8AC3E}">
        <p14:creationId xmlns:p14="http://schemas.microsoft.com/office/powerpoint/2010/main" val="1147274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Training, income support in case of working time reduction, or any kind of welfare measure directed to older workers can be potentially covered by bilateral bodies. In most cases, however, such opportunities are unknown.</a:t>
            </a:r>
            <a:endParaRPr lang="it-IT" dirty="0"/>
          </a:p>
        </p:txBody>
      </p:sp>
      <p:sp>
        <p:nvSpPr>
          <p:cNvPr id="4" name="Segnaposto numero diapositiva 3"/>
          <p:cNvSpPr>
            <a:spLocks noGrp="1"/>
          </p:cNvSpPr>
          <p:nvPr>
            <p:ph type="sldNum" sz="quarter" idx="5"/>
          </p:nvPr>
        </p:nvSpPr>
        <p:spPr/>
        <p:txBody>
          <a:bodyPr/>
          <a:lstStyle/>
          <a:p>
            <a:fld id="{7A13EEC4-13E1-3744-A5D1-F0FED8A26734}" type="slidenum">
              <a:rPr lang="it-IT" smtClean="0"/>
              <a:t>4</a:t>
            </a:fld>
            <a:endParaRPr lang="it-IT"/>
          </a:p>
        </p:txBody>
      </p:sp>
    </p:spTree>
    <p:extLst>
      <p:ext uri="{BB962C8B-B14F-4D97-AF65-F5344CB8AC3E}">
        <p14:creationId xmlns:p14="http://schemas.microsoft.com/office/powerpoint/2010/main" val="920823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9AE30F-AD23-9946-B562-07687EC0A68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8798655-AC07-4642-9195-086F1832C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A3C260B-4F64-3B42-BA20-9E7AD883786A}"/>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5" name="Segnaposto piè di pagina 4">
            <a:extLst>
              <a:ext uri="{FF2B5EF4-FFF2-40B4-BE49-F238E27FC236}">
                <a16:creationId xmlns:a16="http://schemas.microsoft.com/office/drawing/2014/main" id="{0D3A2599-72CA-274D-9987-7385F9F317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890338-354B-8348-AD4A-1E13B2667283}"/>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2448106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37249C-B1EF-CA45-A573-616082EA084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8301D63-1EFA-384F-A137-EF2BD3AA6E2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526045-C06A-C24B-8305-F5FC5961B45F}"/>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5" name="Segnaposto piè di pagina 4">
            <a:extLst>
              <a:ext uri="{FF2B5EF4-FFF2-40B4-BE49-F238E27FC236}">
                <a16:creationId xmlns:a16="http://schemas.microsoft.com/office/drawing/2014/main" id="{3E45B67D-C4AA-B248-925A-229ED04B30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7DCE4C-E9CD-0646-97A9-D82AF4EC6FD6}"/>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268374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E07DC7D-E7CF-464B-B230-D4231B615D2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2DD28CF-5872-AF4B-A62A-6ABD31A92A6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7350328-BE42-264A-81AB-4DE6C2917E90}"/>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5" name="Segnaposto piè di pagina 4">
            <a:extLst>
              <a:ext uri="{FF2B5EF4-FFF2-40B4-BE49-F238E27FC236}">
                <a16:creationId xmlns:a16="http://schemas.microsoft.com/office/drawing/2014/main" id="{3986B114-753C-A347-B6F3-C03F8F42E8E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F6219E8-D6B0-D745-85AF-5FDB70B680F5}"/>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224187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E8B969-0D70-9449-8ECB-EF098964C0D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0F3DE08-452F-2C4A-BE73-68BA6B02863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F81C0B4-58A7-7B4A-B356-47615F483BC7}"/>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5" name="Segnaposto piè di pagina 4">
            <a:extLst>
              <a:ext uri="{FF2B5EF4-FFF2-40B4-BE49-F238E27FC236}">
                <a16:creationId xmlns:a16="http://schemas.microsoft.com/office/drawing/2014/main" id="{DD8B3A08-0192-7147-B177-006601EFF9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7F6066B-0824-A44C-B349-4EC9CEFE954E}"/>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31280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E2FA40-C740-3F4D-BDB4-D4B8C9EB5F7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016C665-EBF2-8043-BCAD-C31C80BEF3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BE49454-C23C-C940-B231-9A48EEEEF2BD}"/>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5" name="Segnaposto piè di pagina 4">
            <a:extLst>
              <a:ext uri="{FF2B5EF4-FFF2-40B4-BE49-F238E27FC236}">
                <a16:creationId xmlns:a16="http://schemas.microsoft.com/office/drawing/2014/main" id="{E0B897F2-C40B-0F4D-B833-CB3D1E9FE4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C781F8D-F01A-1A42-AA5F-A1F0D3D01516}"/>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124408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B189FD-93B0-234B-91B6-F16F25E013B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64BE218-B40F-6447-8018-A8A34D2EB01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2CDAF19-F3DA-3B43-9928-DFF2DF76835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BF061CE-F4BA-E64D-BEAE-81083DA8420E}"/>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6" name="Segnaposto piè di pagina 5">
            <a:extLst>
              <a:ext uri="{FF2B5EF4-FFF2-40B4-BE49-F238E27FC236}">
                <a16:creationId xmlns:a16="http://schemas.microsoft.com/office/drawing/2014/main" id="{4777FEE5-04F1-E84B-8BA9-24271F4FA86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50082D5-F506-4B41-A9B8-7994DDBBE4A8}"/>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290049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12D93C-157C-934A-A391-807FA47CADD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6D690E1-4266-3F48-9DEB-BD5A50AC36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EB7DBE2-4C58-3C45-A458-24876D12CF9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588779E-B2B9-054D-A029-96947F972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89DBE23-7E1F-3042-B718-19AD5B3D6AE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E7D3C33-12F0-E545-AAC0-D11344FEE707}"/>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8" name="Segnaposto piè di pagina 7">
            <a:extLst>
              <a:ext uri="{FF2B5EF4-FFF2-40B4-BE49-F238E27FC236}">
                <a16:creationId xmlns:a16="http://schemas.microsoft.com/office/drawing/2014/main" id="{D84300E2-1C40-414D-806A-E6039419E43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C9BACFD-3EE8-C544-ADA5-121331C1B458}"/>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454878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67AF24-354F-F249-94C4-E68F6B0405D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31A9B65-F7FB-804A-9639-8CCD36D67FDD}"/>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4" name="Segnaposto piè di pagina 3">
            <a:extLst>
              <a:ext uri="{FF2B5EF4-FFF2-40B4-BE49-F238E27FC236}">
                <a16:creationId xmlns:a16="http://schemas.microsoft.com/office/drawing/2014/main" id="{1AB37D8C-7307-1641-B9DA-3CAC3C586A8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4607593-1C47-BB4D-AC4F-049A58DBBBB3}"/>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196710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5342C51-22E1-2249-9AA3-D39988BFF5A1}"/>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3" name="Segnaposto piè di pagina 2">
            <a:extLst>
              <a:ext uri="{FF2B5EF4-FFF2-40B4-BE49-F238E27FC236}">
                <a16:creationId xmlns:a16="http://schemas.microsoft.com/office/drawing/2014/main" id="{67CAF0E3-76F6-0345-9583-CC592D542EC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6FF06FD-543D-D84F-9D1E-B27709A8C5BE}"/>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79675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C1D92F-6340-4F45-80F9-97892DD5A85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F635930-CA7E-D347-ABD0-5FF7F3A553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66BA97A-B304-A040-9908-C6DE9D898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FF341CB-27F4-094C-8892-E01249F72E07}"/>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6" name="Segnaposto piè di pagina 5">
            <a:extLst>
              <a:ext uri="{FF2B5EF4-FFF2-40B4-BE49-F238E27FC236}">
                <a16:creationId xmlns:a16="http://schemas.microsoft.com/office/drawing/2014/main" id="{AAA418CA-2555-A746-BB8F-E430E7E66DF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6D8261E-844A-C249-AC8F-E62C64979915}"/>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283318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5C0E19-119C-D94B-ACE2-EDB8E051DF7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5805977-738D-694E-B43A-1ABD82DE9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CB5EDC4-9489-AF42-9F82-248EC8003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2FD29D8-F2A0-624A-9C89-1B163C9A3222}"/>
              </a:ext>
            </a:extLst>
          </p:cNvPr>
          <p:cNvSpPr>
            <a:spLocks noGrp="1"/>
          </p:cNvSpPr>
          <p:nvPr>
            <p:ph type="dt" sz="half" idx="10"/>
          </p:nvPr>
        </p:nvSpPr>
        <p:spPr/>
        <p:txBody>
          <a:bodyPr/>
          <a:lstStyle/>
          <a:p>
            <a:fld id="{3EB98047-FF21-FC4F-A8BE-1942F85821A6}" type="datetimeFigureOut">
              <a:rPr lang="it-IT" smtClean="0"/>
              <a:t>13/04/19</a:t>
            </a:fld>
            <a:endParaRPr lang="it-IT"/>
          </a:p>
        </p:txBody>
      </p:sp>
      <p:sp>
        <p:nvSpPr>
          <p:cNvPr id="6" name="Segnaposto piè di pagina 5">
            <a:extLst>
              <a:ext uri="{FF2B5EF4-FFF2-40B4-BE49-F238E27FC236}">
                <a16:creationId xmlns:a16="http://schemas.microsoft.com/office/drawing/2014/main" id="{CEFE4AEB-FE01-4641-9347-CF0DEA4EBB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147DC1-2F5F-EC45-AA55-99AF4FDC7472}"/>
              </a:ext>
            </a:extLst>
          </p:cNvPr>
          <p:cNvSpPr>
            <a:spLocks noGrp="1"/>
          </p:cNvSpPr>
          <p:nvPr>
            <p:ph type="sldNum" sz="quarter" idx="12"/>
          </p:nvPr>
        </p:nvSpPr>
        <p:spPr/>
        <p:txBody>
          <a:bodyPr/>
          <a:lstStyle/>
          <a:p>
            <a:fld id="{3EBA2D76-CB07-4945-8EF7-32E5F9230D04}" type="slidenum">
              <a:rPr lang="it-IT" smtClean="0"/>
              <a:t>‹N›</a:t>
            </a:fld>
            <a:endParaRPr lang="it-IT"/>
          </a:p>
        </p:txBody>
      </p:sp>
    </p:spTree>
    <p:extLst>
      <p:ext uri="{BB962C8B-B14F-4D97-AF65-F5344CB8AC3E}">
        <p14:creationId xmlns:p14="http://schemas.microsoft.com/office/powerpoint/2010/main" val="178009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B1108EF-8CCD-CB41-9E62-59770E119D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62CE7EF-09EC-4E44-A088-AAC1272A2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D94C84C-5CF5-114A-8E0F-B2F447049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98047-FF21-FC4F-A8BE-1942F85821A6}" type="datetimeFigureOut">
              <a:rPr lang="it-IT" smtClean="0"/>
              <a:t>13/04/19</a:t>
            </a:fld>
            <a:endParaRPr lang="it-IT"/>
          </a:p>
        </p:txBody>
      </p:sp>
      <p:sp>
        <p:nvSpPr>
          <p:cNvPr id="5" name="Segnaposto piè di pagina 4">
            <a:extLst>
              <a:ext uri="{FF2B5EF4-FFF2-40B4-BE49-F238E27FC236}">
                <a16:creationId xmlns:a16="http://schemas.microsoft.com/office/drawing/2014/main" id="{19B834AA-120A-F448-9F54-AB01D276EB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DD6C909-3979-6547-9652-BA352AD39C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A2D76-CB07-4945-8EF7-32E5F9230D04}" type="slidenum">
              <a:rPr lang="it-IT" smtClean="0"/>
              <a:t>‹N›</a:t>
            </a:fld>
            <a:endParaRPr lang="it-IT"/>
          </a:p>
        </p:txBody>
      </p:sp>
    </p:spTree>
    <p:extLst>
      <p:ext uri="{BB962C8B-B14F-4D97-AF65-F5344CB8AC3E}">
        <p14:creationId xmlns:p14="http://schemas.microsoft.com/office/powerpoint/2010/main" val="91863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5915A0-D12C-A248-AB99-778E3A0A41CB}"/>
              </a:ext>
            </a:extLst>
          </p:cNvPr>
          <p:cNvSpPr>
            <a:spLocks noGrp="1"/>
          </p:cNvSpPr>
          <p:nvPr>
            <p:ph type="ctrTitle"/>
          </p:nvPr>
        </p:nvSpPr>
        <p:spPr>
          <a:xfrm>
            <a:off x="1524000" y="2395836"/>
            <a:ext cx="9144000" cy="2905211"/>
          </a:xfrm>
        </p:spPr>
        <p:txBody>
          <a:bodyPr>
            <a:normAutofit/>
          </a:bodyPr>
          <a:lstStyle/>
          <a:p>
            <a:r>
              <a:rPr lang="en-GB" b="1" dirty="0">
                <a:solidFill>
                  <a:schemeClr val="accent1">
                    <a:lumMod val="50000"/>
                  </a:schemeClr>
                </a:solidFill>
              </a:rPr>
              <a:t>Italian Report – </a:t>
            </a:r>
            <a:br>
              <a:rPr lang="en-GB" b="1" dirty="0">
                <a:solidFill>
                  <a:schemeClr val="accent1">
                    <a:lumMod val="50000"/>
                  </a:schemeClr>
                </a:solidFill>
              </a:rPr>
            </a:br>
            <a:r>
              <a:rPr lang="en-GB" b="1" dirty="0">
                <a:solidFill>
                  <a:schemeClr val="accent1">
                    <a:lumMod val="50000"/>
                  </a:schemeClr>
                </a:solidFill>
              </a:rPr>
              <a:t>Main Findings</a:t>
            </a:r>
            <a:br>
              <a:rPr lang="en-GB" b="1" dirty="0">
                <a:solidFill>
                  <a:schemeClr val="accent1">
                    <a:lumMod val="50000"/>
                  </a:schemeClr>
                </a:solidFill>
              </a:rPr>
            </a:br>
            <a:endParaRPr lang="en-GB" b="1" dirty="0">
              <a:solidFill>
                <a:schemeClr val="accent1">
                  <a:lumMod val="50000"/>
                </a:schemeClr>
              </a:solidFill>
            </a:endParaRPr>
          </a:p>
        </p:txBody>
      </p:sp>
      <p:sp>
        <p:nvSpPr>
          <p:cNvPr id="3" name="Sottotitolo 2">
            <a:extLst>
              <a:ext uri="{FF2B5EF4-FFF2-40B4-BE49-F238E27FC236}">
                <a16:creationId xmlns:a16="http://schemas.microsoft.com/office/drawing/2014/main" id="{AE353E92-ECB3-8C40-8B08-8BA1EF8FE162}"/>
              </a:ext>
            </a:extLst>
          </p:cNvPr>
          <p:cNvSpPr>
            <a:spLocks noGrp="1"/>
          </p:cNvSpPr>
          <p:nvPr>
            <p:ph type="subTitle" idx="1"/>
          </p:nvPr>
        </p:nvSpPr>
        <p:spPr>
          <a:xfrm>
            <a:off x="1524000" y="4825335"/>
            <a:ext cx="9144000" cy="1655762"/>
          </a:xfrm>
        </p:spPr>
        <p:txBody>
          <a:bodyPr/>
          <a:lstStyle/>
          <a:p>
            <a:r>
              <a:rPr lang="it-IT" dirty="0">
                <a:solidFill>
                  <a:schemeClr val="accent1">
                    <a:lumMod val="50000"/>
                  </a:schemeClr>
                </a:solidFill>
              </a:rPr>
              <a:t>ADAPT</a:t>
            </a:r>
          </a:p>
          <a:p>
            <a:r>
              <a:rPr lang="it-IT" dirty="0">
                <a:solidFill>
                  <a:schemeClr val="accent1">
                    <a:lumMod val="50000"/>
                  </a:schemeClr>
                </a:solidFill>
              </a:rPr>
              <a:t>Bruxelles, 6 April 2019</a:t>
            </a:r>
          </a:p>
        </p:txBody>
      </p:sp>
      <p:pic>
        <p:nvPicPr>
          <p:cNvPr id="5" name="Immagine 4">
            <a:extLst>
              <a:ext uri="{FF2B5EF4-FFF2-40B4-BE49-F238E27FC236}">
                <a16:creationId xmlns:a16="http://schemas.microsoft.com/office/drawing/2014/main" id="{7F2FA07B-9C48-924E-BC75-D3E62010C20A}"/>
              </a:ext>
            </a:extLst>
          </p:cNvPr>
          <p:cNvPicPr>
            <a:picLocks noChangeAspect="1"/>
          </p:cNvPicPr>
          <p:nvPr/>
        </p:nvPicPr>
        <p:blipFill>
          <a:blip r:embed="rId2"/>
          <a:stretch>
            <a:fillRect/>
          </a:stretch>
        </p:blipFill>
        <p:spPr>
          <a:xfrm>
            <a:off x="3077177" y="0"/>
            <a:ext cx="5765800" cy="2654300"/>
          </a:xfrm>
          <a:prstGeom prst="rect">
            <a:avLst/>
          </a:prstGeom>
        </p:spPr>
      </p:pic>
    </p:spTree>
    <p:extLst>
      <p:ext uri="{BB962C8B-B14F-4D97-AF65-F5344CB8AC3E}">
        <p14:creationId xmlns:p14="http://schemas.microsoft.com/office/powerpoint/2010/main" val="84721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713E56-264D-9E42-86F0-A7967B6F8169}"/>
              </a:ext>
            </a:extLst>
          </p:cNvPr>
          <p:cNvSpPr>
            <a:spLocks noGrp="1"/>
          </p:cNvSpPr>
          <p:nvPr>
            <p:ph type="title"/>
          </p:nvPr>
        </p:nvSpPr>
        <p:spPr/>
        <p:txBody>
          <a:bodyPr/>
          <a:lstStyle/>
          <a:p>
            <a:r>
              <a:rPr lang="en-GB" b="1" dirty="0">
                <a:solidFill>
                  <a:schemeClr val="accent1"/>
                </a:solidFill>
              </a:rPr>
              <a:t>Narratives on Active Ageing</a:t>
            </a:r>
          </a:p>
        </p:txBody>
      </p:sp>
      <p:sp>
        <p:nvSpPr>
          <p:cNvPr id="3" name="Segnaposto contenuto 2">
            <a:extLst>
              <a:ext uri="{FF2B5EF4-FFF2-40B4-BE49-F238E27FC236}">
                <a16:creationId xmlns:a16="http://schemas.microsoft.com/office/drawing/2014/main" id="{18CE7DD9-EDBE-DC4C-BF04-F2D2E64F8D62}"/>
              </a:ext>
            </a:extLst>
          </p:cNvPr>
          <p:cNvSpPr>
            <a:spLocks noGrp="1"/>
          </p:cNvSpPr>
          <p:nvPr>
            <p:ph idx="1"/>
          </p:nvPr>
        </p:nvSpPr>
        <p:spPr>
          <a:xfrm>
            <a:off x="654908" y="1825624"/>
            <a:ext cx="11269362" cy="4871737"/>
          </a:xfrm>
        </p:spPr>
        <p:txBody>
          <a:bodyPr>
            <a:normAutofit lnSpcReduction="10000"/>
          </a:bodyPr>
          <a:lstStyle/>
          <a:p>
            <a:pPr marL="0" indent="0">
              <a:buNone/>
            </a:pPr>
            <a:r>
              <a:rPr lang="en-GB" dirty="0"/>
              <a:t>Contrasting ideas of </a:t>
            </a:r>
            <a:r>
              <a:rPr lang="en-GB" i="1" dirty="0"/>
              <a:t>active ageing</a:t>
            </a:r>
            <a:r>
              <a:rPr lang="en-GB" dirty="0"/>
              <a:t> flow from diverse interests behind the employment relationship:</a:t>
            </a:r>
          </a:p>
          <a:p>
            <a:pPr marL="0" indent="0">
              <a:buNone/>
            </a:pPr>
            <a:r>
              <a:rPr lang="en-GB" dirty="0"/>
              <a:t> </a:t>
            </a:r>
          </a:p>
          <a:p>
            <a:pPr lvl="1"/>
            <a:r>
              <a:rPr lang="en-GB" sz="2800" b="1" dirty="0">
                <a:solidFill>
                  <a:schemeClr val="accent1"/>
                </a:solidFill>
              </a:rPr>
              <a:t>For management</a:t>
            </a:r>
            <a:r>
              <a:rPr lang="en-GB" sz="2800" dirty="0"/>
              <a:t>, active ageing should primarily consist in ensuring that the ageing of working population does not lead to a decrease in efficiency or to an increase in labour costs related to absenteeism due to health problems, replacement costs and other setbacks that are not compensated by productivity growth.</a:t>
            </a:r>
          </a:p>
          <a:p>
            <a:pPr marL="457200" lvl="1" indent="0">
              <a:buNone/>
            </a:pPr>
            <a:r>
              <a:rPr lang="en-GB" sz="2800" dirty="0"/>
              <a:t> </a:t>
            </a:r>
          </a:p>
          <a:p>
            <a:pPr lvl="1"/>
            <a:r>
              <a:rPr lang="en-GB" sz="2800" b="1" dirty="0">
                <a:solidFill>
                  <a:schemeClr val="accent1"/>
                </a:solidFill>
              </a:rPr>
              <a:t>For labour</a:t>
            </a:r>
            <a:r>
              <a:rPr lang="en-GB" sz="2800" dirty="0"/>
              <a:t>, active ageing should allow older workers to respond to their increasing work-life balance needs and health care demands that longevity and extending working age involves, without reducing their labour market participation.</a:t>
            </a:r>
            <a:endParaRPr lang="it-IT" sz="2800" dirty="0"/>
          </a:p>
          <a:p>
            <a:endParaRPr lang="it-IT" dirty="0"/>
          </a:p>
        </p:txBody>
      </p:sp>
    </p:spTree>
    <p:extLst>
      <p:ext uri="{BB962C8B-B14F-4D97-AF65-F5344CB8AC3E}">
        <p14:creationId xmlns:p14="http://schemas.microsoft.com/office/powerpoint/2010/main" val="102105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B6CCC5-16CE-064A-9FD4-4A7A44F0FA58}"/>
              </a:ext>
            </a:extLst>
          </p:cNvPr>
          <p:cNvSpPr>
            <a:spLocks noGrp="1"/>
          </p:cNvSpPr>
          <p:nvPr>
            <p:ph type="title"/>
          </p:nvPr>
        </p:nvSpPr>
        <p:spPr/>
        <p:txBody>
          <a:bodyPr>
            <a:normAutofit/>
          </a:bodyPr>
          <a:lstStyle/>
          <a:p>
            <a:r>
              <a:rPr lang="it-IT" sz="4000" b="1" dirty="0">
                <a:solidFill>
                  <a:schemeClr val="accent1"/>
                </a:solidFill>
              </a:rPr>
              <a:t>Limits of a Radical </a:t>
            </a:r>
            <a:r>
              <a:rPr lang="it-IT" sz="4000" b="1" dirty="0" err="1">
                <a:solidFill>
                  <a:schemeClr val="accent1"/>
                </a:solidFill>
              </a:rPr>
              <a:t>Pluralist</a:t>
            </a:r>
            <a:r>
              <a:rPr lang="it-IT" sz="4000" b="1" dirty="0">
                <a:solidFill>
                  <a:schemeClr val="accent1"/>
                </a:solidFill>
              </a:rPr>
              <a:t> </a:t>
            </a:r>
            <a:r>
              <a:rPr lang="it-IT" sz="4000" b="1" dirty="0" err="1">
                <a:solidFill>
                  <a:schemeClr val="accent1"/>
                </a:solidFill>
              </a:rPr>
              <a:t>Approach</a:t>
            </a:r>
            <a:r>
              <a:rPr lang="it-IT" sz="4000" b="1" dirty="0">
                <a:solidFill>
                  <a:schemeClr val="accent1"/>
                </a:solidFill>
              </a:rPr>
              <a:t> to AI &amp; IR </a:t>
            </a:r>
          </a:p>
        </p:txBody>
      </p:sp>
      <p:sp>
        <p:nvSpPr>
          <p:cNvPr id="3" name="Segnaposto contenuto 2">
            <a:extLst>
              <a:ext uri="{FF2B5EF4-FFF2-40B4-BE49-F238E27FC236}">
                <a16:creationId xmlns:a16="http://schemas.microsoft.com/office/drawing/2014/main" id="{BA129DD3-44C7-EC4B-9D60-0A71A492966F}"/>
              </a:ext>
            </a:extLst>
          </p:cNvPr>
          <p:cNvSpPr>
            <a:spLocks noGrp="1"/>
          </p:cNvSpPr>
          <p:nvPr>
            <p:ph idx="1"/>
          </p:nvPr>
        </p:nvSpPr>
        <p:spPr>
          <a:xfrm>
            <a:off x="838200" y="1825624"/>
            <a:ext cx="10515600" cy="4834667"/>
          </a:xfrm>
        </p:spPr>
        <p:txBody>
          <a:bodyPr>
            <a:normAutofit/>
          </a:bodyPr>
          <a:lstStyle/>
          <a:p>
            <a:r>
              <a:rPr lang="en-GB" b="1" dirty="0">
                <a:solidFill>
                  <a:schemeClr val="accent1"/>
                </a:solidFill>
              </a:rPr>
              <a:t>Conflict of interests </a:t>
            </a:r>
            <a:r>
              <a:rPr lang="en-GB" dirty="0"/>
              <a:t>exacerbates differences in labour-management attitudes towards workforce ageing</a:t>
            </a:r>
          </a:p>
          <a:p>
            <a:r>
              <a:rPr lang="en-GB" dirty="0"/>
              <a:t>Management and labour seen as </a:t>
            </a:r>
            <a:r>
              <a:rPr lang="en-GB" b="1" dirty="0">
                <a:solidFill>
                  <a:schemeClr val="accent1"/>
                </a:solidFill>
              </a:rPr>
              <a:t>monolithic categories</a:t>
            </a:r>
            <a:r>
              <a:rPr lang="en-GB" dirty="0"/>
              <a:t>: how to deal with age and cross-generational cleavages in workforce? </a:t>
            </a:r>
          </a:p>
          <a:p>
            <a:r>
              <a:rPr lang="en-GB" dirty="0"/>
              <a:t>Conflict prevails over cooperation: </a:t>
            </a:r>
            <a:r>
              <a:rPr lang="en-GB" b="1" dirty="0">
                <a:solidFill>
                  <a:schemeClr val="accent1"/>
                </a:solidFill>
              </a:rPr>
              <a:t>distributive approach </a:t>
            </a:r>
            <a:r>
              <a:rPr lang="en-GB" dirty="0"/>
              <a:t>to CB prevails over the integrative one</a:t>
            </a:r>
          </a:p>
          <a:p>
            <a:r>
              <a:rPr lang="en-GB" b="1" dirty="0">
                <a:solidFill>
                  <a:schemeClr val="accent1"/>
                </a:solidFill>
              </a:rPr>
              <a:t>Short-term perspective </a:t>
            </a:r>
            <a:r>
              <a:rPr lang="en-GB" dirty="0"/>
              <a:t>in labour-management relations prevails over long-term: how to deal with anticipation of age-related needs, as well as with the </a:t>
            </a:r>
            <a:r>
              <a:rPr lang="en-GB" i="1" dirty="0"/>
              <a:t>life course perspective </a:t>
            </a:r>
            <a:r>
              <a:rPr lang="en-GB" dirty="0"/>
              <a:t>on active ageing?</a:t>
            </a:r>
          </a:p>
          <a:p>
            <a:r>
              <a:rPr lang="en-GB" b="1" dirty="0">
                <a:solidFill>
                  <a:schemeClr val="accent1"/>
                </a:solidFill>
              </a:rPr>
              <a:t>Sustainability</a:t>
            </a:r>
            <a:r>
              <a:rPr lang="en-GB" dirty="0"/>
              <a:t> is – in large part – incompatible with a (radical) pluralist approach to IR</a:t>
            </a:r>
          </a:p>
          <a:p>
            <a:endParaRPr lang="en-GB" dirty="0"/>
          </a:p>
        </p:txBody>
      </p:sp>
    </p:spTree>
    <p:extLst>
      <p:ext uri="{BB962C8B-B14F-4D97-AF65-F5344CB8AC3E}">
        <p14:creationId xmlns:p14="http://schemas.microsoft.com/office/powerpoint/2010/main" val="261772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5DC73D-3811-E444-9687-8380FFD9BB9A}"/>
              </a:ext>
            </a:extLst>
          </p:cNvPr>
          <p:cNvSpPr>
            <a:spLocks noGrp="1"/>
          </p:cNvSpPr>
          <p:nvPr>
            <p:ph type="title"/>
          </p:nvPr>
        </p:nvSpPr>
        <p:spPr/>
        <p:txBody>
          <a:bodyPr>
            <a:noAutofit/>
          </a:bodyPr>
          <a:lstStyle/>
          <a:p>
            <a:r>
              <a:rPr lang="en-GB" sz="2800" b="1" dirty="0">
                <a:solidFill>
                  <a:schemeClr val="accent1"/>
                </a:solidFill>
              </a:rPr>
              <a:t>How do different industrial relations (IR) structures facilitate and/or inhibit the dissemination and implementation of collective agreements on active ageing?</a:t>
            </a:r>
            <a:r>
              <a:rPr lang="it-IT" sz="2800" b="1" dirty="0">
                <a:solidFill>
                  <a:schemeClr val="accent1"/>
                </a:solidFill>
              </a:rPr>
              <a:t> </a:t>
            </a:r>
          </a:p>
        </p:txBody>
      </p:sp>
      <p:sp>
        <p:nvSpPr>
          <p:cNvPr id="3" name="Segnaposto contenuto 2">
            <a:extLst>
              <a:ext uri="{FF2B5EF4-FFF2-40B4-BE49-F238E27FC236}">
                <a16:creationId xmlns:a16="http://schemas.microsoft.com/office/drawing/2014/main" id="{170E901D-3323-E244-8CFE-4751AF219460}"/>
              </a:ext>
            </a:extLst>
          </p:cNvPr>
          <p:cNvSpPr>
            <a:spLocks noGrp="1"/>
          </p:cNvSpPr>
          <p:nvPr>
            <p:ph idx="1"/>
          </p:nvPr>
        </p:nvSpPr>
        <p:spPr>
          <a:xfrm>
            <a:off x="838200" y="1825625"/>
            <a:ext cx="10515600" cy="4785240"/>
          </a:xfrm>
        </p:spPr>
        <p:txBody>
          <a:bodyPr>
            <a:normAutofit lnSpcReduction="10000"/>
          </a:bodyPr>
          <a:lstStyle/>
          <a:p>
            <a:pPr lvl="0"/>
            <a:r>
              <a:rPr lang="en-GB" b="1" dirty="0">
                <a:solidFill>
                  <a:schemeClr val="accent1"/>
                </a:solidFill>
              </a:rPr>
              <a:t>Cooperative institutions</a:t>
            </a:r>
            <a:r>
              <a:rPr lang="en-GB" dirty="0"/>
              <a:t>, such as bilateral bodies consisting of workers’ and employers’ representatives, are crucial to shape active ageing through industrial relations</a:t>
            </a:r>
          </a:p>
          <a:p>
            <a:pPr lvl="0"/>
            <a:r>
              <a:rPr lang="en-GB" b="1" dirty="0">
                <a:solidFill>
                  <a:schemeClr val="accent1"/>
                </a:solidFill>
              </a:rPr>
              <a:t>Integrative bargaining </a:t>
            </a:r>
            <a:r>
              <a:rPr lang="en-GB" dirty="0"/>
              <a:t>is better than distributive bargaining to shape active ageing policies</a:t>
            </a:r>
          </a:p>
          <a:p>
            <a:pPr lvl="0"/>
            <a:r>
              <a:rPr lang="en-GB" dirty="0"/>
              <a:t>There should be a combination of bargaining levels that deal with active ageing, in tandem with public policies, provided that </a:t>
            </a:r>
            <a:r>
              <a:rPr lang="en-GB" b="1" dirty="0">
                <a:solidFill>
                  <a:schemeClr val="accent1"/>
                </a:solidFill>
              </a:rPr>
              <a:t>coordination</a:t>
            </a:r>
            <a:r>
              <a:rPr lang="en-GB" dirty="0"/>
              <a:t> is guaranteed. But… coordination depends on power of coordination actors</a:t>
            </a:r>
          </a:p>
          <a:p>
            <a:r>
              <a:rPr lang="en-GB" dirty="0"/>
              <a:t>Sometimes collective bargaining can create </a:t>
            </a:r>
            <a:r>
              <a:rPr lang="en-GB" b="1" dirty="0">
                <a:solidFill>
                  <a:schemeClr val="accent1"/>
                </a:solidFill>
              </a:rPr>
              <a:t>age cleavages </a:t>
            </a:r>
            <a:r>
              <a:rPr lang="en-GB" dirty="0"/>
              <a:t>in working regulation: two-tier wage structures; Seniority-based pay schemes etc. </a:t>
            </a:r>
          </a:p>
        </p:txBody>
      </p:sp>
    </p:spTree>
    <p:extLst>
      <p:ext uri="{BB962C8B-B14F-4D97-AF65-F5344CB8AC3E}">
        <p14:creationId xmlns:p14="http://schemas.microsoft.com/office/powerpoint/2010/main" val="32105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C3BC72-FE7B-BF4A-8377-3E3A78E7982A}"/>
              </a:ext>
            </a:extLst>
          </p:cNvPr>
          <p:cNvSpPr>
            <a:spLocks noGrp="1"/>
          </p:cNvSpPr>
          <p:nvPr>
            <p:ph type="title"/>
          </p:nvPr>
        </p:nvSpPr>
        <p:spPr/>
        <p:txBody>
          <a:bodyPr>
            <a:normAutofit fontScale="90000"/>
          </a:bodyPr>
          <a:lstStyle/>
          <a:p>
            <a:r>
              <a:rPr lang="en-GB" b="1" dirty="0">
                <a:solidFill>
                  <a:schemeClr val="accent1"/>
                </a:solidFill>
              </a:rPr>
              <a:t>How are age and employment perceived in workplace contexts within different IR systems?</a:t>
            </a:r>
            <a:endParaRPr lang="it-IT" dirty="0">
              <a:solidFill>
                <a:schemeClr val="accent1"/>
              </a:solidFill>
            </a:endParaRPr>
          </a:p>
        </p:txBody>
      </p:sp>
      <p:sp>
        <p:nvSpPr>
          <p:cNvPr id="3" name="Segnaposto contenuto 2">
            <a:extLst>
              <a:ext uri="{FF2B5EF4-FFF2-40B4-BE49-F238E27FC236}">
                <a16:creationId xmlns:a16="http://schemas.microsoft.com/office/drawing/2014/main" id="{EA95F469-1F2B-AD44-8B2B-E78E3A66694A}"/>
              </a:ext>
            </a:extLst>
          </p:cNvPr>
          <p:cNvSpPr>
            <a:spLocks noGrp="1"/>
          </p:cNvSpPr>
          <p:nvPr>
            <p:ph idx="1"/>
          </p:nvPr>
        </p:nvSpPr>
        <p:spPr>
          <a:xfrm>
            <a:off x="838200" y="1825625"/>
            <a:ext cx="10515600" cy="4945878"/>
          </a:xfrm>
        </p:spPr>
        <p:txBody>
          <a:bodyPr>
            <a:normAutofit/>
          </a:bodyPr>
          <a:lstStyle/>
          <a:p>
            <a:pPr lvl="0"/>
            <a:r>
              <a:rPr lang="en-GB" b="1" dirty="0">
                <a:solidFill>
                  <a:schemeClr val="accent1"/>
                </a:solidFill>
              </a:rPr>
              <a:t>Sectoral differences </a:t>
            </a:r>
            <a:r>
              <a:rPr lang="en-GB" dirty="0"/>
              <a:t>are important to consider in order to shape appropriate active ageing policies. Therefore, sectoral funds, sectoral bargaining and especially firm level bargaining are important channels to deal with workforce ageing</a:t>
            </a:r>
            <a:endParaRPr lang="it-IT" dirty="0"/>
          </a:p>
          <a:p>
            <a:pPr lvl="0"/>
            <a:r>
              <a:rPr lang="en-GB" b="1" dirty="0">
                <a:solidFill>
                  <a:schemeClr val="accent1"/>
                </a:solidFill>
              </a:rPr>
              <a:t>Firm size </a:t>
            </a:r>
            <a:r>
              <a:rPr lang="en-GB" dirty="0"/>
              <a:t>is another aspect that shapes industrial relations capacity to deal with ageing challenges. In SMEs HRM and informality prevail over industrial relations and more structured processes; big companies more attentive</a:t>
            </a:r>
            <a:endParaRPr lang="it-IT" dirty="0"/>
          </a:p>
          <a:p>
            <a:pPr lvl="0"/>
            <a:r>
              <a:rPr lang="en-GB" b="1" dirty="0">
                <a:solidFill>
                  <a:schemeClr val="accent1"/>
                </a:solidFill>
              </a:rPr>
              <a:t>Cooperation</a:t>
            </a:r>
            <a:r>
              <a:rPr lang="en-GB" dirty="0"/>
              <a:t> is a key factor to shape active ageing through industrial relations. In contexts where the climate of industrial relations is conflictual HRM and efficiency pressures prevail over sustainability</a:t>
            </a:r>
            <a:endParaRPr lang="it-IT" dirty="0"/>
          </a:p>
        </p:txBody>
      </p:sp>
    </p:spTree>
    <p:extLst>
      <p:ext uri="{BB962C8B-B14F-4D97-AF65-F5344CB8AC3E}">
        <p14:creationId xmlns:p14="http://schemas.microsoft.com/office/powerpoint/2010/main" val="128466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8C0EA-EBAD-5B49-A899-0C3D9ADA7295}"/>
              </a:ext>
            </a:extLst>
          </p:cNvPr>
          <p:cNvSpPr>
            <a:spLocks noGrp="1"/>
          </p:cNvSpPr>
          <p:nvPr>
            <p:ph type="title"/>
          </p:nvPr>
        </p:nvSpPr>
        <p:spPr/>
        <p:txBody>
          <a:bodyPr>
            <a:normAutofit fontScale="90000"/>
          </a:bodyPr>
          <a:lstStyle/>
          <a:p>
            <a:r>
              <a:rPr lang="en-GB" sz="3600" b="1" dirty="0">
                <a:solidFill>
                  <a:schemeClr val="accent1"/>
                </a:solidFill>
              </a:rPr>
              <a:t>How do employers and trade unions respond to EU and national social activation policies in creating sustainable work opportunities for older workers?</a:t>
            </a:r>
            <a:endParaRPr lang="it-IT" dirty="0"/>
          </a:p>
        </p:txBody>
      </p:sp>
      <p:sp>
        <p:nvSpPr>
          <p:cNvPr id="3" name="Segnaposto contenuto 2">
            <a:extLst>
              <a:ext uri="{FF2B5EF4-FFF2-40B4-BE49-F238E27FC236}">
                <a16:creationId xmlns:a16="http://schemas.microsoft.com/office/drawing/2014/main" id="{23687870-6D7D-2340-86DF-4D7A6819D43C}"/>
              </a:ext>
            </a:extLst>
          </p:cNvPr>
          <p:cNvSpPr>
            <a:spLocks noGrp="1"/>
          </p:cNvSpPr>
          <p:nvPr>
            <p:ph idx="1"/>
          </p:nvPr>
        </p:nvSpPr>
        <p:spPr>
          <a:xfrm>
            <a:off x="838200" y="2060402"/>
            <a:ext cx="10515600" cy="5032375"/>
          </a:xfrm>
        </p:spPr>
        <p:txBody>
          <a:bodyPr>
            <a:normAutofit/>
          </a:bodyPr>
          <a:lstStyle/>
          <a:p>
            <a:pPr lvl="0"/>
            <a:r>
              <a:rPr lang="en-GB" dirty="0"/>
              <a:t>They mainly respond with </a:t>
            </a:r>
            <a:r>
              <a:rPr lang="en-GB" b="1" dirty="0">
                <a:solidFill>
                  <a:schemeClr val="accent1"/>
                </a:solidFill>
              </a:rPr>
              <a:t>Intergenerational Solidarity Pacts </a:t>
            </a:r>
            <a:r>
              <a:rPr lang="en-GB" dirty="0"/>
              <a:t>negotiated at sectoral level and implemented via firm-level bargaining: older workers contracts are turned into part-time jobs and young people are hired</a:t>
            </a:r>
          </a:p>
          <a:p>
            <a:pPr lvl="1"/>
            <a:r>
              <a:rPr lang="en-GB" dirty="0"/>
              <a:t>Not mandatory schemes incentivized by legislation</a:t>
            </a:r>
          </a:p>
          <a:p>
            <a:pPr lvl="1"/>
            <a:r>
              <a:rPr lang="it-IT" dirty="0" err="1"/>
              <a:t>Lack</a:t>
            </a:r>
            <a:r>
              <a:rPr lang="it-IT" dirty="0"/>
              <a:t> of </a:t>
            </a:r>
            <a:r>
              <a:rPr lang="it-IT" dirty="0" err="1"/>
              <a:t>implementation</a:t>
            </a:r>
            <a:r>
              <a:rPr lang="it-IT" dirty="0"/>
              <a:t> due to </a:t>
            </a:r>
            <a:r>
              <a:rPr lang="it-IT" dirty="0" err="1"/>
              <a:t>higher</a:t>
            </a:r>
            <a:r>
              <a:rPr lang="it-IT" dirty="0"/>
              <a:t> </a:t>
            </a:r>
            <a:r>
              <a:rPr lang="it-IT" dirty="0" err="1"/>
              <a:t>costs</a:t>
            </a:r>
            <a:r>
              <a:rPr lang="it-IT" dirty="0"/>
              <a:t> and…</a:t>
            </a:r>
            <a:r>
              <a:rPr lang="it-IT" dirty="0" err="1"/>
              <a:t>lack</a:t>
            </a:r>
            <a:r>
              <a:rPr lang="it-IT" dirty="0"/>
              <a:t> of </a:t>
            </a:r>
            <a:r>
              <a:rPr lang="it-IT" dirty="0" err="1"/>
              <a:t>solidarity</a:t>
            </a:r>
            <a:endParaRPr lang="it-IT" dirty="0"/>
          </a:p>
          <a:p>
            <a:pPr lvl="0"/>
            <a:r>
              <a:rPr lang="en-GB" b="1" dirty="0">
                <a:solidFill>
                  <a:schemeClr val="accent1"/>
                </a:solidFill>
              </a:rPr>
              <a:t>Early retirement </a:t>
            </a:r>
            <a:r>
              <a:rPr lang="en-GB" dirty="0"/>
              <a:t>is still the main channel to deal with an ageing workforce</a:t>
            </a:r>
            <a:endParaRPr lang="it-IT" dirty="0"/>
          </a:p>
          <a:p>
            <a:pPr lvl="0"/>
            <a:r>
              <a:rPr lang="en-GB" dirty="0"/>
              <a:t>Many institutions and regulations, for example sectoral healthcare or training funds, are not aged-based but can still be used for active ageing purposes</a:t>
            </a:r>
            <a:endParaRPr lang="it-IT" dirty="0"/>
          </a:p>
        </p:txBody>
      </p:sp>
    </p:spTree>
    <p:extLst>
      <p:ext uri="{BB962C8B-B14F-4D97-AF65-F5344CB8AC3E}">
        <p14:creationId xmlns:p14="http://schemas.microsoft.com/office/powerpoint/2010/main" val="4167859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6B3ECC-5EEE-C240-A95B-41F5E9BB0E76}"/>
              </a:ext>
            </a:extLst>
          </p:cNvPr>
          <p:cNvSpPr>
            <a:spLocks noGrp="1"/>
          </p:cNvSpPr>
          <p:nvPr>
            <p:ph type="title"/>
          </p:nvPr>
        </p:nvSpPr>
        <p:spPr/>
        <p:txBody>
          <a:bodyPr>
            <a:noAutofit/>
          </a:bodyPr>
          <a:lstStyle/>
          <a:p>
            <a:r>
              <a:rPr lang="en-GB" sz="3600" b="1" dirty="0">
                <a:solidFill>
                  <a:schemeClr val="accent1"/>
                </a:solidFill>
              </a:rPr>
              <a:t>How are the interests of older and younger workers negotiated and reconciled through workplace level mechanisms?</a:t>
            </a:r>
            <a:endParaRPr lang="it-IT" sz="3600" dirty="0">
              <a:solidFill>
                <a:schemeClr val="accent1"/>
              </a:solidFill>
            </a:endParaRPr>
          </a:p>
        </p:txBody>
      </p:sp>
      <p:sp>
        <p:nvSpPr>
          <p:cNvPr id="3" name="Segnaposto contenuto 2">
            <a:extLst>
              <a:ext uri="{FF2B5EF4-FFF2-40B4-BE49-F238E27FC236}">
                <a16:creationId xmlns:a16="http://schemas.microsoft.com/office/drawing/2014/main" id="{81956AD1-4E04-824D-89EC-0B38F0298D25}"/>
              </a:ext>
            </a:extLst>
          </p:cNvPr>
          <p:cNvSpPr>
            <a:spLocks noGrp="1"/>
          </p:cNvSpPr>
          <p:nvPr>
            <p:ph idx="1"/>
          </p:nvPr>
        </p:nvSpPr>
        <p:spPr>
          <a:xfrm>
            <a:off x="838200" y="2233398"/>
            <a:ext cx="10515600" cy="4351338"/>
          </a:xfrm>
        </p:spPr>
        <p:txBody>
          <a:bodyPr/>
          <a:lstStyle/>
          <a:p>
            <a:r>
              <a:rPr lang="en-GB" b="1" dirty="0">
                <a:solidFill>
                  <a:schemeClr val="accent1"/>
                </a:solidFill>
              </a:rPr>
              <a:t>Intergenerational relay mechanisms </a:t>
            </a:r>
            <a:r>
              <a:rPr lang="en-GB" dirty="0"/>
              <a:t>are the main negotiated channels for active ageing. </a:t>
            </a:r>
            <a:endParaRPr lang="it-IT" dirty="0"/>
          </a:p>
          <a:p>
            <a:pPr lvl="0"/>
            <a:r>
              <a:rPr lang="en-GB" b="1" dirty="0">
                <a:solidFill>
                  <a:schemeClr val="accent1"/>
                </a:solidFill>
              </a:rPr>
              <a:t>Apprenticeships</a:t>
            </a:r>
            <a:r>
              <a:rPr lang="en-GB" dirty="0"/>
              <a:t>, which in Italy are regulated via collective bargaining, are good schemes to promote older workers mentoring and cooperation with young people.</a:t>
            </a:r>
            <a:endParaRPr lang="it-IT" dirty="0"/>
          </a:p>
          <a:p>
            <a:pPr lvl="0"/>
            <a:r>
              <a:rPr lang="en-GB" b="1" dirty="0">
                <a:solidFill>
                  <a:schemeClr val="accent1"/>
                </a:solidFill>
              </a:rPr>
              <a:t>Mentoring</a:t>
            </a:r>
            <a:r>
              <a:rPr lang="en-GB" dirty="0"/>
              <a:t> and reverse mentoring stands out among the most used cross-generational programmes.</a:t>
            </a:r>
            <a:endParaRPr lang="it-IT" dirty="0"/>
          </a:p>
        </p:txBody>
      </p:sp>
    </p:spTree>
    <p:extLst>
      <p:ext uri="{BB962C8B-B14F-4D97-AF65-F5344CB8AC3E}">
        <p14:creationId xmlns:p14="http://schemas.microsoft.com/office/powerpoint/2010/main" val="351105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78CB98-F8FD-3F42-91AF-F69BCA08EFAA}"/>
              </a:ext>
            </a:extLst>
          </p:cNvPr>
          <p:cNvSpPr>
            <a:spLocks noGrp="1"/>
          </p:cNvSpPr>
          <p:nvPr>
            <p:ph type="title"/>
          </p:nvPr>
        </p:nvSpPr>
        <p:spPr/>
        <p:txBody>
          <a:bodyPr/>
          <a:lstStyle/>
          <a:p>
            <a:r>
              <a:rPr lang="en-GB" b="1" dirty="0">
                <a:solidFill>
                  <a:schemeClr val="accent1"/>
                </a:solidFill>
              </a:rPr>
              <a:t>To sum up</a:t>
            </a:r>
            <a:endParaRPr lang="it-IT" dirty="0"/>
          </a:p>
        </p:txBody>
      </p:sp>
      <p:sp>
        <p:nvSpPr>
          <p:cNvPr id="3" name="Segnaposto contenuto 2">
            <a:extLst>
              <a:ext uri="{FF2B5EF4-FFF2-40B4-BE49-F238E27FC236}">
                <a16:creationId xmlns:a16="http://schemas.microsoft.com/office/drawing/2014/main" id="{D4A3015B-ED72-2243-8858-86F5309EF0BC}"/>
              </a:ext>
            </a:extLst>
          </p:cNvPr>
          <p:cNvSpPr>
            <a:spLocks noGrp="1"/>
          </p:cNvSpPr>
          <p:nvPr>
            <p:ph idx="1"/>
          </p:nvPr>
        </p:nvSpPr>
        <p:spPr>
          <a:xfrm>
            <a:off x="838200" y="1825625"/>
            <a:ext cx="10515600" cy="4945878"/>
          </a:xfrm>
        </p:spPr>
        <p:txBody>
          <a:bodyPr>
            <a:normAutofit fontScale="77500" lnSpcReduction="20000"/>
          </a:bodyPr>
          <a:lstStyle/>
          <a:p>
            <a:pPr>
              <a:lnSpc>
                <a:spcPct val="120000"/>
              </a:lnSpc>
            </a:pPr>
            <a:r>
              <a:rPr lang="en-GB" sz="3300" dirty="0"/>
              <a:t>“</a:t>
            </a:r>
            <a:r>
              <a:rPr lang="en-GB" sz="3300" i="1" dirty="0"/>
              <a:t>Ensuring active ageing and the intergenerational approach requires a </a:t>
            </a:r>
            <a:r>
              <a:rPr lang="en-GB" sz="3300" b="1" i="1" dirty="0">
                <a:solidFill>
                  <a:schemeClr val="accent1"/>
                </a:solidFill>
              </a:rPr>
              <a:t>shared commitment </a:t>
            </a:r>
            <a:r>
              <a:rPr lang="en-GB" sz="3300" i="1" dirty="0"/>
              <a:t>on the part of employers, workers and their representatives</a:t>
            </a:r>
            <a:r>
              <a:rPr lang="en-GB" sz="3300" dirty="0"/>
              <a:t>” (</a:t>
            </a:r>
            <a:r>
              <a:rPr lang="en-GB" sz="3300" dirty="0" err="1"/>
              <a:t>BusinessEurope</a:t>
            </a:r>
            <a:r>
              <a:rPr lang="en-GB" sz="3300" dirty="0"/>
              <a:t>, UEAPME, CEEP and the ETUC, 2017)</a:t>
            </a:r>
          </a:p>
          <a:p>
            <a:pPr algn="just">
              <a:lnSpc>
                <a:spcPct val="120000"/>
              </a:lnSpc>
            </a:pPr>
            <a:r>
              <a:rPr lang="en-GB" sz="3300" dirty="0"/>
              <a:t>Overall </a:t>
            </a:r>
            <a:r>
              <a:rPr lang="en-GB" sz="3300" b="1" dirty="0">
                <a:solidFill>
                  <a:schemeClr val="accent1"/>
                </a:solidFill>
              </a:rPr>
              <a:t>awareness</a:t>
            </a:r>
            <a:r>
              <a:rPr lang="en-GB" sz="3300" dirty="0"/>
              <a:t> of Italian social partners: active ageing policies emerge as a process of incremental institutional change, with a focus on the importance of the </a:t>
            </a:r>
            <a:r>
              <a:rPr lang="en-GB" sz="3300" b="1" dirty="0">
                <a:solidFill>
                  <a:schemeClr val="accent1"/>
                </a:solidFill>
              </a:rPr>
              <a:t>power balances </a:t>
            </a:r>
            <a:r>
              <a:rPr lang="en-GB" sz="3300" dirty="0"/>
              <a:t>between interests that tend to be reconciled under the idea of sustainability. </a:t>
            </a:r>
          </a:p>
          <a:p>
            <a:pPr algn="just">
              <a:lnSpc>
                <a:spcPct val="120000"/>
              </a:lnSpc>
            </a:pPr>
            <a:r>
              <a:rPr lang="en-GB" sz="3300" dirty="0"/>
              <a:t>However, there is still a </a:t>
            </a:r>
            <a:r>
              <a:rPr lang="en-GB" sz="3300" b="1" dirty="0">
                <a:solidFill>
                  <a:schemeClr val="accent1"/>
                </a:solidFill>
              </a:rPr>
              <a:t>large gap between words and deeds</a:t>
            </a:r>
            <a:r>
              <a:rPr lang="en-GB" sz="3300" dirty="0"/>
              <a:t>, and opinions and reality on the role of social partners in shaping sustainable active ageing policies are often oceans apart.</a:t>
            </a:r>
          </a:p>
          <a:p>
            <a:pPr algn="just"/>
            <a:endParaRPr lang="en-GB" sz="3600" dirty="0"/>
          </a:p>
          <a:p>
            <a:pPr algn="just"/>
            <a:endParaRPr lang="it-IT" sz="3600" dirty="0"/>
          </a:p>
        </p:txBody>
      </p:sp>
    </p:spTree>
    <p:extLst>
      <p:ext uri="{BB962C8B-B14F-4D97-AF65-F5344CB8AC3E}">
        <p14:creationId xmlns:p14="http://schemas.microsoft.com/office/powerpoint/2010/main" val="34711823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779</Words>
  <Application>Microsoft Macintosh PowerPoint</Application>
  <PresentationFormat>Widescreen</PresentationFormat>
  <Paragraphs>40</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Italian Report –  Main Findings </vt:lpstr>
      <vt:lpstr>Narratives on Active Ageing</vt:lpstr>
      <vt:lpstr>Limits of a Radical Pluralist Approach to AI &amp; IR </vt:lpstr>
      <vt:lpstr>How do different industrial relations (IR) structures facilitate and/or inhibit the dissemination and implementation of collective agreements on active ageing? </vt:lpstr>
      <vt:lpstr>How are age and employment perceived in workplace contexts within different IR systems?</vt:lpstr>
      <vt:lpstr>How do employers and trade unions respond to EU and national social activation policies in creating sustainable work opportunities for older workers?</vt:lpstr>
      <vt:lpstr>How are the interests of older and younger workers negotiated and reconciled through workplace level mechanisms?</vt:lpstr>
      <vt:lpstr>To sum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paolo.tomassetti@unibg.it</dc:creator>
  <cp:lastModifiedBy>paolo.tomassetti@unibg.it</cp:lastModifiedBy>
  <cp:revision>18</cp:revision>
  <dcterms:created xsi:type="dcterms:W3CDTF">2019-04-08T09:03:02Z</dcterms:created>
  <dcterms:modified xsi:type="dcterms:W3CDTF">2019-04-13T07:14:38Z</dcterms:modified>
</cp:coreProperties>
</file>