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69" r:id="rId2"/>
    <p:sldId id="257" r:id="rId3"/>
    <p:sldId id="258" r:id="rId4"/>
    <p:sldId id="259" r:id="rId5"/>
    <p:sldId id="260" r:id="rId6"/>
    <p:sldId id="268" r:id="rId7"/>
    <p:sldId id="261" r:id="rId8"/>
    <p:sldId id="262" r:id="rId9"/>
    <p:sldId id="263" r:id="rId10"/>
    <p:sldId id="283" r:id="rId11"/>
    <p:sldId id="284" r:id="rId12"/>
    <p:sldId id="285" r:id="rId13"/>
    <p:sldId id="286" r:id="rId14"/>
    <p:sldId id="265" r:id="rId15"/>
    <p:sldId id="267" r:id="rId16"/>
    <p:sldId id="266" r:id="rId17"/>
    <p:sldId id="281" r:id="rId18"/>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CFC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570"/>
    <p:restoredTop sz="94599"/>
  </p:normalViewPr>
  <p:slideViewPr>
    <p:cSldViewPr snapToGrid="0">
      <p:cViewPr varScale="1">
        <p:scale>
          <a:sx n="76" d="100"/>
          <a:sy n="76" d="100"/>
        </p:scale>
        <p:origin x="224" y="832"/>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73CDC9-E069-BE48-9D59-4CBDE4CF8B29}"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pl-PL"/>
        </a:p>
      </dgm:t>
    </dgm:pt>
    <dgm:pt modelId="{7D2FED01-E387-B144-B264-8B96A0CA4E27}">
      <dgm:prSet phldrT="[Tekst]"/>
      <dgm:spPr>
        <a:solidFill>
          <a:schemeClr val="accent1">
            <a:hueOff val="0"/>
            <a:satOff val="0"/>
            <a:lumOff val="0"/>
          </a:schemeClr>
        </a:solidFill>
      </dgm:spPr>
      <dgm:t>
        <a:bodyPr/>
        <a:lstStyle/>
        <a:p>
          <a:r>
            <a:rPr lang="pl-PL" dirty="0" err="1">
              <a:solidFill>
                <a:schemeClr val="tx1"/>
              </a:solidFill>
            </a:rPr>
            <a:t>National</a:t>
          </a:r>
          <a:r>
            <a:rPr lang="pl-PL" dirty="0">
              <a:solidFill>
                <a:schemeClr val="tx1"/>
              </a:solidFill>
            </a:rPr>
            <a:t> </a:t>
          </a:r>
          <a:r>
            <a:rPr lang="pl-PL" dirty="0" err="1">
              <a:solidFill>
                <a:schemeClr val="tx1"/>
              </a:solidFill>
            </a:rPr>
            <a:t>level</a:t>
          </a:r>
          <a:endParaRPr lang="pl-PL" dirty="0">
            <a:solidFill>
              <a:schemeClr val="tx1"/>
            </a:solidFill>
          </a:endParaRPr>
        </a:p>
      </dgm:t>
    </dgm:pt>
    <dgm:pt modelId="{C099E996-BB10-0247-8977-E255A738ED97}" type="parTrans" cxnId="{0556C745-01E3-5D4E-92CF-505F06102ACD}">
      <dgm:prSet/>
      <dgm:spPr/>
      <dgm:t>
        <a:bodyPr/>
        <a:lstStyle/>
        <a:p>
          <a:endParaRPr lang="pl-PL"/>
        </a:p>
      </dgm:t>
    </dgm:pt>
    <dgm:pt modelId="{07BE02FF-180B-D748-83AA-5E64EFFC793E}" type="sibTrans" cxnId="{0556C745-01E3-5D4E-92CF-505F06102ACD}">
      <dgm:prSet/>
      <dgm:spPr/>
      <dgm:t>
        <a:bodyPr/>
        <a:lstStyle/>
        <a:p>
          <a:endParaRPr lang="pl-PL"/>
        </a:p>
      </dgm:t>
    </dgm:pt>
    <dgm:pt modelId="{D347553C-16E2-5649-A2CD-8005E634FF3D}">
      <dgm:prSet phldrT="[Tekst]"/>
      <dgm:spPr>
        <a:solidFill>
          <a:schemeClr val="accent1">
            <a:lumMod val="60000"/>
            <a:lumOff val="40000"/>
            <a:alpha val="90000"/>
          </a:schemeClr>
        </a:solidFill>
      </dgm:spPr>
      <dgm:t>
        <a:bodyPr/>
        <a:lstStyle/>
        <a:p>
          <a:r>
            <a:rPr lang="pl-PL" dirty="0" err="1"/>
            <a:t>National</a:t>
          </a:r>
          <a:r>
            <a:rPr lang="pl-PL" dirty="0"/>
            <a:t> </a:t>
          </a:r>
          <a:r>
            <a:rPr lang="pl-PL" dirty="0" err="1"/>
            <a:t>level</a:t>
          </a:r>
          <a:endParaRPr lang="pl-PL" dirty="0"/>
        </a:p>
      </dgm:t>
    </dgm:pt>
    <dgm:pt modelId="{F0DF4092-7B6F-864E-969E-1566997279E1}" type="parTrans" cxnId="{D879C313-3E08-CC4B-B80E-8F27D5C54FBB}">
      <dgm:prSet/>
      <dgm:spPr/>
      <dgm:t>
        <a:bodyPr/>
        <a:lstStyle/>
        <a:p>
          <a:endParaRPr lang="pl-PL"/>
        </a:p>
      </dgm:t>
    </dgm:pt>
    <dgm:pt modelId="{8E7A24BA-B1E3-6843-B3D3-528C64BE387B}" type="sibTrans" cxnId="{D879C313-3E08-CC4B-B80E-8F27D5C54FBB}">
      <dgm:prSet/>
      <dgm:spPr/>
      <dgm:t>
        <a:bodyPr/>
        <a:lstStyle/>
        <a:p>
          <a:endParaRPr lang="pl-PL"/>
        </a:p>
      </dgm:t>
    </dgm:pt>
    <dgm:pt modelId="{BD66B521-EA43-0A48-9DD4-74C09C9D28B8}">
      <dgm:prSet phldrT="[Tekst]"/>
      <dgm:spPr>
        <a:solidFill>
          <a:schemeClr val="accent1">
            <a:lumMod val="60000"/>
            <a:lumOff val="40000"/>
          </a:schemeClr>
        </a:solidFill>
      </dgm:spPr>
      <dgm:t>
        <a:bodyPr/>
        <a:lstStyle/>
        <a:p>
          <a:r>
            <a:rPr lang="pl-PL" dirty="0" err="1">
              <a:solidFill>
                <a:schemeClr val="tx1"/>
              </a:solidFill>
            </a:rPr>
            <a:t>Regional</a:t>
          </a:r>
          <a:r>
            <a:rPr lang="pl-PL" dirty="0">
              <a:solidFill>
                <a:schemeClr val="tx1"/>
              </a:solidFill>
            </a:rPr>
            <a:t> </a:t>
          </a:r>
          <a:r>
            <a:rPr lang="pl-PL" dirty="0" err="1">
              <a:solidFill>
                <a:schemeClr val="tx1"/>
              </a:solidFill>
            </a:rPr>
            <a:t>level</a:t>
          </a:r>
          <a:endParaRPr lang="pl-PL" dirty="0">
            <a:solidFill>
              <a:schemeClr val="tx1"/>
            </a:solidFill>
          </a:endParaRPr>
        </a:p>
      </dgm:t>
    </dgm:pt>
    <dgm:pt modelId="{6B87A0DD-3654-5149-A14C-2B4701B1305B}" type="parTrans" cxnId="{AC6963CB-3FE1-774E-AEA3-60D59D9841DB}">
      <dgm:prSet/>
      <dgm:spPr/>
      <dgm:t>
        <a:bodyPr/>
        <a:lstStyle/>
        <a:p>
          <a:endParaRPr lang="pl-PL"/>
        </a:p>
      </dgm:t>
    </dgm:pt>
    <dgm:pt modelId="{4B7DB9CE-08E9-0D4A-9552-F1F646BC1619}" type="sibTrans" cxnId="{AC6963CB-3FE1-774E-AEA3-60D59D9841DB}">
      <dgm:prSet/>
      <dgm:spPr/>
      <dgm:t>
        <a:bodyPr/>
        <a:lstStyle/>
        <a:p>
          <a:endParaRPr lang="pl-PL"/>
        </a:p>
      </dgm:t>
    </dgm:pt>
    <dgm:pt modelId="{13A5C0D6-210E-ED45-BF0F-C0C08857E8D5}">
      <dgm:prSet phldrT="[Tekst]"/>
      <dgm:spPr>
        <a:solidFill>
          <a:schemeClr val="accent1">
            <a:lumMod val="60000"/>
            <a:lumOff val="40000"/>
            <a:alpha val="90000"/>
          </a:schemeClr>
        </a:solidFill>
      </dgm:spPr>
      <dgm:t>
        <a:bodyPr/>
        <a:lstStyle/>
        <a:p>
          <a:r>
            <a:rPr lang="pl-PL" dirty="0" err="1"/>
            <a:t>Regional</a:t>
          </a:r>
          <a:r>
            <a:rPr lang="pl-PL" dirty="0"/>
            <a:t> </a:t>
          </a:r>
          <a:r>
            <a:rPr lang="pl-PL" dirty="0" err="1"/>
            <a:t>level</a:t>
          </a:r>
          <a:endParaRPr lang="pl-PL" dirty="0"/>
        </a:p>
      </dgm:t>
    </dgm:pt>
    <dgm:pt modelId="{8E14B165-74B4-3F4D-B0E0-76DFFA4066BB}" type="parTrans" cxnId="{F95E7CA8-048B-6B4A-8F76-253474A3F18C}">
      <dgm:prSet/>
      <dgm:spPr/>
      <dgm:t>
        <a:bodyPr/>
        <a:lstStyle/>
        <a:p>
          <a:endParaRPr lang="pl-PL"/>
        </a:p>
      </dgm:t>
    </dgm:pt>
    <dgm:pt modelId="{7605FB83-F1E0-304E-AE08-ABDC70D456AE}" type="sibTrans" cxnId="{F95E7CA8-048B-6B4A-8F76-253474A3F18C}">
      <dgm:prSet/>
      <dgm:spPr/>
      <dgm:t>
        <a:bodyPr/>
        <a:lstStyle/>
        <a:p>
          <a:endParaRPr lang="pl-PL"/>
        </a:p>
      </dgm:t>
    </dgm:pt>
    <dgm:pt modelId="{D8348FDE-F9BD-464C-BF51-F27EA5B6C171}">
      <dgm:prSet phldrT="[Tekst]"/>
      <dgm:spPr>
        <a:solidFill>
          <a:schemeClr val="accent1">
            <a:lumMod val="20000"/>
            <a:lumOff val="80000"/>
          </a:schemeClr>
        </a:solidFill>
      </dgm:spPr>
      <dgm:t>
        <a:bodyPr/>
        <a:lstStyle/>
        <a:p>
          <a:r>
            <a:rPr lang="pl-PL" dirty="0">
              <a:solidFill>
                <a:schemeClr val="tx1"/>
              </a:solidFill>
            </a:rPr>
            <a:t>Company </a:t>
          </a:r>
          <a:r>
            <a:rPr lang="pl-PL" dirty="0" err="1">
              <a:solidFill>
                <a:schemeClr val="tx1"/>
              </a:solidFill>
            </a:rPr>
            <a:t>level</a:t>
          </a:r>
          <a:endParaRPr lang="pl-PL" dirty="0">
            <a:solidFill>
              <a:schemeClr val="tx1"/>
            </a:solidFill>
          </a:endParaRPr>
        </a:p>
      </dgm:t>
    </dgm:pt>
    <dgm:pt modelId="{1380BD67-F509-D24E-A941-4CD129530385}" type="parTrans" cxnId="{43BF0314-6855-F14E-9CCA-2FC571D3A160}">
      <dgm:prSet/>
      <dgm:spPr/>
      <dgm:t>
        <a:bodyPr/>
        <a:lstStyle/>
        <a:p>
          <a:endParaRPr lang="pl-PL"/>
        </a:p>
      </dgm:t>
    </dgm:pt>
    <dgm:pt modelId="{416FB715-5086-BC4B-ADD8-BF7D6DC7A284}" type="sibTrans" cxnId="{43BF0314-6855-F14E-9CCA-2FC571D3A160}">
      <dgm:prSet/>
      <dgm:spPr/>
      <dgm:t>
        <a:bodyPr/>
        <a:lstStyle/>
        <a:p>
          <a:endParaRPr lang="pl-PL"/>
        </a:p>
      </dgm:t>
    </dgm:pt>
    <dgm:pt modelId="{4BD88C65-BA93-834B-B007-FEABA78D5D4C}">
      <dgm:prSet phldrT="[Tekst]"/>
      <dgm:spPr>
        <a:solidFill>
          <a:schemeClr val="accent1">
            <a:alpha val="90000"/>
          </a:schemeClr>
        </a:solidFill>
      </dgm:spPr>
      <dgm:t>
        <a:bodyPr/>
        <a:lstStyle/>
        <a:p>
          <a:r>
            <a:rPr lang="pl-PL" dirty="0"/>
            <a:t>Company </a:t>
          </a:r>
          <a:r>
            <a:rPr lang="pl-PL" dirty="0" err="1"/>
            <a:t>level</a:t>
          </a:r>
          <a:endParaRPr lang="pl-PL" dirty="0"/>
        </a:p>
      </dgm:t>
    </dgm:pt>
    <dgm:pt modelId="{D9CA571E-C30B-2444-B297-9A3B0B9EE99B}" type="parTrans" cxnId="{6A5D7992-C34A-C142-8517-698DD0AE52F7}">
      <dgm:prSet/>
      <dgm:spPr/>
      <dgm:t>
        <a:bodyPr/>
        <a:lstStyle/>
        <a:p>
          <a:endParaRPr lang="pl-PL"/>
        </a:p>
      </dgm:t>
    </dgm:pt>
    <dgm:pt modelId="{A11E815B-64B4-1741-8E72-663BD855834C}" type="sibTrans" cxnId="{6A5D7992-C34A-C142-8517-698DD0AE52F7}">
      <dgm:prSet/>
      <dgm:spPr/>
      <dgm:t>
        <a:bodyPr/>
        <a:lstStyle/>
        <a:p>
          <a:endParaRPr lang="pl-PL"/>
        </a:p>
      </dgm:t>
    </dgm:pt>
    <dgm:pt modelId="{E39C8C78-D4A9-D94E-A237-DBF5009EBAE8}" type="pres">
      <dgm:prSet presAssocID="{E173CDC9-E069-BE48-9D59-4CBDE4CF8B29}" presName="Name0" presStyleCnt="0">
        <dgm:presLayoutVars>
          <dgm:chPref val="3"/>
          <dgm:dir/>
          <dgm:animLvl val="lvl"/>
          <dgm:resizeHandles/>
        </dgm:presLayoutVars>
      </dgm:prSet>
      <dgm:spPr/>
    </dgm:pt>
    <dgm:pt modelId="{5BE88483-5F41-9248-A645-D305AAADD0F3}" type="pres">
      <dgm:prSet presAssocID="{7D2FED01-E387-B144-B264-8B96A0CA4E27}" presName="horFlow" presStyleCnt="0"/>
      <dgm:spPr/>
    </dgm:pt>
    <dgm:pt modelId="{20809C19-9553-B94E-BE4A-0EC8234B0F4A}" type="pres">
      <dgm:prSet presAssocID="{7D2FED01-E387-B144-B264-8B96A0CA4E27}" presName="bigChev" presStyleLbl="node1" presStyleIdx="0" presStyleCnt="3"/>
      <dgm:spPr/>
    </dgm:pt>
    <dgm:pt modelId="{1D7F42C7-34BC-684C-A776-682B2EE19965}" type="pres">
      <dgm:prSet presAssocID="{F0DF4092-7B6F-864E-969E-1566997279E1}" presName="parTrans" presStyleCnt="0"/>
      <dgm:spPr/>
    </dgm:pt>
    <dgm:pt modelId="{4A6320CE-9F53-4549-AC59-FEBE03DE4B05}" type="pres">
      <dgm:prSet presAssocID="{D347553C-16E2-5649-A2CD-8005E634FF3D}" presName="node" presStyleLbl="alignAccFollowNode1" presStyleIdx="0" presStyleCnt="3" custScaleX="109255" custScaleY="123820">
        <dgm:presLayoutVars>
          <dgm:bulletEnabled val="1"/>
        </dgm:presLayoutVars>
      </dgm:prSet>
      <dgm:spPr/>
    </dgm:pt>
    <dgm:pt modelId="{9A4B2F58-7E53-6B43-B744-BAFC4B209626}" type="pres">
      <dgm:prSet presAssocID="{7D2FED01-E387-B144-B264-8B96A0CA4E27}" presName="vSp" presStyleCnt="0"/>
      <dgm:spPr/>
    </dgm:pt>
    <dgm:pt modelId="{B43F1061-C152-3643-9A1F-CA58F2A62134}" type="pres">
      <dgm:prSet presAssocID="{BD66B521-EA43-0A48-9DD4-74C09C9D28B8}" presName="horFlow" presStyleCnt="0"/>
      <dgm:spPr/>
    </dgm:pt>
    <dgm:pt modelId="{F11F46D2-067C-3C4B-A0D8-8E53D7887E98}" type="pres">
      <dgm:prSet presAssocID="{BD66B521-EA43-0A48-9DD4-74C09C9D28B8}" presName="bigChev" presStyleLbl="node1" presStyleIdx="1" presStyleCnt="3"/>
      <dgm:spPr/>
    </dgm:pt>
    <dgm:pt modelId="{B266F635-C8E3-5444-B6AD-380ED198FC56}" type="pres">
      <dgm:prSet presAssocID="{8E14B165-74B4-3F4D-B0E0-76DFFA4066BB}" presName="parTrans" presStyleCnt="0"/>
      <dgm:spPr/>
    </dgm:pt>
    <dgm:pt modelId="{3F501D30-E0A2-9E4A-8232-E55FF76CAA59}" type="pres">
      <dgm:prSet presAssocID="{13A5C0D6-210E-ED45-BF0F-C0C08857E8D5}" presName="node" presStyleLbl="alignAccFollowNode1" presStyleIdx="1" presStyleCnt="3" custScaleX="108970" custScaleY="116998">
        <dgm:presLayoutVars>
          <dgm:bulletEnabled val="1"/>
        </dgm:presLayoutVars>
      </dgm:prSet>
      <dgm:spPr/>
    </dgm:pt>
    <dgm:pt modelId="{23BC49B5-C30D-F848-837B-5A219C61056F}" type="pres">
      <dgm:prSet presAssocID="{BD66B521-EA43-0A48-9DD4-74C09C9D28B8}" presName="vSp" presStyleCnt="0"/>
      <dgm:spPr/>
    </dgm:pt>
    <dgm:pt modelId="{7E4B14D7-A7B8-4946-8D84-E305828D3733}" type="pres">
      <dgm:prSet presAssocID="{D8348FDE-F9BD-464C-BF51-F27EA5B6C171}" presName="horFlow" presStyleCnt="0"/>
      <dgm:spPr/>
    </dgm:pt>
    <dgm:pt modelId="{950EAA4E-11D0-164E-9450-881EABB5FE7B}" type="pres">
      <dgm:prSet presAssocID="{D8348FDE-F9BD-464C-BF51-F27EA5B6C171}" presName="bigChev" presStyleLbl="node1" presStyleIdx="2" presStyleCnt="3"/>
      <dgm:spPr/>
    </dgm:pt>
    <dgm:pt modelId="{7AB2B5A8-ADB9-F44C-AD17-521EA631E31C}" type="pres">
      <dgm:prSet presAssocID="{D9CA571E-C30B-2444-B297-9A3B0B9EE99B}" presName="parTrans" presStyleCnt="0"/>
      <dgm:spPr/>
    </dgm:pt>
    <dgm:pt modelId="{3822F899-0E50-E048-B250-9027753E7782}" type="pres">
      <dgm:prSet presAssocID="{4BD88C65-BA93-834B-B007-FEABA78D5D4C}" presName="node" presStyleLbl="alignAccFollowNode1" presStyleIdx="2" presStyleCnt="3" custScaleX="115256" custScaleY="114694">
        <dgm:presLayoutVars>
          <dgm:bulletEnabled val="1"/>
        </dgm:presLayoutVars>
      </dgm:prSet>
      <dgm:spPr/>
    </dgm:pt>
  </dgm:ptLst>
  <dgm:cxnLst>
    <dgm:cxn modelId="{EA74D10B-A653-E74F-BA42-B10226BCB653}" type="presOf" srcId="{E173CDC9-E069-BE48-9D59-4CBDE4CF8B29}" destId="{E39C8C78-D4A9-D94E-A237-DBF5009EBAE8}" srcOrd="0" destOrd="0" presId="urn:microsoft.com/office/officeart/2005/8/layout/lProcess3"/>
    <dgm:cxn modelId="{D879C313-3E08-CC4B-B80E-8F27D5C54FBB}" srcId="{7D2FED01-E387-B144-B264-8B96A0CA4E27}" destId="{D347553C-16E2-5649-A2CD-8005E634FF3D}" srcOrd="0" destOrd="0" parTransId="{F0DF4092-7B6F-864E-969E-1566997279E1}" sibTransId="{8E7A24BA-B1E3-6843-B3D3-528C64BE387B}"/>
    <dgm:cxn modelId="{43BF0314-6855-F14E-9CCA-2FC571D3A160}" srcId="{E173CDC9-E069-BE48-9D59-4CBDE4CF8B29}" destId="{D8348FDE-F9BD-464C-BF51-F27EA5B6C171}" srcOrd="2" destOrd="0" parTransId="{1380BD67-F509-D24E-A941-4CD129530385}" sibTransId="{416FB715-5086-BC4B-ADD8-BF7D6DC7A284}"/>
    <dgm:cxn modelId="{376AD33C-5249-7C4F-97CA-5F4F325A73AE}" type="presOf" srcId="{D8348FDE-F9BD-464C-BF51-F27EA5B6C171}" destId="{950EAA4E-11D0-164E-9450-881EABB5FE7B}" srcOrd="0" destOrd="0" presId="urn:microsoft.com/office/officeart/2005/8/layout/lProcess3"/>
    <dgm:cxn modelId="{0556C745-01E3-5D4E-92CF-505F06102ACD}" srcId="{E173CDC9-E069-BE48-9D59-4CBDE4CF8B29}" destId="{7D2FED01-E387-B144-B264-8B96A0CA4E27}" srcOrd="0" destOrd="0" parTransId="{C099E996-BB10-0247-8977-E255A738ED97}" sibTransId="{07BE02FF-180B-D748-83AA-5E64EFFC793E}"/>
    <dgm:cxn modelId="{484AC04B-1756-CA43-AA93-27557718D9DF}" type="presOf" srcId="{13A5C0D6-210E-ED45-BF0F-C0C08857E8D5}" destId="{3F501D30-E0A2-9E4A-8232-E55FF76CAA59}" srcOrd="0" destOrd="0" presId="urn:microsoft.com/office/officeart/2005/8/layout/lProcess3"/>
    <dgm:cxn modelId="{AC465C6A-7423-7B47-A1D9-AED5301F56F3}" type="presOf" srcId="{7D2FED01-E387-B144-B264-8B96A0CA4E27}" destId="{20809C19-9553-B94E-BE4A-0EC8234B0F4A}" srcOrd="0" destOrd="0" presId="urn:microsoft.com/office/officeart/2005/8/layout/lProcess3"/>
    <dgm:cxn modelId="{6A5D7992-C34A-C142-8517-698DD0AE52F7}" srcId="{D8348FDE-F9BD-464C-BF51-F27EA5B6C171}" destId="{4BD88C65-BA93-834B-B007-FEABA78D5D4C}" srcOrd="0" destOrd="0" parTransId="{D9CA571E-C30B-2444-B297-9A3B0B9EE99B}" sibTransId="{A11E815B-64B4-1741-8E72-663BD855834C}"/>
    <dgm:cxn modelId="{CAD01093-8EC8-9B48-B55E-06896C91B4C1}" type="presOf" srcId="{D347553C-16E2-5649-A2CD-8005E634FF3D}" destId="{4A6320CE-9F53-4549-AC59-FEBE03DE4B05}" srcOrd="0" destOrd="0" presId="urn:microsoft.com/office/officeart/2005/8/layout/lProcess3"/>
    <dgm:cxn modelId="{F95E7CA8-048B-6B4A-8F76-253474A3F18C}" srcId="{BD66B521-EA43-0A48-9DD4-74C09C9D28B8}" destId="{13A5C0D6-210E-ED45-BF0F-C0C08857E8D5}" srcOrd="0" destOrd="0" parTransId="{8E14B165-74B4-3F4D-B0E0-76DFFA4066BB}" sibTransId="{7605FB83-F1E0-304E-AE08-ABDC70D456AE}"/>
    <dgm:cxn modelId="{B701DDA9-100B-C543-B3F3-B1B7792CC609}" type="presOf" srcId="{4BD88C65-BA93-834B-B007-FEABA78D5D4C}" destId="{3822F899-0E50-E048-B250-9027753E7782}" srcOrd="0" destOrd="0" presId="urn:microsoft.com/office/officeart/2005/8/layout/lProcess3"/>
    <dgm:cxn modelId="{AC6963CB-3FE1-774E-AEA3-60D59D9841DB}" srcId="{E173CDC9-E069-BE48-9D59-4CBDE4CF8B29}" destId="{BD66B521-EA43-0A48-9DD4-74C09C9D28B8}" srcOrd="1" destOrd="0" parTransId="{6B87A0DD-3654-5149-A14C-2B4701B1305B}" sibTransId="{4B7DB9CE-08E9-0D4A-9552-F1F646BC1619}"/>
    <dgm:cxn modelId="{3F0EBFE2-5DA7-F741-B940-E6EF95EC4C78}" type="presOf" srcId="{BD66B521-EA43-0A48-9DD4-74C09C9D28B8}" destId="{F11F46D2-067C-3C4B-A0D8-8E53D7887E98}" srcOrd="0" destOrd="0" presId="urn:microsoft.com/office/officeart/2005/8/layout/lProcess3"/>
    <dgm:cxn modelId="{0211BABE-9E45-AC4B-B26A-E23FC2BDBA82}" type="presParOf" srcId="{E39C8C78-D4A9-D94E-A237-DBF5009EBAE8}" destId="{5BE88483-5F41-9248-A645-D305AAADD0F3}" srcOrd="0" destOrd="0" presId="urn:microsoft.com/office/officeart/2005/8/layout/lProcess3"/>
    <dgm:cxn modelId="{0EA4D3EE-D8B7-CC4D-AE32-75450A389305}" type="presParOf" srcId="{5BE88483-5F41-9248-A645-D305AAADD0F3}" destId="{20809C19-9553-B94E-BE4A-0EC8234B0F4A}" srcOrd="0" destOrd="0" presId="urn:microsoft.com/office/officeart/2005/8/layout/lProcess3"/>
    <dgm:cxn modelId="{168D3B43-08FD-FE49-8F2B-39C0B4D5E957}" type="presParOf" srcId="{5BE88483-5F41-9248-A645-D305AAADD0F3}" destId="{1D7F42C7-34BC-684C-A776-682B2EE19965}" srcOrd="1" destOrd="0" presId="urn:microsoft.com/office/officeart/2005/8/layout/lProcess3"/>
    <dgm:cxn modelId="{9273F68C-710E-3C46-98B8-A7DA56EC51C8}" type="presParOf" srcId="{5BE88483-5F41-9248-A645-D305AAADD0F3}" destId="{4A6320CE-9F53-4549-AC59-FEBE03DE4B05}" srcOrd="2" destOrd="0" presId="urn:microsoft.com/office/officeart/2005/8/layout/lProcess3"/>
    <dgm:cxn modelId="{6941F94F-A191-934A-BA21-F3202E7AB728}" type="presParOf" srcId="{E39C8C78-D4A9-D94E-A237-DBF5009EBAE8}" destId="{9A4B2F58-7E53-6B43-B744-BAFC4B209626}" srcOrd="1" destOrd="0" presId="urn:microsoft.com/office/officeart/2005/8/layout/lProcess3"/>
    <dgm:cxn modelId="{C6E95EDB-33A5-1E41-B697-D07F397D8C4E}" type="presParOf" srcId="{E39C8C78-D4A9-D94E-A237-DBF5009EBAE8}" destId="{B43F1061-C152-3643-9A1F-CA58F2A62134}" srcOrd="2" destOrd="0" presId="urn:microsoft.com/office/officeart/2005/8/layout/lProcess3"/>
    <dgm:cxn modelId="{7D69434C-57AE-CD4F-934B-663F9F4AE33D}" type="presParOf" srcId="{B43F1061-C152-3643-9A1F-CA58F2A62134}" destId="{F11F46D2-067C-3C4B-A0D8-8E53D7887E98}" srcOrd="0" destOrd="0" presId="urn:microsoft.com/office/officeart/2005/8/layout/lProcess3"/>
    <dgm:cxn modelId="{5F95C634-295A-164D-8736-0E9F6DC6961E}" type="presParOf" srcId="{B43F1061-C152-3643-9A1F-CA58F2A62134}" destId="{B266F635-C8E3-5444-B6AD-380ED198FC56}" srcOrd="1" destOrd="0" presId="urn:microsoft.com/office/officeart/2005/8/layout/lProcess3"/>
    <dgm:cxn modelId="{E204D58E-47AF-5F40-B643-6287D5814AC6}" type="presParOf" srcId="{B43F1061-C152-3643-9A1F-CA58F2A62134}" destId="{3F501D30-E0A2-9E4A-8232-E55FF76CAA59}" srcOrd="2" destOrd="0" presId="urn:microsoft.com/office/officeart/2005/8/layout/lProcess3"/>
    <dgm:cxn modelId="{CE720706-1D1F-2342-90E6-93179A1C60C6}" type="presParOf" srcId="{E39C8C78-D4A9-D94E-A237-DBF5009EBAE8}" destId="{23BC49B5-C30D-F848-837B-5A219C61056F}" srcOrd="3" destOrd="0" presId="urn:microsoft.com/office/officeart/2005/8/layout/lProcess3"/>
    <dgm:cxn modelId="{7BFB3FEC-C720-1E41-84AE-2A43E2B44810}" type="presParOf" srcId="{E39C8C78-D4A9-D94E-A237-DBF5009EBAE8}" destId="{7E4B14D7-A7B8-4946-8D84-E305828D3733}" srcOrd="4" destOrd="0" presId="urn:microsoft.com/office/officeart/2005/8/layout/lProcess3"/>
    <dgm:cxn modelId="{D6C61BDA-2156-2C4F-854B-35581219D57B}" type="presParOf" srcId="{7E4B14D7-A7B8-4946-8D84-E305828D3733}" destId="{950EAA4E-11D0-164E-9450-881EABB5FE7B}" srcOrd="0" destOrd="0" presId="urn:microsoft.com/office/officeart/2005/8/layout/lProcess3"/>
    <dgm:cxn modelId="{22538939-86CB-7843-8ECA-39F683AF0DD3}" type="presParOf" srcId="{7E4B14D7-A7B8-4946-8D84-E305828D3733}" destId="{7AB2B5A8-ADB9-F44C-AD17-521EA631E31C}" srcOrd="1" destOrd="0" presId="urn:microsoft.com/office/officeart/2005/8/layout/lProcess3"/>
    <dgm:cxn modelId="{32129FB8-709D-184E-9DD9-FF70C7FFD932}" type="presParOf" srcId="{7E4B14D7-A7B8-4946-8D84-E305828D3733}" destId="{3822F899-0E50-E048-B250-9027753E7782}" srcOrd="2"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809C19-9553-B94E-BE4A-0EC8234B0F4A}">
      <dsp:nvSpPr>
        <dsp:cNvPr id="0" name=""/>
        <dsp:cNvSpPr/>
      </dsp:nvSpPr>
      <dsp:spPr>
        <a:xfrm>
          <a:off x="2256541" y="19970"/>
          <a:ext cx="3286125" cy="1314450"/>
        </a:xfrm>
        <a:prstGeom prst="chevron">
          <a:avLst/>
        </a:prstGeom>
        <a:solidFill>
          <a:schemeClr val="accent1">
            <a:hueOff val="0"/>
            <a:satOff val="0"/>
            <a:lum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0" bIns="24765" numCol="1" spcCol="1270" anchor="ctr" anchorCtr="0">
          <a:noAutofit/>
        </a:bodyPr>
        <a:lstStyle/>
        <a:p>
          <a:pPr marL="0" lvl="0" indent="0" algn="ctr" defTabSz="1733550">
            <a:lnSpc>
              <a:spcPct val="90000"/>
            </a:lnSpc>
            <a:spcBef>
              <a:spcPct val="0"/>
            </a:spcBef>
            <a:spcAft>
              <a:spcPct val="35000"/>
            </a:spcAft>
            <a:buNone/>
          </a:pPr>
          <a:r>
            <a:rPr lang="pl-PL" sz="3900" kern="1200" dirty="0" err="1">
              <a:solidFill>
                <a:schemeClr val="tx1"/>
              </a:solidFill>
            </a:rPr>
            <a:t>National</a:t>
          </a:r>
          <a:r>
            <a:rPr lang="pl-PL" sz="3900" kern="1200" dirty="0">
              <a:solidFill>
                <a:schemeClr val="tx1"/>
              </a:solidFill>
            </a:rPr>
            <a:t> </a:t>
          </a:r>
          <a:r>
            <a:rPr lang="pl-PL" sz="3900" kern="1200" dirty="0" err="1">
              <a:solidFill>
                <a:schemeClr val="tx1"/>
              </a:solidFill>
            </a:rPr>
            <a:t>level</a:t>
          </a:r>
          <a:endParaRPr lang="pl-PL" sz="3900" kern="1200" dirty="0">
            <a:solidFill>
              <a:schemeClr val="tx1"/>
            </a:solidFill>
          </a:endParaRPr>
        </a:p>
      </dsp:txBody>
      <dsp:txXfrm>
        <a:off x="2913766" y="19970"/>
        <a:ext cx="1971675" cy="1314450"/>
      </dsp:txXfrm>
    </dsp:sp>
    <dsp:sp modelId="{4A6320CE-9F53-4549-AC59-FEBE03DE4B05}">
      <dsp:nvSpPr>
        <dsp:cNvPr id="0" name=""/>
        <dsp:cNvSpPr/>
      </dsp:nvSpPr>
      <dsp:spPr>
        <a:xfrm>
          <a:off x="5115470" y="1761"/>
          <a:ext cx="2979912" cy="1350868"/>
        </a:xfrm>
        <a:prstGeom prst="chevron">
          <a:avLst/>
        </a:prstGeom>
        <a:solidFill>
          <a:schemeClr val="accent1">
            <a:lumMod val="60000"/>
            <a:lumOff val="4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22860" rIns="0" bIns="22860" numCol="1" spcCol="1270" anchor="ctr" anchorCtr="0">
          <a:noAutofit/>
        </a:bodyPr>
        <a:lstStyle/>
        <a:p>
          <a:pPr marL="0" lvl="0" indent="0" algn="ctr" defTabSz="1600200">
            <a:lnSpc>
              <a:spcPct val="90000"/>
            </a:lnSpc>
            <a:spcBef>
              <a:spcPct val="0"/>
            </a:spcBef>
            <a:spcAft>
              <a:spcPct val="35000"/>
            </a:spcAft>
            <a:buNone/>
          </a:pPr>
          <a:r>
            <a:rPr lang="pl-PL" sz="3600" kern="1200" dirty="0" err="1"/>
            <a:t>National</a:t>
          </a:r>
          <a:r>
            <a:rPr lang="pl-PL" sz="3600" kern="1200" dirty="0"/>
            <a:t> </a:t>
          </a:r>
          <a:r>
            <a:rPr lang="pl-PL" sz="3600" kern="1200" dirty="0" err="1"/>
            <a:t>level</a:t>
          </a:r>
          <a:endParaRPr lang="pl-PL" sz="3600" kern="1200" dirty="0"/>
        </a:p>
      </dsp:txBody>
      <dsp:txXfrm>
        <a:off x="5790904" y="1761"/>
        <a:ext cx="1629044" cy="1350868"/>
      </dsp:txXfrm>
    </dsp:sp>
    <dsp:sp modelId="{F11F46D2-067C-3C4B-A0D8-8E53D7887E98}">
      <dsp:nvSpPr>
        <dsp:cNvPr id="0" name=""/>
        <dsp:cNvSpPr/>
      </dsp:nvSpPr>
      <dsp:spPr>
        <a:xfrm>
          <a:off x="2256541" y="1536653"/>
          <a:ext cx="3286125" cy="1314450"/>
        </a:xfrm>
        <a:prstGeom prst="chevron">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0" bIns="24765" numCol="1" spcCol="1270" anchor="ctr" anchorCtr="0">
          <a:noAutofit/>
        </a:bodyPr>
        <a:lstStyle/>
        <a:p>
          <a:pPr marL="0" lvl="0" indent="0" algn="ctr" defTabSz="1733550">
            <a:lnSpc>
              <a:spcPct val="90000"/>
            </a:lnSpc>
            <a:spcBef>
              <a:spcPct val="0"/>
            </a:spcBef>
            <a:spcAft>
              <a:spcPct val="35000"/>
            </a:spcAft>
            <a:buNone/>
          </a:pPr>
          <a:r>
            <a:rPr lang="pl-PL" sz="3900" kern="1200" dirty="0" err="1">
              <a:solidFill>
                <a:schemeClr val="tx1"/>
              </a:solidFill>
            </a:rPr>
            <a:t>Regional</a:t>
          </a:r>
          <a:r>
            <a:rPr lang="pl-PL" sz="3900" kern="1200" dirty="0">
              <a:solidFill>
                <a:schemeClr val="tx1"/>
              </a:solidFill>
            </a:rPr>
            <a:t> </a:t>
          </a:r>
          <a:r>
            <a:rPr lang="pl-PL" sz="3900" kern="1200" dirty="0" err="1">
              <a:solidFill>
                <a:schemeClr val="tx1"/>
              </a:solidFill>
            </a:rPr>
            <a:t>level</a:t>
          </a:r>
          <a:endParaRPr lang="pl-PL" sz="3900" kern="1200" dirty="0">
            <a:solidFill>
              <a:schemeClr val="tx1"/>
            </a:solidFill>
          </a:endParaRPr>
        </a:p>
      </dsp:txBody>
      <dsp:txXfrm>
        <a:off x="2913766" y="1536653"/>
        <a:ext cx="1971675" cy="1314450"/>
      </dsp:txXfrm>
    </dsp:sp>
    <dsp:sp modelId="{3F501D30-E0A2-9E4A-8232-E55FF76CAA59}">
      <dsp:nvSpPr>
        <dsp:cNvPr id="0" name=""/>
        <dsp:cNvSpPr/>
      </dsp:nvSpPr>
      <dsp:spPr>
        <a:xfrm>
          <a:off x="5115470" y="1555657"/>
          <a:ext cx="2972139" cy="1276440"/>
        </a:xfrm>
        <a:prstGeom prst="chevron">
          <a:avLst/>
        </a:prstGeom>
        <a:solidFill>
          <a:schemeClr val="accent1">
            <a:lumMod val="60000"/>
            <a:lumOff val="4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22860" rIns="0" bIns="22860" numCol="1" spcCol="1270" anchor="ctr" anchorCtr="0">
          <a:noAutofit/>
        </a:bodyPr>
        <a:lstStyle/>
        <a:p>
          <a:pPr marL="0" lvl="0" indent="0" algn="ctr" defTabSz="1600200">
            <a:lnSpc>
              <a:spcPct val="90000"/>
            </a:lnSpc>
            <a:spcBef>
              <a:spcPct val="0"/>
            </a:spcBef>
            <a:spcAft>
              <a:spcPct val="35000"/>
            </a:spcAft>
            <a:buNone/>
          </a:pPr>
          <a:r>
            <a:rPr lang="pl-PL" sz="3600" kern="1200" dirty="0" err="1"/>
            <a:t>Regional</a:t>
          </a:r>
          <a:r>
            <a:rPr lang="pl-PL" sz="3600" kern="1200" dirty="0"/>
            <a:t> </a:t>
          </a:r>
          <a:r>
            <a:rPr lang="pl-PL" sz="3600" kern="1200" dirty="0" err="1"/>
            <a:t>level</a:t>
          </a:r>
          <a:endParaRPr lang="pl-PL" sz="3600" kern="1200" dirty="0"/>
        </a:p>
      </dsp:txBody>
      <dsp:txXfrm>
        <a:off x="5753690" y="1555657"/>
        <a:ext cx="1695699" cy="1276440"/>
      </dsp:txXfrm>
    </dsp:sp>
    <dsp:sp modelId="{950EAA4E-11D0-164E-9450-881EABB5FE7B}">
      <dsp:nvSpPr>
        <dsp:cNvPr id="0" name=""/>
        <dsp:cNvSpPr/>
      </dsp:nvSpPr>
      <dsp:spPr>
        <a:xfrm>
          <a:off x="2256541" y="3035126"/>
          <a:ext cx="3286125" cy="1314450"/>
        </a:xfrm>
        <a:prstGeom prst="chevron">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0" bIns="24765" numCol="1" spcCol="1270" anchor="ctr" anchorCtr="0">
          <a:noAutofit/>
        </a:bodyPr>
        <a:lstStyle/>
        <a:p>
          <a:pPr marL="0" lvl="0" indent="0" algn="ctr" defTabSz="1733550">
            <a:lnSpc>
              <a:spcPct val="90000"/>
            </a:lnSpc>
            <a:spcBef>
              <a:spcPct val="0"/>
            </a:spcBef>
            <a:spcAft>
              <a:spcPct val="35000"/>
            </a:spcAft>
            <a:buNone/>
          </a:pPr>
          <a:r>
            <a:rPr lang="pl-PL" sz="3900" kern="1200" dirty="0">
              <a:solidFill>
                <a:schemeClr val="tx1"/>
              </a:solidFill>
            </a:rPr>
            <a:t>Company </a:t>
          </a:r>
          <a:r>
            <a:rPr lang="pl-PL" sz="3900" kern="1200" dirty="0" err="1">
              <a:solidFill>
                <a:schemeClr val="tx1"/>
              </a:solidFill>
            </a:rPr>
            <a:t>level</a:t>
          </a:r>
          <a:endParaRPr lang="pl-PL" sz="3900" kern="1200" dirty="0">
            <a:solidFill>
              <a:schemeClr val="tx1"/>
            </a:solidFill>
          </a:endParaRPr>
        </a:p>
      </dsp:txBody>
      <dsp:txXfrm>
        <a:off x="2913766" y="3035126"/>
        <a:ext cx="1971675" cy="1314450"/>
      </dsp:txXfrm>
    </dsp:sp>
    <dsp:sp modelId="{3822F899-0E50-E048-B250-9027753E7782}">
      <dsp:nvSpPr>
        <dsp:cNvPr id="0" name=""/>
        <dsp:cNvSpPr/>
      </dsp:nvSpPr>
      <dsp:spPr>
        <a:xfrm>
          <a:off x="5115470" y="3066699"/>
          <a:ext cx="3143588" cy="1251304"/>
        </a:xfrm>
        <a:prstGeom prst="chevron">
          <a:avLst/>
        </a:prstGeom>
        <a:solidFill>
          <a:schemeClr val="accent1">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22860" rIns="0" bIns="22860" numCol="1" spcCol="1270" anchor="ctr" anchorCtr="0">
          <a:noAutofit/>
        </a:bodyPr>
        <a:lstStyle/>
        <a:p>
          <a:pPr marL="0" lvl="0" indent="0" algn="ctr" defTabSz="1600200">
            <a:lnSpc>
              <a:spcPct val="90000"/>
            </a:lnSpc>
            <a:spcBef>
              <a:spcPct val="0"/>
            </a:spcBef>
            <a:spcAft>
              <a:spcPct val="35000"/>
            </a:spcAft>
            <a:buNone/>
          </a:pPr>
          <a:r>
            <a:rPr lang="pl-PL" sz="3600" kern="1200" dirty="0"/>
            <a:t>Company </a:t>
          </a:r>
          <a:r>
            <a:rPr lang="pl-PL" sz="3600" kern="1200" dirty="0" err="1"/>
            <a:t>level</a:t>
          </a:r>
          <a:endParaRPr lang="pl-PL" sz="3600" kern="1200" dirty="0"/>
        </a:p>
      </dsp:txBody>
      <dsp:txXfrm>
        <a:off x="5741122" y="3066699"/>
        <a:ext cx="1892284" cy="1251304"/>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CF37CC-D676-A745-8F79-F9C4F75B5453}" type="datetimeFigureOut">
              <a:rPr lang="pl-PL" smtClean="0"/>
              <a:t>09.04.2019</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pl-PL"/>
              <a:t>Edytuj style wzorca tekstu
Drugi poziom
Trzeci poziom
Czwarty poziom
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79317A-448C-9245-80A0-9435D2CE9179}" type="slidenum">
              <a:rPr lang="pl-PL" smtClean="0"/>
              <a:t>‹#›</a:t>
            </a:fld>
            <a:endParaRPr lang="pl-PL"/>
          </a:p>
        </p:txBody>
      </p:sp>
    </p:spTree>
    <p:extLst>
      <p:ext uri="{BB962C8B-B14F-4D97-AF65-F5344CB8AC3E}">
        <p14:creationId xmlns:p14="http://schemas.microsoft.com/office/powerpoint/2010/main" val="3425650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9F79317A-448C-9245-80A0-9435D2CE9179}" type="slidenum">
              <a:rPr lang="pl-PL" smtClean="0"/>
              <a:t>10</a:t>
            </a:fld>
            <a:endParaRPr lang="pl-PL"/>
          </a:p>
        </p:txBody>
      </p:sp>
    </p:spTree>
    <p:extLst>
      <p:ext uri="{BB962C8B-B14F-4D97-AF65-F5344CB8AC3E}">
        <p14:creationId xmlns:p14="http://schemas.microsoft.com/office/powerpoint/2010/main" val="2440504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22285303-1FE7-4C21-BBC3-43AA1027CA6D}" type="slidenum">
              <a:rPr lang="pl-PL" smtClean="0"/>
              <a:pPr/>
              <a:t>17</a:t>
            </a:fld>
            <a:endParaRPr lang="pl-PL"/>
          </a:p>
        </p:txBody>
      </p:sp>
    </p:spTree>
    <p:extLst>
      <p:ext uri="{BB962C8B-B14F-4D97-AF65-F5344CB8AC3E}">
        <p14:creationId xmlns:p14="http://schemas.microsoft.com/office/powerpoint/2010/main" val="2015312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37DA46E-BCB9-45EB-A62C-465CB94DFC3E}"/>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6E4B20BE-BEA4-49E5-832D-4F08D1273D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66333C0A-D32F-4C4A-A2B8-7538C81615E6}"/>
              </a:ext>
            </a:extLst>
          </p:cNvPr>
          <p:cNvSpPr>
            <a:spLocks noGrp="1"/>
          </p:cNvSpPr>
          <p:nvPr>
            <p:ph type="dt" sz="half" idx="10"/>
          </p:nvPr>
        </p:nvSpPr>
        <p:spPr/>
        <p:txBody>
          <a:bodyPr/>
          <a:lstStyle/>
          <a:p>
            <a:fld id="{4E5C94A2-E367-4A50-8D1A-49B5DF8C0F7A}" type="datetimeFigureOut">
              <a:rPr lang="pl-PL" smtClean="0"/>
              <a:t>09.04.2019</a:t>
            </a:fld>
            <a:endParaRPr lang="pl-PL"/>
          </a:p>
        </p:txBody>
      </p:sp>
      <p:sp>
        <p:nvSpPr>
          <p:cNvPr id="5" name="Symbol zastępczy stopki 4">
            <a:extLst>
              <a:ext uri="{FF2B5EF4-FFF2-40B4-BE49-F238E27FC236}">
                <a16:creationId xmlns:a16="http://schemas.microsoft.com/office/drawing/2014/main" id="{99BE9A23-8D15-44D0-A59E-C234169B7B0A}"/>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4CA59F48-0F65-4EA2-B955-307DFD0048C8}"/>
              </a:ext>
            </a:extLst>
          </p:cNvPr>
          <p:cNvSpPr>
            <a:spLocks noGrp="1"/>
          </p:cNvSpPr>
          <p:nvPr>
            <p:ph type="sldNum" sz="quarter" idx="12"/>
          </p:nvPr>
        </p:nvSpPr>
        <p:spPr/>
        <p:txBody>
          <a:bodyPr/>
          <a:lstStyle/>
          <a:p>
            <a:fld id="{3525DCEC-D73F-48CD-9456-80658C85BCB7}" type="slidenum">
              <a:rPr lang="pl-PL" smtClean="0"/>
              <a:t>‹#›</a:t>
            </a:fld>
            <a:endParaRPr lang="pl-PL"/>
          </a:p>
        </p:txBody>
      </p:sp>
    </p:spTree>
    <p:extLst>
      <p:ext uri="{BB962C8B-B14F-4D97-AF65-F5344CB8AC3E}">
        <p14:creationId xmlns:p14="http://schemas.microsoft.com/office/powerpoint/2010/main" val="4282311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47FD299-2F32-4573-9614-F72FC882EB0B}"/>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B60DB4CC-6E4C-43E0-9E31-05291F6DDE2A}"/>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F243B2A0-04C0-4B7B-A277-8FB4D6DC022C}"/>
              </a:ext>
            </a:extLst>
          </p:cNvPr>
          <p:cNvSpPr>
            <a:spLocks noGrp="1"/>
          </p:cNvSpPr>
          <p:nvPr>
            <p:ph type="dt" sz="half" idx="10"/>
          </p:nvPr>
        </p:nvSpPr>
        <p:spPr/>
        <p:txBody>
          <a:bodyPr/>
          <a:lstStyle/>
          <a:p>
            <a:fld id="{4E5C94A2-E367-4A50-8D1A-49B5DF8C0F7A}" type="datetimeFigureOut">
              <a:rPr lang="pl-PL" smtClean="0"/>
              <a:t>09.04.2019</a:t>
            </a:fld>
            <a:endParaRPr lang="pl-PL"/>
          </a:p>
        </p:txBody>
      </p:sp>
      <p:sp>
        <p:nvSpPr>
          <p:cNvPr id="5" name="Symbol zastępczy stopki 4">
            <a:extLst>
              <a:ext uri="{FF2B5EF4-FFF2-40B4-BE49-F238E27FC236}">
                <a16:creationId xmlns:a16="http://schemas.microsoft.com/office/drawing/2014/main" id="{5896B48A-5093-46F2-8413-9825250831AC}"/>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82146F17-8276-46A8-B84B-D5BA92D83625}"/>
              </a:ext>
            </a:extLst>
          </p:cNvPr>
          <p:cNvSpPr>
            <a:spLocks noGrp="1"/>
          </p:cNvSpPr>
          <p:nvPr>
            <p:ph type="sldNum" sz="quarter" idx="12"/>
          </p:nvPr>
        </p:nvSpPr>
        <p:spPr/>
        <p:txBody>
          <a:bodyPr/>
          <a:lstStyle/>
          <a:p>
            <a:fld id="{3525DCEC-D73F-48CD-9456-80658C85BCB7}" type="slidenum">
              <a:rPr lang="pl-PL" smtClean="0"/>
              <a:t>‹#›</a:t>
            </a:fld>
            <a:endParaRPr lang="pl-PL"/>
          </a:p>
        </p:txBody>
      </p:sp>
    </p:spTree>
    <p:extLst>
      <p:ext uri="{BB962C8B-B14F-4D97-AF65-F5344CB8AC3E}">
        <p14:creationId xmlns:p14="http://schemas.microsoft.com/office/powerpoint/2010/main" val="4263805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C3272C76-4DE9-409F-A55B-F929BB1DAAEF}"/>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E8008226-CC2C-461C-B395-C53DC934F02D}"/>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A21BD5C0-91E4-4006-941C-5612AB3E4035}"/>
              </a:ext>
            </a:extLst>
          </p:cNvPr>
          <p:cNvSpPr>
            <a:spLocks noGrp="1"/>
          </p:cNvSpPr>
          <p:nvPr>
            <p:ph type="dt" sz="half" idx="10"/>
          </p:nvPr>
        </p:nvSpPr>
        <p:spPr/>
        <p:txBody>
          <a:bodyPr/>
          <a:lstStyle/>
          <a:p>
            <a:fld id="{4E5C94A2-E367-4A50-8D1A-49B5DF8C0F7A}" type="datetimeFigureOut">
              <a:rPr lang="pl-PL" smtClean="0"/>
              <a:t>09.04.2019</a:t>
            </a:fld>
            <a:endParaRPr lang="pl-PL"/>
          </a:p>
        </p:txBody>
      </p:sp>
      <p:sp>
        <p:nvSpPr>
          <p:cNvPr id="5" name="Symbol zastępczy stopki 4">
            <a:extLst>
              <a:ext uri="{FF2B5EF4-FFF2-40B4-BE49-F238E27FC236}">
                <a16:creationId xmlns:a16="http://schemas.microsoft.com/office/drawing/2014/main" id="{DE1D52D1-DBF0-4E8E-A736-071D217AD0F1}"/>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315186C9-02D1-4A1D-8F4A-D1E2122C9C91}"/>
              </a:ext>
            </a:extLst>
          </p:cNvPr>
          <p:cNvSpPr>
            <a:spLocks noGrp="1"/>
          </p:cNvSpPr>
          <p:nvPr>
            <p:ph type="sldNum" sz="quarter" idx="12"/>
          </p:nvPr>
        </p:nvSpPr>
        <p:spPr/>
        <p:txBody>
          <a:bodyPr/>
          <a:lstStyle/>
          <a:p>
            <a:fld id="{3525DCEC-D73F-48CD-9456-80658C85BCB7}" type="slidenum">
              <a:rPr lang="pl-PL" smtClean="0"/>
              <a:t>‹#›</a:t>
            </a:fld>
            <a:endParaRPr lang="pl-PL"/>
          </a:p>
        </p:txBody>
      </p:sp>
    </p:spTree>
    <p:extLst>
      <p:ext uri="{BB962C8B-B14F-4D97-AF65-F5344CB8AC3E}">
        <p14:creationId xmlns:p14="http://schemas.microsoft.com/office/powerpoint/2010/main" val="2494595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6F289A7-CC96-4A4E-9CAB-7244588BDC44}"/>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B99068FF-1B02-4E2C-9281-6D6ED3FE3326}"/>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9C467AD2-FC95-4ABE-82AA-85C7CC9DA80F}"/>
              </a:ext>
            </a:extLst>
          </p:cNvPr>
          <p:cNvSpPr>
            <a:spLocks noGrp="1"/>
          </p:cNvSpPr>
          <p:nvPr>
            <p:ph type="dt" sz="half" idx="10"/>
          </p:nvPr>
        </p:nvSpPr>
        <p:spPr/>
        <p:txBody>
          <a:bodyPr/>
          <a:lstStyle/>
          <a:p>
            <a:fld id="{4E5C94A2-E367-4A50-8D1A-49B5DF8C0F7A}" type="datetimeFigureOut">
              <a:rPr lang="pl-PL" smtClean="0"/>
              <a:t>09.04.2019</a:t>
            </a:fld>
            <a:endParaRPr lang="pl-PL"/>
          </a:p>
        </p:txBody>
      </p:sp>
      <p:sp>
        <p:nvSpPr>
          <p:cNvPr id="5" name="Symbol zastępczy stopki 4">
            <a:extLst>
              <a:ext uri="{FF2B5EF4-FFF2-40B4-BE49-F238E27FC236}">
                <a16:creationId xmlns:a16="http://schemas.microsoft.com/office/drawing/2014/main" id="{961A6001-69BF-4C65-97B3-096800D57FD9}"/>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15B5E1E7-3897-46D3-958B-B9756A0B7E3E}"/>
              </a:ext>
            </a:extLst>
          </p:cNvPr>
          <p:cNvSpPr>
            <a:spLocks noGrp="1"/>
          </p:cNvSpPr>
          <p:nvPr>
            <p:ph type="sldNum" sz="quarter" idx="12"/>
          </p:nvPr>
        </p:nvSpPr>
        <p:spPr/>
        <p:txBody>
          <a:bodyPr/>
          <a:lstStyle/>
          <a:p>
            <a:fld id="{3525DCEC-D73F-48CD-9456-80658C85BCB7}" type="slidenum">
              <a:rPr lang="pl-PL" smtClean="0"/>
              <a:t>‹#›</a:t>
            </a:fld>
            <a:endParaRPr lang="pl-PL"/>
          </a:p>
        </p:txBody>
      </p:sp>
    </p:spTree>
    <p:extLst>
      <p:ext uri="{BB962C8B-B14F-4D97-AF65-F5344CB8AC3E}">
        <p14:creationId xmlns:p14="http://schemas.microsoft.com/office/powerpoint/2010/main" val="3168211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3F6C654-CA64-4EE4-9E05-9EB6CAEDEAE2}"/>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363E4495-FAAF-4C45-8E59-AC2D2E68C4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292904BB-0B6D-4E7A-B107-4B246BE4486D}"/>
              </a:ext>
            </a:extLst>
          </p:cNvPr>
          <p:cNvSpPr>
            <a:spLocks noGrp="1"/>
          </p:cNvSpPr>
          <p:nvPr>
            <p:ph type="dt" sz="half" idx="10"/>
          </p:nvPr>
        </p:nvSpPr>
        <p:spPr/>
        <p:txBody>
          <a:bodyPr/>
          <a:lstStyle/>
          <a:p>
            <a:fld id="{4E5C94A2-E367-4A50-8D1A-49B5DF8C0F7A}" type="datetimeFigureOut">
              <a:rPr lang="pl-PL" smtClean="0"/>
              <a:t>09.04.2019</a:t>
            </a:fld>
            <a:endParaRPr lang="pl-PL"/>
          </a:p>
        </p:txBody>
      </p:sp>
      <p:sp>
        <p:nvSpPr>
          <p:cNvPr id="5" name="Symbol zastępczy stopki 4">
            <a:extLst>
              <a:ext uri="{FF2B5EF4-FFF2-40B4-BE49-F238E27FC236}">
                <a16:creationId xmlns:a16="http://schemas.microsoft.com/office/drawing/2014/main" id="{3D8A8642-1305-446C-8DF1-36D2FD4F3ADB}"/>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93B6552C-5301-45BD-8508-A85C396A0538}"/>
              </a:ext>
            </a:extLst>
          </p:cNvPr>
          <p:cNvSpPr>
            <a:spLocks noGrp="1"/>
          </p:cNvSpPr>
          <p:nvPr>
            <p:ph type="sldNum" sz="quarter" idx="12"/>
          </p:nvPr>
        </p:nvSpPr>
        <p:spPr/>
        <p:txBody>
          <a:bodyPr/>
          <a:lstStyle/>
          <a:p>
            <a:fld id="{3525DCEC-D73F-48CD-9456-80658C85BCB7}" type="slidenum">
              <a:rPr lang="pl-PL" smtClean="0"/>
              <a:t>‹#›</a:t>
            </a:fld>
            <a:endParaRPr lang="pl-PL"/>
          </a:p>
        </p:txBody>
      </p:sp>
    </p:spTree>
    <p:extLst>
      <p:ext uri="{BB962C8B-B14F-4D97-AF65-F5344CB8AC3E}">
        <p14:creationId xmlns:p14="http://schemas.microsoft.com/office/powerpoint/2010/main" val="2778448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258A36E-6795-4D5F-828B-61C2CB7C8B84}"/>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8295CE26-22B4-4B5D-9D71-7FBA78D23822}"/>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4F42D66D-D1E2-4D58-BEA3-850C2477D8DD}"/>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51DEA074-992B-4C26-BC82-1E92C41083BD}"/>
              </a:ext>
            </a:extLst>
          </p:cNvPr>
          <p:cNvSpPr>
            <a:spLocks noGrp="1"/>
          </p:cNvSpPr>
          <p:nvPr>
            <p:ph type="dt" sz="half" idx="10"/>
          </p:nvPr>
        </p:nvSpPr>
        <p:spPr/>
        <p:txBody>
          <a:bodyPr/>
          <a:lstStyle/>
          <a:p>
            <a:fld id="{4E5C94A2-E367-4A50-8D1A-49B5DF8C0F7A}" type="datetimeFigureOut">
              <a:rPr lang="pl-PL" smtClean="0"/>
              <a:t>09.04.2019</a:t>
            </a:fld>
            <a:endParaRPr lang="pl-PL"/>
          </a:p>
        </p:txBody>
      </p:sp>
      <p:sp>
        <p:nvSpPr>
          <p:cNvPr id="6" name="Symbol zastępczy stopki 5">
            <a:extLst>
              <a:ext uri="{FF2B5EF4-FFF2-40B4-BE49-F238E27FC236}">
                <a16:creationId xmlns:a16="http://schemas.microsoft.com/office/drawing/2014/main" id="{DAA220F7-165C-42AB-BDF0-225DAC4B4F66}"/>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0D5C35C1-BE7D-4D74-B9BE-8B52472DC2E5}"/>
              </a:ext>
            </a:extLst>
          </p:cNvPr>
          <p:cNvSpPr>
            <a:spLocks noGrp="1"/>
          </p:cNvSpPr>
          <p:nvPr>
            <p:ph type="sldNum" sz="quarter" idx="12"/>
          </p:nvPr>
        </p:nvSpPr>
        <p:spPr/>
        <p:txBody>
          <a:bodyPr/>
          <a:lstStyle/>
          <a:p>
            <a:fld id="{3525DCEC-D73F-48CD-9456-80658C85BCB7}" type="slidenum">
              <a:rPr lang="pl-PL" smtClean="0"/>
              <a:t>‹#›</a:t>
            </a:fld>
            <a:endParaRPr lang="pl-PL"/>
          </a:p>
        </p:txBody>
      </p:sp>
    </p:spTree>
    <p:extLst>
      <p:ext uri="{BB962C8B-B14F-4D97-AF65-F5344CB8AC3E}">
        <p14:creationId xmlns:p14="http://schemas.microsoft.com/office/powerpoint/2010/main" val="1732806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264ABD9-8605-43E9-ACAD-35BB0DD4531A}"/>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3C7A48DD-13D8-489E-A6D6-05340B3BE0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4EBBD86D-C2C7-4124-BDEB-040B1A770B60}"/>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49B5A0DB-9F78-4840-9C2B-3DF9F35979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FBF93F91-CD5A-43FB-88DC-1D187D090FB7}"/>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EFE3B1B7-1294-42CA-B266-5B5D232E648C}"/>
              </a:ext>
            </a:extLst>
          </p:cNvPr>
          <p:cNvSpPr>
            <a:spLocks noGrp="1"/>
          </p:cNvSpPr>
          <p:nvPr>
            <p:ph type="dt" sz="half" idx="10"/>
          </p:nvPr>
        </p:nvSpPr>
        <p:spPr/>
        <p:txBody>
          <a:bodyPr/>
          <a:lstStyle/>
          <a:p>
            <a:fld id="{4E5C94A2-E367-4A50-8D1A-49B5DF8C0F7A}" type="datetimeFigureOut">
              <a:rPr lang="pl-PL" smtClean="0"/>
              <a:t>09.04.2019</a:t>
            </a:fld>
            <a:endParaRPr lang="pl-PL"/>
          </a:p>
        </p:txBody>
      </p:sp>
      <p:sp>
        <p:nvSpPr>
          <p:cNvPr id="8" name="Symbol zastępczy stopki 7">
            <a:extLst>
              <a:ext uri="{FF2B5EF4-FFF2-40B4-BE49-F238E27FC236}">
                <a16:creationId xmlns:a16="http://schemas.microsoft.com/office/drawing/2014/main" id="{9AAB7A48-9CE0-436E-B2B5-B9F6427DF858}"/>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FC5C7736-8D53-4ABD-9A19-43F182F600BD}"/>
              </a:ext>
            </a:extLst>
          </p:cNvPr>
          <p:cNvSpPr>
            <a:spLocks noGrp="1"/>
          </p:cNvSpPr>
          <p:nvPr>
            <p:ph type="sldNum" sz="quarter" idx="12"/>
          </p:nvPr>
        </p:nvSpPr>
        <p:spPr/>
        <p:txBody>
          <a:bodyPr/>
          <a:lstStyle/>
          <a:p>
            <a:fld id="{3525DCEC-D73F-48CD-9456-80658C85BCB7}" type="slidenum">
              <a:rPr lang="pl-PL" smtClean="0"/>
              <a:t>‹#›</a:t>
            </a:fld>
            <a:endParaRPr lang="pl-PL"/>
          </a:p>
        </p:txBody>
      </p:sp>
    </p:spTree>
    <p:extLst>
      <p:ext uri="{BB962C8B-B14F-4D97-AF65-F5344CB8AC3E}">
        <p14:creationId xmlns:p14="http://schemas.microsoft.com/office/powerpoint/2010/main" val="4011610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EF806A4-08AA-484E-B651-353E54ECA063}"/>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15DA3094-3FC9-448C-9FBF-9E06C3BE379D}"/>
              </a:ext>
            </a:extLst>
          </p:cNvPr>
          <p:cNvSpPr>
            <a:spLocks noGrp="1"/>
          </p:cNvSpPr>
          <p:nvPr>
            <p:ph type="dt" sz="half" idx="10"/>
          </p:nvPr>
        </p:nvSpPr>
        <p:spPr/>
        <p:txBody>
          <a:bodyPr/>
          <a:lstStyle/>
          <a:p>
            <a:fld id="{4E5C94A2-E367-4A50-8D1A-49B5DF8C0F7A}" type="datetimeFigureOut">
              <a:rPr lang="pl-PL" smtClean="0"/>
              <a:t>09.04.2019</a:t>
            </a:fld>
            <a:endParaRPr lang="pl-PL"/>
          </a:p>
        </p:txBody>
      </p:sp>
      <p:sp>
        <p:nvSpPr>
          <p:cNvPr id="4" name="Symbol zastępczy stopki 3">
            <a:extLst>
              <a:ext uri="{FF2B5EF4-FFF2-40B4-BE49-F238E27FC236}">
                <a16:creationId xmlns:a16="http://schemas.microsoft.com/office/drawing/2014/main" id="{3B6512E4-873C-4C81-8B83-745236908E39}"/>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CFB01DF4-3F01-4B1F-AF8F-AE3B245F2754}"/>
              </a:ext>
            </a:extLst>
          </p:cNvPr>
          <p:cNvSpPr>
            <a:spLocks noGrp="1"/>
          </p:cNvSpPr>
          <p:nvPr>
            <p:ph type="sldNum" sz="quarter" idx="12"/>
          </p:nvPr>
        </p:nvSpPr>
        <p:spPr/>
        <p:txBody>
          <a:bodyPr/>
          <a:lstStyle/>
          <a:p>
            <a:fld id="{3525DCEC-D73F-48CD-9456-80658C85BCB7}" type="slidenum">
              <a:rPr lang="pl-PL" smtClean="0"/>
              <a:t>‹#›</a:t>
            </a:fld>
            <a:endParaRPr lang="pl-PL"/>
          </a:p>
        </p:txBody>
      </p:sp>
    </p:spTree>
    <p:extLst>
      <p:ext uri="{BB962C8B-B14F-4D97-AF65-F5344CB8AC3E}">
        <p14:creationId xmlns:p14="http://schemas.microsoft.com/office/powerpoint/2010/main" val="3232294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7939D49F-7625-4216-91F3-CB379C7BB720}"/>
              </a:ext>
            </a:extLst>
          </p:cNvPr>
          <p:cNvSpPr>
            <a:spLocks noGrp="1"/>
          </p:cNvSpPr>
          <p:nvPr>
            <p:ph type="dt" sz="half" idx="10"/>
          </p:nvPr>
        </p:nvSpPr>
        <p:spPr/>
        <p:txBody>
          <a:bodyPr/>
          <a:lstStyle/>
          <a:p>
            <a:fld id="{4E5C94A2-E367-4A50-8D1A-49B5DF8C0F7A}" type="datetimeFigureOut">
              <a:rPr lang="pl-PL" smtClean="0"/>
              <a:t>09.04.2019</a:t>
            </a:fld>
            <a:endParaRPr lang="pl-PL"/>
          </a:p>
        </p:txBody>
      </p:sp>
      <p:sp>
        <p:nvSpPr>
          <p:cNvPr id="3" name="Symbol zastępczy stopki 2">
            <a:extLst>
              <a:ext uri="{FF2B5EF4-FFF2-40B4-BE49-F238E27FC236}">
                <a16:creationId xmlns:a16="http://schemas.microsoft.com/office/drawing/2014/main" id="{D3C2D60B-26F2-4A26-AA38-6E8264C28786}"/>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94E78257-7A34-4925-BFB1-B5766C420B07}"/>
              </a:ext>
            </a:extLst>
          </p:cNvPr>
          <p:cNvSpPr>
            <a:spLocks noGrp="1"/>
          </p:cNvSpPr>
          <p:nvPr>
            <p:ph type="sldNum" sz="quarter" idx="12"/>
          </p:nvPr>
        </p:nvSpPr>
        <p:spPr/>
        <p:txBody>
          <a:bodyPr/>
          <a:lstStyle/>
          <a:p>
            <a:fld id="{3525DCEC-D73F-48CD-9456-80658C85BCB7}" type="slidenum">
              <a:rPr lang="pl-PL" smtClean="0"/>
              <a:t>‹#›</a:t>
            </a:fld>
            <a:endParaRPr lang="pl-PL"/>
          </a:p>
        </p:txBody>
      </p:sp>
    </p:spTree>
    <p:extLst>
      <p:ext uri="{BB962C8B-B14F-4D97-AF65-F5344CB8AC3E}">
        <p14:creationId xmlns:p14="http://schemas.microsoft.com/office/powerpoint/2010/main" val="2378418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6DD7268-9FA1-43FA-B567-B5F283FC8A04}"/>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ECA2A79F-D980-4A4B-A001-7EBBAC7A98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8F83C721-BBA0-41B6-BFF3-0C35766A64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43C120C4-2242-4C25-955E-BE966E1BE541}"/>
              </a:ext>
            </a:extLst>
          </p:cNvPr>
          <p:cNvSpPr>
            <a:spLocks noGrp="1"/>
          </p:cNvSpPr>
          <p:nvPr>
            <p:ph type="dt" sz="half" idx="10"/>
          </p:nvPr>
        </p:nvSpPr>
        <p:spPr/>
        <p:txBody>
          <a:bodyPr/>
          <a:lstStyle/>
          <a:p>
            <a:fld id="{4E5C94A2-E367-4A50-8D1A-49B5DF8C0F7A}" type="datetimeFigureOut">
              <a:rPr lang="pl-PL" smtClean="0"/>
              <a:t>09.04.2019</a:t>
            </a:fld>
            <a:endParaRPr lang="pl-PL"/>
          </a:p>
        </p:txBody>
      </p:sp>
      <p:sp>
        <p:nvSpPr>
          <p:cNvPr id="6" name="Symbol zastępczy stopki 5">
            <a:extLst>
              <a:ext uri="{FF2B5EF4-FFF2-40B4-BE49-F238E27FC236}">
                <a16:creationId xmlns:a16="http://schemas.microsoft.com/office/drawing/2014/main" id="{9B3502FB-E330-4527-828C-7C86E109F782}"/>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B539DD4D-00B9-4C2B-AD32-1ECC95745F2F}"/>
              </a:ext>
            </a:extLst>
          </p:cNvPr>
          <p:cNvSpPr>
            <a:spLocks noGrp="1"/>
          </p:cNvSpPr>
          <p:nvPr>
            <p:ph type="sldNum" sz="quarter" idx="12"/>
          </p:nvPr>
        </p:nvSpPr>
        <p:spPr/>
        <p:txBody>
          <a:bodyPr/>
          <a:lstStyle/>
          <a:p>
            <a:fld id="{3525DCEC-D73F-48CD-9456-80658C85BCB7}" type="slidenum">
              <a:rPr lang="pl-PL" smtClean="0"/>
              <a:t>‹#›</a:t>
            </a:fld>
            <a:endParaRPr lang="pl-PL"/>
          </a:p>
        </p:txBody>
      </p:sp>
    </p:spTree>
    <p:extLst>
      <p:ext uri="{BB962C8B-B14F-4D97-AF65-F5344CB8AC3E}">
        <p14:creationId xmlns:p14="http://schemas.microsoft.com/office/powerpoint/2010/main" val="1102310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401F297-D7A6-443A-A5A7-74DC61D85C10}"/>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EF089ED2-BBFE-4BEA-8F51-E54CD1B4EF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1D51CDC2-2133-4158-A4A8-B6EA5D1CBC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57C56962-79B1-4D0F-B579-E8B2BFD906BE}"/>
              </a:ext>
            </a:extLst>
          </p:cNvPr>
          <p:cNvSpPr>
            <a:spLocks noGrp="1"/>
          </p:cNvSpPr>
          <p:nvPr>
            <p:ph type="dt" sz="half" idx="10"/>
          </p:nvPr>
        </p:nvSpPr>
        <p:spPr/>
        <p:txBody>
          <a:bodyPr/>
          <a:lstStyle/>
          <a:p>
            <a:fld id="{4E5C94A2-E367-4A50-8D1A-49B5DF8C0F7A}" type="datetimeFigureOut">
              <a:rPr lang="pl-PL" smtClean="0"/>
              <a:t>09.04.2019</a:t>
            </a:fld>
            <a:endParaRPr lang="pl-PL"/>
          </a:p>
        </p:txBody>
      </p:sp>
      <p:sp>
        <p:nvSpPr>
          <p:cNvPr id="6" name="Symbol zastępczy stopki 5">
            <a:extLst>
              <a:ext uri="{FF2B5EF4-FFF2-40B4-BE49-F238E27FC236}">
                <a16:creationId xmlns:a16="http://schemas.microsoft.com/office/drawing/2014/main" id="{0614B2F5-83DD-4E9B-BDD3-E276FE0F2A33}"/>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430EA736-9625-4DF0-B11A-EF4E88FF5948}"/>
              </a:ext>
            </a:extLst>
          </p:cNvPr>
          <p:cNvSpPr>
            <a:spLocks noGrp="1"/>
          </p:cNvSpPr>
          <p:nvPr>
            <p:ph type="sldNum" sz="quarter" idx="12"/>
          </p:nvPr>
        </p:nvSpPr>
        <p:spPr/>
        <p:txBody>
          <a:bodyPr/>
          <a:lstStyle/>
          <a:p>
            <a:fld id="{3525DCEC-D73F-48CD-9456-80658C85BCB7}" type="slidenum">
              <a:rPr lang="pl-PL" smtClean="0"/>
              <a:t>‹#›</a:t>
            </a:fld>
            <a:endParaRPr lang="pl-PL"/>
          </a:p>
        </p:txBody>
      </p:sp>
    </p:spTree>
    <p:extLst>
      <p:ext uri="{BB962C8B-B14F-4D97-AF65-F5344CB8AC3E}">
        <p14:creationId xmlns:p14="http://schemas.microsoft.com/office/powerpoint/2010/main" val="1364821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CE1AAE97-F2BB-4CA4-B61D-F2096C1E4C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071FF54B-64E1-4C20-B210-C57B590522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B597E56D-7065-4643-ADDD-F90F69830E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5C94A2-E367-4A50-8D1A-49B5DF8C0F7A}" type="datetimeFigureOut">
              <a:rPr lang="pl-PL" smtClean="0"/>
              <a:t>09.04.2019</a:t>
            </a:fld>
            <a:endParaRPr lang="pl-PL"/>
          </a:p>
        </p:txBody>
      </p:sp>
      <p:sp>
        <p:nvSpPr>
          <p:cNvPr id="5" name="Symbol zastępczy stopki 4">
            <a:extLst>
              <a:ext uri="{FF2B5EF4-FFF2-40B4-BE49-F238E27FC236}">
                <a16:creationId xmlns:a16="http://schemas.microsoft.com/office/drawing/2014/main" id="{E3F66476-4773-4D61-AF24-52ECB006CF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FE15D7CE-FD4B-4316-8BBD-F7243B8CF6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25DCEC-D73F-48CD-9456-80658C85BCB7}" type="slidenum">
              <a:rPr lang="pl-PL" smtClean="0"/>
              <a:t>‹#›</a:t>
            </a:fld>
            <a:endParaRPr lang="pl-PL"/>
          </a:p>
        </p:txBody>
      </p:sp>
    </p:spTree>
    <p:extLst>
      <p:ext uri="{BB962C8B-B14F-4D97-AF65-F5344CB8AC3E}">
        <p14:creationId xmlns:p14="http://schemas.microsoft.com/office/powerpoint/2010/main" val="6789914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svg"/></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hyperlink" Target="mailto:piotr.szukalski@uni.lodz.p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mailto:izabela.warwas@uni.lodz.pl" TargetMode="Externa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10" name="Grafika 10"/>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2582" y="57599"/>
            <a:ext cx="4626143" cy="1786946"/>
          </a:xfrm>
          <a:prstGeom prst="rect">
            <a:avLst/>
          </a:prstGeom>
        </p:spPr>
      </p:pic>
      <p:pic>
        <p:nvPicPr>
          <p:cNvPr id="11" name="Obraz 10"/>
          <p:cNvPicPr>
            <a:picLocks noChangeAspect="1"/>
          </p:cNvPicPr>
          <p:nvPr/>
        </p:nvPicPr>
        <p:blipFill rotWithShape="1">
          <a:blip r:embed="rId4" cstate="print">
            <a:extLst>
              <a:ext uri="{28A0092B-C50C-407E-A947-70E740481C1C}">
                <a14:useLocalDpi xmlns:a14="http://schemas.microsoft.com/office/drawing/2010/main" val="0"/>
              </a:ext>
            </a:extLst>
          </a:blip>
          <a:srcRect t="14526" r="11111" b="5959"/>
          <a:stretch/>
        </p:blipFill>
        <p:spPr>
          <a:xfrm rot="16200000" flipV="1">
            <a:off x="8030060" y="1119361"/>
            <a:ext cx="5281301" cy="3042578"/>
          </a:xfrm>
          <a:prstGeom prst="rect">
            <a:avLst/>
          </a:prstGeom>
        </p:spPr>
      </p:pic>
      <p:pic>
        <p:nvPicPr>
          <p:cNvPr id="13" name="Grafika 12"/>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021269" y="371923"/>
            <a:ext cx="764192" cy="796033"/>
          </a:xfrm>
          <a:prstGeom prst="rect">
            <a:avLst/>
          </a:prstGeom>
        </p:spPr>
      </p:pic>
      <p:sp>
        <p:nvSpPr>
          <p:cNvPr id="5" name="Tytuł 1">
            <a:extLst>
              <a:ext uri="{FF2B5EF4-FFF2-40B4-BE49-F238E27FC236}">
                <a16:creationId xmlns:a16="http://schemas.microsoft.com/office/drawing/2014/main" id="{1E9E799D-37E3-7D43-97F1-AD6EBFBC015C}"/>
              </a:ext>
            </a:extLst>
          </p:cNvPr>
          <p:cNvSpPr txBox="1">
            <a:spLocks/>
          </p:cNvSpPr>
          <p:nvPr/>
        </p:nvSpPr>
        <p:spPr>
          <a:xfrm>
            <a:off x="1705633" y="1954850"/>
            <a:ext cx="7443788" cy="23876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l-PL" b="1" dirty="0">
                <a:solidFill>
                  <a:schemeClr val="bg1"/>
                </a:solidFill>
              </a:rPr>
              <a:t>Active </a:t>
            </a:r>
            <a:r>
              <a:rPr lang="pl-PL" b="1" dirty="0" err="1">
                <a:solidFill>
                  <a:schemeClr val="bg1"/>
                </a:solidFill>
              </a:rPr>
              <a:t>ageing</a:t>
            </a:r>
            <a:r>
              <a:rPr lang="pl-PL" b="1" dirty="0">
                <a:solidFill>
                  <a:schemeClr val="bg1"/>
                </a:solidFill>
              </a:rPr>
              <a:t> </a:t>
            </a:r>
            <a:r>
              <a:rPr lang="pl-PL" b="1" dirty="0" err="1">
                <a:solidFill>
                  <a:schemeClr val="bg1"/>
                </a:solidFill>
              </a:rPr>
              <a:t>at</a:t>
            </a:r>
            <a:r>
              <a:rPr lang="pl-PL" b="1" dirty="0">
                <a:solidFill>
                  <a:schemeClr val="bg1"/>
                </a:solidFill>
              </a:rPr>
              <a:t> </a:t>
            </a:r>
            <a:r>
              <a:rPr lang="pl-PL" b="1" dirty="0" err="1">
                <a:solidFill>
                  <a:schemeClr val="bg1"/>
                </a:solidFill>
              </a:rPr>
              <a:t>company</a:t>
            </a:r>
            <a:r>
              <a:rPr lang="pl-PL" b="1" dirty="0">
                <a:solidFill>
                  <a:schemeClr val="bg1"/>
                </a:solidFill>
              </a:rPr>
              <a:t> </a:t>
            </a:r>
            <a:r>
              <a:rPr lang="pl-PL" b="1" dirty="0" err="1">
                <a:solidFill>
                  <a:schemeClr val="bg1"/>
                </a:solidFill>
              </a:rPr>
              <a:t>level</a:t>
            </a:r>
            <a:r>
              <a:rPr lang="pl-PL" b="1" dirty="0">
                <a:solidFill>
                  <a:schemeClr val="bg1"/>
                </a:solidFill>
              </a:rPr>
              <a:t>: A </a:t>
            </a:r>
            <a:r>
              <a:rPr lang="pl-PL" b="1" dirty="0" err="1">
                <a:solidFill>
                  <a:schemeClr val="bg1"/>
                </a:solidFill>
              </a:rPr>
              <a:t>need</a:t>
            </a:r>
            <a:r>
              <a:rPr lang="pl-PL" b="1" dirty="0">
                <a:solidFill>
                  <a:schemeClr val="bg1"/>
                </a:solidFill>
              </a:rPr>
              <a:t> for a </a:t>
            </a:r>
            <a:r>
              <a:rPr lang="pl-PL" b="1" dirty="0" err="1">
                <a:solidFill>
                  <a:schemeClr val="bg1"/>
                </a:solidFill>
              </a:rPr>
              <a:t>participatory</a:t>
            </a:r>
            <a:r>
              <a:rPr lang="pl-PL" b="1" dirty="0">
                <a:solidFill>
                  <a:schemeClr val="bg1"/>
                </a:solidFill>
              </a:rPr>
              <a:t> </a:t>
            </a:r>
            <a:r>
              <a:rPr lang="pl-PL" b="1" dirty="0" err="1">
                <a:solidFill>
                  <a:schemeClr val="bg1"/>
                </a:solidFill>
              </a:rPr>
              <a:t>approach</a:t>
            </a:r>
            <a:endParaRPr lang="pl-PL" b="1" dirty="0">
              <a:solidFill>
                <a:schemeClr val="bg1"/>
              </a:solidFill>
            </a:endParaRPr>
          </a:p>
        </p:txBody>
      </p:sp>
      <p:sp>
        <p:nvSpPr>
          <p:cNvPr id="6" name="Podtytuł 2">
            <a:extLst>
              <a:ext uri="{FF2B5EF4-FFF2-40B4-BE49-F238E27FC236}">
                <a16:creationId xmlns:a16="http://schemas.microsoft.com/office/drawing/2014/main" id="{8191C4F0-754D-CC46-A33B-9501BE35E5E1}"/>
              </a:ext>
            </a:extLst>
          </p:cNvPr>
          <p:cNvSpPr txBox="1">
            <a:spLocks/>
          </p:cNvSpPr>
          <p:nvPr/>
        </p:nvSpPr>
        <p:spPr>
          <a:xfrm>
            <a:off x="1560095" y="4913480"/>
            <a:ext cx="6762750"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pl-PL" sz="2400" dirty="0">
                <a:solidFill>
                  <a:schemeClr val="bg1"/>
                </a:solidFill>
              </a:rPr>
              <a:t>Izabela Warwas</a:t>
            </a:r>
          </a:p>
          <a:p>
            <a:pPr marL="0" indent="0" algn="ctr">
              <a:buNone/>
            </a:pPr>
            <a:r>
              <a:rPr lang="pl-PL" sz="2400" dirty="0">
                <a:solidFill>
                  <a:schemeClr val="bg1"/>
                </a:solidFill>
              </a:rPr>
              <a:t>Piotr Szukalski</a:t>
            </a:r>
          </a:p>
          <a:p>
            <a:pPr marL="0" indent="0" algn="ctr">
              <a:buNone/>
            </a:pPr>
            <a:r>
              <a:rPr lang="pl-PL" sz="2400" dirty="0">
                <a:solidFill>
                  <a:schemeClr val="bg1"/>
                </a:solidFill>
              </a:rPr>
              <a:t>University of </a:t>
            </a:r>
            <a:r>
              <a:rPr lang="pl-PL" sz="2400" dirty="0" err="1">
                <a:solidFill>
                  <a:schemeClr val="bg1"/>
                </a:solidFill>
              </a:rPr>
              <a:t>Lodz</a:t>
            </a:r>
            <a:endParaRPr lang="pl-PL" sz="2400" dirty="0">
              <a:solidFill>
                <a:schemeClr val="bg1"/>
              </a:solidFill>
            </a:endParaRPr>
          </a:p>
        </p:txBody>
      </p:sp>
    </p:spTree>
    <p:extLst>
      <p:ext uri="{BB962C8B-B14F-4D97-AF65-F5344CB8AC3E}">
        <p14:creationId xmlns:p14="http://schemas.microsoft.com/office/powerpoint/2010/main" val="3065202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F429BF5-2F1C-453C-9650-47C6BD14CA4A}"/>
              </a:ext>
            </a:extLst>
          </p:cNvPr>
          <p:cNvSpPr>
            <a:spLocks noGrp="1"/>
          </p:cNvSpPr>
          <p:nvPr>
            <p:ph type="title"/>
          </p:nvPr>
        </p:nvSpPr>
        <p:spPr>
          <a:xfrm>
            <a:off x="2057400" y="1253853"/>
            <a:ext cx="10515600" cy="1325563"/>
          </a:xfrm>
        </p:spPr>
        <p:txBody>
          <a:bodyPr/>
          <a:lstStyle/>
          <a:p>
            <a:r>
              <a:rPr lang="pl-PL" dirty="0"/>
              <a:t>End-</a:t>
            </a:r>
            <a:r>
              <a:rPr lang="pl-PL" dirty="0" err="1"/>
              <a:t>users</a:t>
            </a:r>
            <a:r>
              <a:rPr lang="pl-PL" dirty="0"/>
              <a:t> and </a:t>
            </a:r>
            <a:r>
              <a:rPr lang="pl-PL" dirty="0" err="1"/>
              <a:t>age</a:t>
            </a:r>
            <a:r>
              <a:rPr lang="pl-PL" dirty="0"/>
              <a:t> management (1)</a:t>
            </a:r>
            <a:br>
              <a:rPr lang="pl-PL" dirty="0"/>
            </a:br>
            <a:endParaRPr lang="pl-PL" dirty="0"/>
          </a:p>
        </p:txBody>
      </p:sp>
      <p:sp>
        <p:nvSpPr>
          <p:cNvPr id="3" name="Symbol zastępczy zawartości 2">
            <a:extLst>
              <a:ext uri="{FF2B5EF4-FFF2-40B4-BE49-F238E27FC236}">
                <a16:creationId xmlns:a16="http://schemas.microsoft.com/office/drawing/2014/main" id="{ACE5CD14-41F2-4515-9A79-126C1213D03D}"/>
              </a:ext>
            </a:extLst>
          </p:cNvPr>
          <p:cNvSpPr>
            <a:spLocks noGrp="1"/>
          </p:cNvSpPr>
          <p:nvPr>
            <p:ph idx="1"/>
          </p:nvPr>
        </p:nvSpPr>
        <p:spPr>
          <a:xfrm>
            <a:off x="887765" y="2506662"/>
            <a:ext cx="10515600" cy="3504671"/>
          </a:xfrm>
        </p:spPr>
        <p:txBody>
          <a:bodyPr>
            <a:normAutofit/>
          </a:bodyPr>
          <a:lstStyle/>
          <a:p>
            <a:r>
              <a:rPr lang="pl-PL" i="1" dirty="0"/>
              <a:t>(…) </a:t>
            </a:r>
            <a:r>
              <a:rPr lang="pl-PL" i="1" dirty="0" err="1"/>
              <a:t>if</a:t>
            </a:r>
            <a:r>
              <a:rPr lang="pl-PL" i="1" dirty="0"/>
              <a:t> </a:t>
            </a:r>
            <a:r>
              <a:rPr lang="pl-PL" i="1" dirty="0" err="1"/>
              <a:t>someone</a:t>
            </a:r>
            <a:r>
              <a:rPr lang="pl-PL" i="1" dirty="0"/>
              <a:t> </a:t>
            </a:r>
            <a:r>
              <a:rPr lang="pl-PL" i="1" dirty="0" err="1"/>
              <a:t>decides</a:t>
            </a:r>
            <a:r>
              <a:rPr lang="pl-PL" i="1" dirty="0"/>
              <a:t> </a:t>
            </a:r>
            <a:r>
              <a:rPr lang="pl-PL" i="1" dirty="0" err="1"/>
              <a:t>that</a:t>
            </a:r>
            <a:r>
              <a:rPr lang="pl-PL" i="1" dirty="0"/>
              <a:t> </a:t>
            </a:r>
            <a:r>
              <a:rPr lang="pl-PL" i="1" dirty="0" err="1"/>
              <a:t>they</a:t>
            </a:r>
            <a:r>
              <a:rPr lang="pl-PL" i="1" dirty="0"/>
              <a:t> </a:t>
            </a:r>
            <a:r>
              <a:rPr lang="pl-PL" i="1" dirty="0" err="1"/>
              <a:t>would</a:t>
            </a:r>
            <a:r>
              <a:rPr lang="pl-PL" i="1" dirty="0"/>
              <a:t> </a:t>
            </a:r>
            <a:r>
              <a:rPr lang="pl-PL" i="1" dirty="0" err="1"/>
              <a:t>like</a:t>
            </a:r>
            <a:r>
              <a:rPr lang="pl-PL" i="1" dirty="0"/>
              <a:t> to </a:t>
            </a:r>
            <a:r>
              <a:rPr lang="pl-PL" i="1" dirty="0" err="1"/>
              <a:t>get</a:t>
            </a:r>
            <a:r>
              <a:rPr lang="pl-PL" i="1" dirty="0"/>
              <a:t> </a:t>
            </a:r>
            <a:r>
              <a:rPr lang="pl-PL" i="1" dirty="0" err="1"/>
              <a:t>skills</a:t>
            </a:r>
            <a:r>
              <a:rPr lang="pl-PL" i="1" dirty="0"/>
              <a:t> from the </a:t>
            </a:r>
            <a:r>
              <a:rPr lang="pl-PL" i="1" dirty="0" err="1"/>
              <a:t>area</a:t>
            </a:r>
            <a:r>
              <a:rPr lang="pl-PL" i="1" dirty="0"/>
              <a:t> of </a:t>
            </a:r>
            <a:r>
              <a:rPr lang="pl-PL" i="1" dirty="0" err="1"/>
              <a:t>assertiveness</a:t>
            </a:r>
            <a:r>
              <a:rPr lang="pl-PL" i="1" dirty="0"/>
              <a:t> </a:t>
            </a:r>
            <a:r>
              <a:rPr lang="pl-PL" i="1" dirty="0" err="1"/>
              <a:t>or</a:t>
            </a:r>
            <a:r>
              <a:rPr lang="pl-PL" i="1" dirty="0"/>
              <a:t> </a:t>
            </a:r>
            <a:r>
              <a:rPr lang="pl-PL" i="1" dirty="0" err="1"/>
              <a:t>anything</a:t>
            </a:r>
            <a:r>
              <a:rPr lang="pl-PL" i="1" dirty="0"/>
              <a:t> </a:t>
            </a:r>
            <a:r>
              <a:rPr lang="pl-PL" i="1" dirty="0" err="1"/>
              <a:t>else</a:t>
            </a:r>
            <a:r>
              <a:rPr lang="pl-PL" i="1" dirty="0"/>
              <a:t>, </a:t>
            </a:r>
            <a:r>
              <a:rPr lang="pl-PL" i="1" dirty="0" err="1"/>
              <a:t>they</a:t>
            </a:r>
            <a:r>
              <a:rPr lang="pl-PL" i="1" dirty="0"/>
              <a:t> </a:t>
            </a:r>
            <a:r>
              <a:rPr lang="pl-PL" i="1" dirty="0" err="1"/>
              <a:t>get</a:t>
            </a:r>
            <a:r>
              <a:rPr lang="pl-PL" i="1" dirty="0"/>
              <a:t> </a:t>
            </a:r>
            <a:r>
              <a:rPr lang="pl-PL" i="1" dirty="0" err="1"/>
              <a:t>signed</a:t>
            </a:r>
            <a:r>
              <a:rPr lang="pl-PL" i="1" dirty="0"/>
              <a:t> in and we </a:t>
            </a:r>
            <a:r>
              <a:rPr lang="pl-PL" i="1" dirty="0" err="1"/>
              <a:t>make</a:t>
            </a:r>
            <a:r>
              <a:rPr lang="pl-PL" i="1" dirty="0"/>
              <a:t> </a:t>
            </a:r>
            <a:r>
              <a:rPr lang="pl-PL" i="1" dirty="0" err="1"/>
              <a:t>them</a:t>
            </a:r>
            <a:r>
              <a:rPr lang="pl-PL" i="1" dirty="0"/>
              <a:t> </a:t>
            </a:r>
            <a:r>
              <a:rPr lang="pl-PL" i="1" dirty="0" err="1"/>
              <a:t>ready</a:t>
            </a:r>
            <a:r>
              <a:rPr lang="pl-PL" i="1" dirty="0"/>
              <a:t> to benefit from </a:t>
            </a:r>
            <a:r>
              <a:rPr lang="pl-PL" i="1" dirty="0" err="1"/>
              <a:t>that</a:t>
            </a:r>
            <a:r>
              <a:rPr lang="pl-PL" i="1" dirty="0"/>
              <a:t>. People </a:t>
            </a:r>
            <a:r>
              <a:rPr lang="pl-PL" i="1" dirty="0" err="1"/>
              <a:t>are</a:t>
            </a:r>
            <a:r>
              <a:rPr lang="pl-PL" i="1" dirty="0"/>
              <a:t> not </a:t>
            </a:r>
            <a:r>
              <a:rPr lang="pl-PL" i="1" dirty="0" err="1"/>
              <a:t>just</a:t>
            </a:r>
            <a:r>
              <a:rPr lang="pl-PL" i="1" dirty="0"/>
              <a:t> </a:t>
            </a:r>
            <a:r>
              <a:rPr lang="pl-PL" i="1" dirty="0" err="1"/>
              <a:t>workers</a:t>
            </a:r>
            <a:r>
              <a:rPr lang="pl-PL" i="1" dirty="0"/>
              <a:t>, </a:t>
            </a:r>
            <a:r>
              <a:rPr lang="pl-PL" i="1" dirty="0" err="1"/>
              <a:t>they</a:t>
            </a:r>
            <a:r>
              <a:rPr lang="pl-PL" i="1" dirty="0"/>
              <a:t> </a:t>
            </a:r>
            <a:r>
              <a:rPr lang="pl-PL" i="1" dirty="0" err="1"/>
              <a:t>are</a:t>
            </a:r>
            <a:r>
              <a:rPr lang="pl-PL" i="1" dirty="0"/>
              <a:t> a </a:t>
            </a:r>
            <a:r>
              <a:rPr lang="pl-PL" i="1" dirty="0" err="1"/>
              <a:t>complex</a:t>
            </a:r>
            <a:r>
              <a:rPr lang="pl-PL" i="1" dirty="0"/>
              <a:t> </a:t>
            </a:r>
            <a:r>
              <a:rPr lang="pl-PL" i="1" dirty="0" err="1"/>
              <a:t>being</a:t>
            </a:r>
            <a:r>
              <a:rPr lang="pl-PL" i="1" dirty="0"/>
              <a:t>. It </a:t>
            </a:r>
            <a:r>
              <a:rPr lang="pl-PL" i="1" dirty="0" err="1"/>
              <a:t>is</a:t>
            </a:r>
            <a:r>
              <a:rPr lang="pl-PL" i="1" dirty="0"/>
              <a:t> not </a:t>
            </a:r>
            <a:r>
              <a:rPr lang="pl-PL" i="1" dirty="0" err="1"/>
              <a:t>just</a:t>
            </a:r>
            <a:r>
              <a:rPr lang="pl-PL" i="1" dirty="0"/>
              <a:t> </a:t>
            </a:r>
            <a:r>
              <a:rPr lang="pl-PL" i="1" dirty="0" err="1"/>
              <a:t>about</a:t>
            </a:r>
            <a:r>
              <a:rPr lang="pl-PL" i="1" dirty="0"/>
              <a:t> </a:t>
            </a:r>
            <a:r>
              <a:rPr lang="pl-PL" i="1" dirty="0" err="1"/>
              <a:t>work</a:t>
            </a:r>
            <a:r>
              <a:rPr lang="pl-PL" i="1" dirty="0"/>
              <a:t>. People </a:t>
            </a:r>
            <a:r>
              <a:rPr lang="pl-PL" i="1" dirty="0" err="1"/>
              <a:t>have</a:t>
            </a:r>
            <a:r>
              <a:rPr lang="pl-PL" i="1" dirty="0"/>
              <a:t> </a:t>
            </a:r>
            <a:r>
              <a:rPr lang="pl-PL" i="1" dirty="0" err="1"/>
              <a:t>expectations</a:t>
            </a:r>
            <a:r>
              <a:rPr lang="pl-PL" i="1" dirty="0"/>
              <a:t> and </a:t>
            </a:r>
            <a:r>
              <a:rPr lang="pl-PL" i="1" dirty="0" err="1"/>
              <a:t>they</a:t>
            </a:r>
            <a:r>
              <a:rPr lang="pl-PL" i="1" dirty="0"/>
              <a:t> want to </a:t>
            </a:r>
            <a:r>
              <a:rPr lang="pl-PL" i="1" dirty="0" err="1"/>
              <a:t>develop</a:t>
            </a:r>
            <a:r>
              <a:rPr lang="pl-PL" i="1" dirty="0"/>
              <a:t> and </a:t>
            </a:r>
            <a:r>
              <a:rPr lang="pl-PL" i="1" dirty="0" err="1"/>
              <a:t>acquire</a:t>
            </a:r>
            <a:r>
              <a:rPr lang="pl-PL" i="1" dirty="0"/>
              <a:t> </a:t>
            </a:r>
            <a:r>
              <a:rPr lang="pl-PL" i="1" dirty="0" err="1"/>
              <a:t>new</a:t>
            </a:r>
            <a:r>
              <a:rPr lang="pl-PL" i="1" dirty="0"/>
              <a:t> </a:t>
            </a:r>
            <a:r>
              <a:rPr lang="pl-PL" i="1" dirty="0" err="1"/>
              <a:t>competences</a:t>
            </a:r>
            <a:r>
              <a:rPr lang="pl-PL" i="1" dirty="0"/>
              <a:t> </a:t>
            </a:r>
            <a:r>
              <a:rPr lang="pl-PL" i="1" dirty="0" err="1"/>
              <a:t>which</a:t>
            </a:r>
            <a:r>
              <a:rPr lang="pl-PL" i="1" dirty="0"/>
              <a:t> </a:t>
            </a:r>
            <a:r>
              <a:rPr lang="pl-PL" i="1" dirty="0" err="1"/>
              <a:t>are</a:t>
            </a:r>
            <a:r>
              <a:rPr lang="pl-PL" i="1" dirty="0"/>
              <a:t> </a:t>
            </a:r>
            <a:r>
              <a:rPr lang="pl-PL" i="1" dirty="0" err="1"/>
              <a:t>maybe</a:t>
            </a:r>
            <a:r>
              <a:rPr lang="pl-PL" i="1" dirty="0"/>
              <a:t> not </a:t>
            </a:r>
            <a:r>
              <a:rPr lang="pl-PL" i="1" dirty="0" err="1"/>
              <a:t>that</a:t>
            </a:r>
            <a:r>
              <a:rPr lang="pl-PL" i="1" dirty="0"/>
              <a:t> </a:t>
            </a:r>
            <a:r>
              <a:rPr lang="pl-PL" i="1" dirty="0" err="1"/>
              <a:t>useful</a:t>
            </a:r>
            <a:r>
              <a:rPr lang="pl-PL" i="1" dirty="0"/>
              <a:t> in </a:t>
            </a:r>
            <a:r>
              <a:rPr lang="pl-PL" i="1" dirty="0" err="1"/>
              <a:t>everyday</a:t>
            </a:r>
            <a:r>
              <a:rPr lang="pl-PL" i="1" dirty="0"/>
              <a:t> </a:t>
            </a:r>
            <a:r>
              <a:rPr lang="pl-PL" i="1" dirty="0" err="1"/>
              <a:t>work</a:t>
            </a:r>
            <a:r>
              <a:rPr lang="pl-PL" i="1" dirty="0"/>
              <a:t> but </a:t>
            </a:r>
            <a:r>
              <a:rPr lang="pl-PL" i="1" dirty="0" err="1"/>
              <a:t>they</a:t>
            </a:r>
            <a:r>
              <a:rPr lang="pl-PL" i="1" dirty="0"/>
              <a:t> </a:t>
            </a:r>
            <a:r>
              <a:rPr lang="pl-PL" i="1" dirty="0" err="1"/>
              <a:t>make</a:t>
            </a:r>
            <a:r>
              <a:rPr lang="pl-PL" i="1" dirty="0"/>
              <a:t> family </a:t>
            </a:r>
            <a:r>
              <a:rPr lang="pl-PL" i="1" dirty="0" err="1"/>
              <a:t>or</a:t>
            </a:r>
            <a:r>
              <a:rPr lang="pl-PL" i="1" dirty="0"/>
              <a:t> </a:t>
            </a:r>
            <a:r>
              <a:rPr lang="pl-PL" i="1" dirty="0" err="1"/>
              <a:t>social</a:t>
            </a:r>
            <a:r>
              <a:rPr lang="pl-PL" i="1" dirty="0"/>
              <a:t> relations </a:t>
            </a:r>
            <a:r>
              <a:rPr lang="pl-PL" i="1" dirty="0" err="1"/>
              <a:t>easier</a:t>
            </a:r>
            <a:r>
              <a:rPr lang="pl-PL" i="1" dirty="0"/>
              <a:t>. </a:t>
            </a:r>
            <a:r>
              <a:rPr lang="pl-PL" dirty="0"/>
              <a:t>[</a:t>
            </a:r>
            <a:r>
              <a:rPr lang="pl-PL" dirty="0" err="1"/>
              <a:t>Emitel</a:t>
            </a:r>
            <a:r>
              <a:rPr lang="pl-PL" dirty="0"/>
              <a:t>, </a:t>
            </a:r>
            <a:r>
              <a:rPr lang="pl-PL" dirty="0" err="1"/>
              <a:t>training</a:t>
            </a:r>
            <a:r>
              <a:rPr lang="pl-PL" dirty="0"/>
              <a:t>]</a:t>
            </a:r>
          </a:p>
          <a:p>
            <a:pPr marL="0" indent="0">
              <a:buNone/>
            </a:pPr>
            <a:endParaRPr lang="pl-PL" i="1" dirty="0"/>
          </a:p>
        </p:txBody>
      </p:sp>
      <p:pic>
        <p:nvPicPr>
          <p:cNvPr id="4" name="Grafika 3">
            <a:extLst>
              <a:ext uri="{FF2B5EF4-FFF2-40B4-BE49-F238E27FC236}">
                <a16:creationId xmlns:a16="http://schemas.microsoft.com/office/drawing/2014/main" id="{778FE66B-8C4F-CC45-B251-FA3F340BA6B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021269" y="371923"/>
            <a:ext cx="764192" cy="796033"/>
          </a:xfrm>
          <a:prstGeom prst="rect">
            <a:avLst/>
          </a:prstGeom>
        </p:spPr>
      </p:pic>
      <p:pic>
        <p:nvPicPr>
          <p:cNvPr id="5" name="Picture 2">
            <a:extLst>
              <a:ext uri="{FF2B5EF4-FFF2-40B4-BE49-F238E27FC236}">
                <a16:creationId xmlns:a16="http://schemas.microsoft.com/office/drawing/2014/main" id="{4B126160-28D8-564A-AF5D-3367F65B81B1}"/>
              </a:ext>
            </a:extLst>
          </p:cNvPr>
          <p:cNvPicPr>
            <a:picLocks noChangeAspect="1"/>
          </p:cNvPicPr>
          <p:nvPr/>
        </p:nvPicPr>
        <p:blipFill>
          <a:blip r:embed="rId5"/>
          <a:stretch>
            <a:fillRect/>
          </a:stretch>
        </p:blipFill>
        <p:spPr>
          <a:xfrm>
            <a:off x="0" y="1"/>
            <a:ext cx="2947737" cy="1361693"/>
          </a:xfrm>
          <a:prstGeom prst="rect">
            <a:avLst/>
          </a:prstGeom>
        </p:spPr>
      </p:pic>
    </p:spTree>
    <p:extLst>
      <p:ext uri="{BB962C8B-B14F-4D97-AF65-F5344CB8AC3E}">
        <p14:creationId xmlns:p14="http://schemas.microsoft.com/office/powerpoint/2010/main" val="3751303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F429BF5-2F1C-453C-9650-47C6BD14CA4A}"/>
              </a:ext>
            </a:extLst>
          </p:cNvPr>
          <p:cNvSpPr>
            <a:spLocks noGrp="1"/>
          </p:cNvSpPr>
          <p:nvPr>
            <p:ph type="title"/>
          </p:nvPr>
        </p:nvSpPr>
        <p:spPr>
          <a:xfrm>
            <a:off x="2540668" y="1162843"/>
            <a:ext cx="10515600" cy="1325563"/>
          </a:xfrm>
        </p:spPr>
        <p:txBody>
          <a:bodyPr/>
          <a:lstStyle/>
          <a:p>
            <a:r>
              <a:rPr lang="pl-PL" dirty="0"/>
              <a:t>End-</a:t>
            </a:r>
            <a:r>
              <a:rPr lang="pl-PL" dirty="0" err="1"/>
              <a:t>users</a:t>
            </a:r>
            <a:r>
              <a:rPr lang="pl-PL" dirty="0"/>
              <a:t> and </a:t>
            </a:r>
            <a:r>
              <a:rPr lang="pl-PL" dirty="0" err="1"/>
              <a:t>age</a:t>
            </a:r>
            <a:r>
              <a:rPr lang="pl-PL" dirty="0"/>
              <a:t> management (2)</a:t>
            </a:r>
            <a:br>
              <a:rPr lang="pl-PL" dirty="0"/>
            </a:br>
            <a:endParaRPr lang="pl-PL" dirty="0"/>
          </a:p>
        </p:txBody>
      </p:sp>
      <p:sp>
        <p:nvSpPr>
          <p:cNvPr id="3" name="Symbol zastępczy zawartości 2">
            <a:extLst>
              <a:ext uri="{FF2B5EF4-FFF2-40B4-BE49-F238E27FC236}">
                <a16:creationId xmlns:a16="http://schemas.microsoft.com/office/drawing/2014/main" id="{ACE5CD14-41F2-4515-9A79-126C1213D03D}"/>
              </a:ext>
            </a:extLst>
          </p:cNvPr>
          <p:cNvSpPr>
            <a:spLocks noGrp="1"/>
          </p:cNvSpPr>
          <p:nvPr>
            <p:ph idx="1"/>
          </p:nvPr>
        </p:nvSpPr>
        <p:spPr/>
        <p:txBody>
          <a:bodyPr>
            <a:normAutofit/>
          </a:bodyPr>
          <a:lstStyle/>
          <a:p>
            <a:pPr marL="0" indent="0">
              <a:buNone/>
            </a:pPr>
            <a:endParaRPr lang="pl-PL" dirty="0"/>
          </a:p>
          <a:p>
            <a:r>
              <a:rPr lang="en-US" i="1" dirty="0"/>
              <a:t>When it comes to the pension contract, some very good solutions can be found here for the organization, for the employee as they organize the period of several years before retirement and there is a sense of security and confidence of the employee, and on the other hand the possibility to plan such activities when it comes to the company.</a:t>
            </a:r>
            <a:endParaRPr lang="pl-PL" i="1" dirty="0"/>
          </a:p>
          <a:p>
            <a:r>
              <a:rPr lang="en-US" i="1" dirty="0"/>
              <a:t>From the management psychologist point of view, it is very important to write down this contract in detail and to keep it because you cannot sign something and then withdraw from it.</a:t>
            </a:r>
            <a:r>
              <a:rPr lang="pl-PL" i="1" dirty="0"/>
              <a:t> </a:t>
            </a:r>
            <a:r>
              <a:rPr lang="pl-PL" dirty="0"/>
              <a:t>[</a:t>
            </a:r>
            <a:r>
              <a:rPr lang="pl-PL" dirty="0" err="1"/>
              <a:t>Phillipe</a:t>
            </a:r>
            <a:r>
              <a:rPr lang="pl-PL" dirty="0"/>
              <a:t> Morris. </a:t>
            </a:r>
            <a:r>
              <a:rPr lang="en-US" dirty="0"/>
              <a:t>Preceding activities, years before retirement]</a:t>
            </a:r>
            <a:endParaRPr lang="pl-PL" dirty="0"/>
          </a:p>
        </p:txBody>
      </p:sp>
      <p:pic>
        <p:nvPicPr>
          <p:cNvPr id="4" name="Picture 2">
            <a:extLst>
              <a:ext uri="{FF2B5EF4-FFF2-40B4-BE49-F238E27FC236}">
                <a16:creationId xmlns:a16="http://schemas.microsoft.com/office/drawing/2014/main" id="{1689A768-CD40-2D49-8A9B-C8ECCD19785B}"/>
              </a:ext>
            </a:extLst>
          </p:cNvPr>
          <p:cNvPicPr>
            <a:picLocks noChangeAspect="1"/>
          </p:cNvPicPr>
          <p:nvPr/>
        </p:nvPicPr>
        <p:blipFill>
          <a:blip r:embed="rId2"/>
          <a:stretch>
            <a:fillRect/>
          </a:stretch>
        </p:blipFill>
        <p:spPr>
          <a:xfrm>
            <a:off x="0" y="1"/>
            <a:ext cx="2947737" cy="1361693"/>
          </a:xfrm>
          <a:prstGeom prst="rect">
            <a:avLst/>
          </a:prstGeom>
        </p:spPr>
      </p:pic>
    </p:spTree>
    <p:extLst>
      <p:ext uri="{BB962C8B-B14F-4D97-AF65-F5344CB8AC3E}">
        <p14:creationId xmlns:p14="http://schemas.microsoft.com/office/powerpoint/2010/main" val="1498161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F429BF5-2F1C-453C-9650-47C6BD14CA4A}"/>
              </a:ext>
            </a:extLst>
          </p:cNvPr>
          <p:cNvSpPr>
            <a:spLocks noGrp="1"/>
          </p:cNvSpPr>
          <p:nvPr>
            <p:ph type="title"/>
          </p:nvPr>
        </p:nvSpPr>
        <p:spPr>
          <a:xfrm>
            <a:off x="1126066" y="1361694"/>
            <a:ext cx="10515600" cy="1325563"/>
          </a:xfrm>
        </p:spPr>
        <p:txBody>
          <a:bodyPr>
            <a:normAutofit/>
          </a:bodyPr>
          <a:lstStyle/>
          <a:p>
            <a:r>
              <a:rPr lang="pl-PL" dirty="0"/>
              <a:t>End-</a:t>
            </a:r>
            <a:r>
              <a:rPr lang="pl-PL" dirty="0" err="1"/>
              <a:t>users</a:t>
            </a:r>
            <a:r>
              <a:rPr lang="pl-PL" dirty="0"/>
              <a:t> and </a:t>
            </a:r>
            <a:r>
              <a:rPr lang="pl-PL" dirty="0" err="1"/>
              <a:t>age</a:t>
            </a:r>
            <a:r>
              <a:rPr lang="pl-PL" dirty="0"/>
              <a:t> management</a:t>
            </a:r>
            <a:br>
              <a:rPr lang="pl-PL" dirty="0"/>
            </a:br>
            <a:endParaRPr lang="pl-PL" dirty="0"/>
          </a:p>
        </p:txBody>
      </p:sp>
      <p:sp>
        <p:nvSpPr>
          <p:cNvPr id="3" name="Symbol zastępczy zawartości 2">
            <a:extLst>
              <a:ext uri="{FF2B5EF4-FFF2-40B4-BE49-F238E27FC236}">
                <a16:creationId xmlns:a16="http://schemas.microsoft.com/office/drawing/2014/main" id="{ACE5CD14-41F2-4515-9A79-126C1213D03D}"/>
              </a:ext>
            </a:extLst>
          </p:cNvPr>
          <p:cNvSpPr>
            <a:spLocks noGrp="1"/>
          </p:cNvSpPr>
          <p:nvPr>
            <p:ph idx="1"/>
          </p:nvPr>
        </p:nvSpPr>
        <p:spPr>
          <a:xfrm>
            <a:off x="887765" y="2181225"/>
            <a:ext cx="10515600" cy="4351338"/>
          </a:xfrm>
        </p:spPr>
        <p:txBody>
          <a:bodyPr>
            <a:normAutofit/>
          </a:bodyPr>
          <a:lstStyle/>
          <a:p>
            <a:pPr marL="0" indent="0">
              <a:buNone/>
            </a:pPr>
            <a:endParaRPr lang="pl-PL" dirty="0"/>
          </a:p>
          <a:p>
            <a:r>
              <a:rPr lang="pl-PL" i="1" dirty="0"/>
              <a:t>In 2012 </a:t>
            </a:r>
            <a:r>
              <a:rPr lang="pl-PL" i="1" dirty="0" err="1"/>
              <a:t>when</a:t>
            </a:r>
            <a:r>
              <a:rPr lang="pl-PL" i="1" dirty="0"/>
              <a:t> the </a:t>
            </a:r>
            <a:r>
              <a:rPr lang="pl-PL" i="1" dirty="0" err="1"/>
              <a:t>employer</a:t>
            </a:r>
            <a:r>
              <a:rPr lang="pl-PL" i="1" dirty="0"/>
              <a:t> was </a:t>
            </a:r>
            <a:r>
              <a:rPr lang="pl-PL" i="1" dirty="0" err="1"/>
              <a:t>an</a:t>
            </a:r>
            <a:r>
              <a:rPr lang="pl-PL" i="1" dirty="0"/>
              <a:t> American fund and with </a:t>
            </a:r>
            <a:r>
              <a:rPr lang="pl-PL" i="1" dirty="0" err="1"/>
              <a:t>Polish</a:t>
            </a:r>
            <a:r>
              <a:rPr lang="pl-PL" i="1" dirty="0"/>
              <a:t> </a:t>
            </a:r>
            <a:r>
              <a:rPr lang="pl-PL" i="1" dirty="0" err="1"/>
              <a:t>capital</a:t>
            </a:r>
            <a:r>
              <a:rPr lang="pl-PL" i="1" dirty="0"/>
              <a:t>, we </a:t>
            </a:r>
            <a:r>
              <a:rPr lang="pl-PL" i="1" dirty="0" err="1"/>
              <a:t>managed</a:t>
            </a:r>
            <a:r>
              <a:rPr lang="pl-PL" i="1" dirty="0"/>
              <a:t> to </a:t>
            </a:r>
            <a:r>
              <a:rPr lang="pl-PL" i="1" dirty="0" err="1"/>
              <a:t>reach</a:t>
            </a:r>
            <a:r>
              <a:rPr lang="pl-PL" i="1" dirty="0"/>
              <a:t> </a:t>
            </a:r>
            <a:r>
              <a:rPr lang="pl-PL" i="1" dirty="0" err="1"/>
              <a:t>an</a:t>
            </a:r>
            <a:r>
              <a:rPr lang="pl-PL" i="1" dirty="0"/>
              <a:t> </a:t>
            </a:r>
            <a:r>
              <a:rPr lang="pl-PL" i="1" dirty="0" err="1"/>
              <a:t>agreement</a:t>
            </a:r>
            <a:r>
              <a:rPr lang="pl-PL" i="1" dirty="0"/>
              <a:t>, </a:t>
            </a:r>
            <a:r>
              <a:rPr lang="pl-PL" i="1" dirty="0" err="1"/>
              <a:t>because</a:t>
            </a:r>
            <a:r>
              <a:rPr lang="pl-PL" i="1" dirty="0"/>
              <a:t> </a:t>
            </a:r>
            <a:r>
              <a:rPr lang="pl-PL" i="1" dirty="0" err="1"/>
              <a:t>it</a:t>
            </a:r>
            <a:r>
              <a:rPr lang="pl-PL" i="1" dirty="0"/>
              <a:t> was a </a:t>
            </a:r>
            <a:r>
              <a:rPr lang="pl-PL" i="1" dirty="0" err="1"/>
              <a:t>conscious</a:t>
            </a:r>
            <a:r>
              <a:rPr lang="pl-PL" i="1" dirty="0"/>
              <a:t> </a:t>
            </a:r>
            <a:r>
              <a:rPr lang="pl-PL" i="1" dirty="0" err="1"/>
              <a:t>employer</a:t>
            </a:r>
            <a:r>
              <a:rPr lang="pl-PL" i="1" dirty="0"/>
              <a:t> and the </a:t>
            </a:r>
            <a:r>
              <a:rPr lang="pl-PL" i="1" dirty="0" err="1"/>
              <a:t>consent</a:t>
            </a:r>
            <a:r>
              <a:rPr lang="pl-PL" i="1" dirty="0"/>
              <a:t> of </a:t>
            </a:r>
            <a:r>
              <a:rPr lang="pl-PL" i="1" dirty="0" err="1"/>
              <a:t>shareholders</a:t>
            </a:r>
            <a:r>
              <a:rPr lang="pl-PL" i="1" dirty="0"/>
              <a:t> was to </a:t>
            </a:r>
            <a:r>
              <a:rPr lang="pl-PL" i="1" dirty="0" err="1"/>
              <a:t>introduce</a:t>
            </a:r>
            <a:r>
              <a:rPr lang="pl-PL" i="1" dirty="0"/>
              <a:t> </a:t>
            </a:r>
            <a:r>
              <a:rPr lang="pl-PL" i="1" dirty="0" err="1"/>
              <a:t>age</a:t>
            </a:r>
            <a:r>
              <a:rPr lang="pl-PL" i="1" dirty="0"/>
              <a:t> management. The </a:t>
            </a:r>
            <a:r>
              <a:rPr lang="pl-PL" i="1" dirty="0" err="1"/>
              <a:t>employer</a:t>
            </a:r>
            <a:r>
              <a:rPr lang="pl-PL" i="1" dirty="0"/>
              <a:t> </a:t>
            </a:r>
            <a:r>
              <a:rPr lang="pl-PL" i="1" dirty="0" err="1"/>
              <a:t>saw</a:t>
            </a:r>
            <a:r>
              <a:rPr lang="pl-PL" i="1" dirty="0"/>
              <a:t> the </a:t>
            </a:r>
            <a:r>
              <a:rPr lang="pl-PL" i="1" dirty="0" err="1"/>
              <a:t>way</a:t>
            </a:r>
            <a:r>
              <a:rPr lang="pl-PL" i="1" dirty="0"/>
              <a:t> to face the </a:t>
            </a:r>
            <a:r>
              <a:rPr lang="pl-PL" i="1" dirty="0" err="1"/>
              <a:t>creation</a:t>
            </a:r>
            <a:r>
              <a:rPr lang="pl-PL" i="1" dirty="0"/>
              <a:t> of </a:t>
            </a:r>
            <a:r>
              <a:rPr lang="pl-PL" i="1" dirty="0" err="1"/>
              <a:t>this</a:t>
            </a:r>
            <a:r>
              <a:rPr lang="pl-PL" i="1" dirty="0"/>
              <a:t> </a:t>
            </a:r>
            <a:r>
              <a:rPr lang="pl-PL" i="1" dirty="0" err="1"/>
              <a:t>tool</a:t>
            </a:r>
            <a:r>
              <a:rPr lang="pl-PL" i="1" dirty="0"/>
              <a:t> and </a:t>
            </a:r>
            <a:r>
              <a:rPr lang="pl-PL" i="1" dirty="0" err="1"/>
              <a:t>created</a:t>
            </a:r>
            <a:r>
              <a:rPr lang="pl-PL" i="1" dirty="0"/>
              <a:t> </a:t>
            </a:r>
            <a:r>
              <a:rPr lang="pl-PL" i="1" dirty="0" err="1"/>
              <a:t>intergenerational</a:t>
            </a:r>
            <a:r>
              <a:rPr lang="pl-PL" i="1" dirty="0"/>
              <a:t> </a:t>
            </a:r>
            <a:r>
              <a:rPr lang="pl-PL" i="1" dirty="0" err="1"/>
              <a:t>solidarity</a:t>
            </a:r>
            <a:r>
              <a:rPr lang="pl-PL" i="1" dirty="0"/>
              <a:t>, </a:t>
            </a:r>
            <a:r>
              <a:rPr lang="pl-PL" i="1" dirty="0" err="1"/>
              <a:t>which</a:t>
            </a:r>
            <a:r>
              <a:rPr lang="pl-PL" i="1" dirty="0"/>
              <a:t> </a:t>
            </a:r>
            <a:r>
              <a:rPr lang="pl-PL" i="1" dirty="0" err="1"/>
              <a:t>explains</a:t>
            </a:r>
            <a:r>
              <a:rPr lang="pl-PL" i="1" dirty="0"/>
              <a:t> </a:t>
            </a:r>
            <a:r>
              <a:rPr lang="pl-PL" i="1" dirty="0" err="1"/>
              <a:t>why</a:t>
            </a:r>
            <a:r>
              <a:rPr lang="pl-PL" i="1" dirty="0"/>
              <a:t> </a:t>
            </a:r>
            <a:r>
              <a:rPr lang="pl-PL" i="1" dirty="0" err="1"/>
              <a:t>this</a:t>
            </a:r>
            <a:r>
              <a:rPr lang="pl-PL" i="1" dirty="0"/>
              <a:t> </a:t>
            </a:r>
            <a:r>
              <a:rPr lang="pl-PL" i="1" dirty="0" err="1"/>
              <a:t>agreement</a:t>
            </a:r>
            <a:r>
              <a:rPr lang="pl-PL" i="1" dirty="0"/>
              <a:t> </a:t>
            </a:r>
            <a:r>
              <a:rPr lang="pl-PL" i="1" dirty="0" err="1"/>
              <a:t>has</a:t>
            </a:r>
            <a:r>
              <a:rPr lang="pl-PL" i="1" dirty="0"/>
              <a:t> </a:t>
            </a:r>
            <a:r>
              <a:rPr lang="pl-PL" i="1" dirty="0" err="1"/>
              <a:t>gained</a:t>
            </a:r>
            <a:r>
              <a:rPr lang="pl-PL" i="1" dirty="0"/>
              <a:t> a </a:t>
            </a:r>
            <a:r>
              <a:rPr lang="pl-PL" i="1" dirty="0" err="1"/>
              <a:t>rank</a:t>
            </a:r>
            <a:r>
              <a:rPr lang="pl-PL" i="1" dirty="0"/>
              <a:t> in the </a:t>
            </a:r>
            <a:r>
              <a:rPr lang="pl-PL" i="1" dirty="0" err="1"/>
              <a:t>workplace</a:t>
            </a:r>
            <a:r>
              <a:rPr lang="pl-PL" i="1" dirty="0"/>
              <a:t>. </a:t>
            </a:r>
            <a:r>
              <a:rPr lang="pl-PL" dirty="0"/>
              <a:t>[Agros Nova  </a:t>
            </a:r>
            <a:r>
              <a:rPr lang="pl-PL" dirty="0" err="1"/>
              <a:t>Collective</a:t>
            </a:r>
            <a:r>
              <a:rPr lang="pl-PL" dirty="0"/>
              <a:t> </a:t>
            </a:r>
            <a:r>
              <a:rPr lang="pl-PL" dirty="0" err="1"/>
              <a:t>Bargaining</a:t>
            </a:r>
            <a:r>
              <a:rPr lang="pl-PL" dirty="0"/>
              <a:t>]</a:t>
            </a:r>
          </a:p>
        </p:txBody>
      </p:sp>
      <p:pic>
        <p:nvPicPr>
          <p:cNvPr id="4" name="Grafika 3">
            <a:extLst>
              <a:ext uri="{FF2B5EF4-FFF2-40B4-BE49-F238E27FC236}">
                <a16:creationId xmlns:a16="http://schemas.microsoft.com/office/drawing/2014/main" id="{A16356CD-C87B-B14B-A879-9772B8A5C7A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21269" y="371923"/>
            <a:ext cx="764192" cy="796033"/>
          </a:xfrm>
          <a:prstGeom prst="rect">
            <a:avLst/>
          </a:prstGeom>
        </p:spPr>
      </p:pic>
      <p:pic>
        <p:nvPicPr>
          <p:cNvPr id="5" name="Picture 2">
            <a:extLst>
              <a:ext uri="{FF2B5EF4-FFF2-40B4-BE49-F238E27FC236}">
                <a16:creationId xmlns:a16="http://schemas.microsoft.com/office/drawing/2014/main" id="{9445DCB3-8339-FC4C-8BA3-95ECCB056E96}"/>
              </a:ext>
            </a:extLst>
          </p:cNvPr>
          <p:cNvPicPr>
            <a:picLocks noChangeAspect="1"/>
          </p:cNvPicPr>
          <p:nvPr/>
        </p:nvPicPr>
        <p:blipFill>
          <a:blip r:embed="rId4"/>
          <a:stretch>
            <a:fillRect/>
          </a:stretch>
        </p:blipFill>
        <p:spPr>
          <a:xfrm>
            <a:off x="0" y="1"/>
            <a:ext cx="2947737" cy="1361693"/>
          </a:xfrm>
          <a:prstGeom prst="rect">
            <a:avLst/>
          </a:prstGeom>
        </p:spPr>
      </p:pic>
    </p:spTree>
    <p:extLst>
      <p:ext uri="{BB962C8B-B14F-4D97-AF65-F5344CB8AC3E}">
        <p14:creationId xmlns:p14="http://schemas.microsoft.com/office/powerpoint/2010/main" val="3542882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F429BF5-2F1C-453C-9650-47C6BD14CA4A}"/>
              </a:ext>
            </a:extLst>
          </p:cNvPr>
          <p:cNvSpPr>
            <a:spLocks noGrp="1"/>
          </p:cNvSpPr>
          <p:nvPr>
            <p:ph type="title"/>
          </p:nvPr>
        </p:nvSpPr>
        <p:spPr>
          <a:xfrm>
            <a:off x="1269861" y="1378017"/>
            <a:ext cx="10515600" cy="1325563"/>
          </a:xfrm>
        </p:spPr>
        <p:txBody>
          <a:bodyPr/>
          <a:lstStyle/>
          <a:p>
            <a:r>
              <a:rPr lang="pl-PL" dirty="0"/>
              <a:t>End-</a:t>
            </a:r>
            <a:r>
              <a:rPr lang="pl-PL" dirty="0" err="1"/>
              <a:t>users</a:t>
            </a:r>
            <a:r>
              <a:rPr lang="pl-PL" dirty="0"/>
              <a:t> and </a:t>
            </a:r>
            <a:r>
              <a:rPr lang="pl-PL" dirty="0" err="1"/>
              <a:t>age</a:t>
            </a:r>
            <a:r>
              <a:rPr lang="pl-PL" dirty="0"/>
              <a:t> management</a:t>
            </a:r>
            <a:br>
              <a:rPr lang="pl-PL" dirty="0"/>
            </a:br>
            <a:endParaRPr lang="pl-PL" dirty="0"/>
          </a:p>
        </p:txBody>
      </p:sp>
      <p:sp>
        <p:nvSpPr>
          <p:cNvPr id="3" name="Symbol zastępczy zawartości 2">
            <a:extLst>
              <a:ext uri="{FF2B5EF4-FFF2-40B4-BE49-F238E27FC236}">
                <a16:creationId xmlns:a16="http://schemas.microsoft.com/office/drawing/2014/main" id="{ACE5CD14-41F2-4515-9A79-126C1213D03D}"/>
              </a:ext>
            </a:extLst>
          </p:cNvPr>
          <p:cNvSpPr>
            <a:spLocks noGrp="1"/>
          </p:cNvSpPr>
          <p:nvPr>
            <p:ph idx="1"/>
          </p:nvPr>
        </p:nvSpPr>
        <p:spPr>
          <a:xfrm>
            <a:off x="887765" y="2248958"/>
            <a:ext cx="10515600" cy="4351338"/>
          </a:xfrm>
        </p:spPr>
        <p:txBody>
          <a:bodyPr>
            <a:normAutofit/>
          </a:bodyPr>
          <a:lstStyle/>
          <a:p>
            <a:pPr marL="0" indent="0">
              <a:buNone/>
            </a:pPr>
            <a:endParaRPr lang="pl-PL" dirty="0"/>
          </a:p>
          <a:p>
            <a:pPr marL="0" indent="0">
              <a:buNone/>
            </a:pPr>
            <a:r>
              <a:rPr lang="pl-PL" i="1" dirty="0" err="1"/>
              <a:t>There</a:t>
            </a:r>
            <a:r>
              <a:rPr lang="pl-PL" i="1" dirty="0"/>
              <a:t> </a:t>
            </a:r>
            <a:r>
              <a:rPr lang="pl-PL" i="1" dirty="0" err="1"/>
              <a:t>is</a:t>
            </a:r>
            <a:r>
              <a:rPr lang="pl-PL" i="1" dirty="0"/>
              <a:t> </a:t>
            </a:r>
            <a:r>
              <a:rPr lang="pl-PL" i="1" dirty="0" err="1"/>
              <a:t>need</a:t>
            </a:r>
            <a:r>
              <a:rPr lang="pl-PL" i="1" dirty="0"/>
              <a:t> for </a:t>
            </a:r>
            <a:r>
              <a:rPr lang="pl-PL" i="1" dirty="0" err="1"/>
              <a:t>flexibility</a:t>
            </a:r>
            <a:r>
              <a:rPr lang="pl-PL" i="1" dirty="0"/>
              <a:t>, </a:t>
            </a:r>
            <a:r>
              <a:rPr lang="pl-PL" i="1" dirty="0" err="1"/>
              <a:t>innovativeness</a:t>
            </a:r>
            <a:r>
              <a:rPr lang="pl-PL" i="1" dirty="0"/>
              <a:t> (…). It </a:t>
            </a:r>
            <a:r>
              <a:rPr lang="pl-PL" i="1" dirty="0" err="1"/>
              <a:t>is</a:t>
            </a:r>
            <a:r>
              <a:rPr lang="pl-PL" i="1" dirty="0"/>
              <a:t> not </a:t>
            </a:r>
            <a:r>
              <a:rPr lang="pl-PL" i="1" dirty="0" err="1"/>
              <a:t>necessary</a:t>
            </a:r>
            <a:r>
              <a:rPr lang="pl-PL" i="1" dirty="0"/>
              <a:t> </a:t>
            </a:r>
            <a:r>
              <a:rPr lang="pl-PL" i="1" dirty="0" err="1"/>
              <a:t>now</a:t>
            </a:r>
            <a:r>
              <a:rPr lang="pl-PL" i="1" dirty="0"/>
              <a:t> for the </a:t>
            </a:r>
            <a:r>
              <a:rPr lang="pl-PL" i="1" dirty="0" err="1"/>
              <a:t>employee</a:t>
            </a:r>
            <a:r>
              <a:rPr lang="pl-PL" i="1" dirty="0"/>
              <a:t> to </a:t>
            </a:r>
            <a:r>
              <a:rPr lang="pl-PL" i="1" dirty="0" err="1"/>
              <a:t>spend</a:t>
            </a:r>
            <a:r>
              <a:rPr lang="pl-PL" i="1" dirty="0"/>
              <a:t> in the </a:t>
            </a:r>
            <a:r>
              <a:rPr lang="pl-PL" i="1" dirty="0" err="1"/>
              <a:t>office</a:t>
            </a:r>
            <a:r>
              <a:rPr lang="pl-PL" i="1" dirty="0"/>
              <a:t> 8 </a:t>
            </a:r>
            <a:r>
              <a:rPr lang="pl-PL" i="1" dirty="0" err="1"/>
              <a:t>or</a:t>
            </a:r>
            <a:r>
              <a:rPr lang="pl-PL" i="1" dirty="0"/>
              <a:t> 9 </a:t>
            </a:r>
            <a:r>
              <a:rPr lang="pl-PL" i="1" dirty="0" err="1"/>
              <a:t>hours</a:t>
            </a:r>
            <a:r>
              <a:rPr lang="pl-PL" i="1" dirty="0"/>
              <a:t> </a:t>
            </a:r>
            <a:r>
              <a:rPr lang="pl-PL" i="1" dirty="0" err="1"/>
              <a:t>or</a:t>
            </a:r>
            <a:r>
              <a:rPr lang="pl-PL" i="1" dirty="0"/>
              <a:t> for </a:t>
            </a:r>
            <a:r>
              <a:rPr lang="pl-PL" i="1" dirty="0" err="1"/>
              <a:t>him</a:t>
            </a:r>
            <a:r>
              <a:rPr lang="pl-PL" i="1" dirty="0"/>
              <a:t> to </a:t>
            </a:r>
            <a:r>
              <a:rPr lang="pl-PL" i="1" dirty="0" err="1"/>
              <a:t>work</a:t>
            </a:r>
            <a:r>
              <a:rPr lang="pl-PL" i="1" dirty="0"/>
              <a:t> from 7 in the </a:t>
            </a:r>
            <a:r>
              <a:rPr lang="pl-PL" i="1" dirty="0" err="1"/>
              <a:t>morning</a:t>
            </a:r>
            <a:r>
              <a:rPr lang="pl-PL" i="1" dirty="0"/>
              <a:t> </a:t>
            </a:r>
            <a:r>
              <a:rPr lang="pl-PL" i="1" dirty="0" err="1"/>
              <a:t>until</a:t>
            </a:r>
            <a:r>
              <a:rPr lang="pl-PL" i="1" dirty="0"/>
              <a:t> 3 in the </a:t>
            </a:r>
            <a:r>
              <a:rPr lang="pl-PL" i="1" dirty="0" err="1"/>
              <a:t>afternoon</a:t>
            </a:r>
            <a:r>
              <a:rPr lang="pl-PL" i="1" dirty="0"/>
              <a:t>. It </a:t>
            </a:r>
            <a:r>
              <a:rPr lang="pl-PL" i="1" dirty="0" err="1"/>
              <a:t>is</a:t>
            </a:r>
            <a:r>
              <a:rPr lang="pl-PL" i="1" dirty="0"/>
              <a:t> not the point </a:t>
            </a:r>
            <a:r>
              <a:rPr lang="pl-PL" i="1" dirty="0" err="1"/>
              <a:t>anymore</a:t>
            </a:r>
            <a:r>
              <a:rPr lang="pl-PL" i="1" dirty="0"/>
              <a:t>. </a:t>
            </a:r>
            <a:r>
              <a:rPr lang="pl-PL" i="1" dirty="0" err="1"/>
              <a:t>So</a:t>
            </a:r>
            <a:r>
              <a:rPr lang="pl-PL" i="1" dirty="0"/>
              <a:t> I </a:t>
            </a:r>
            <a:r>
              <a:rPr lang="pl-PL" i="1" dirty="0" err="1"/>
              <a:t>am</a:t>
            </a:r>
            <a:r>
              <a:rPr lang="pl-PL" i="1" dirty="0"/>
              <a:t> </a:t>
            </a:r>
            <a:r>
              <a:rPr lang="pl-PL" i="1" dirty="0" err="1"/>
              <a:t>giving</a:t>
            </a:r>
            <a:r>
              <a:rPr lang="pl-PL" i="1" dirty="0"/>
              <a:t> my </a:t>
            </a:r>
            <a:r>
              <a:rPr lang="pl-PL" i="1" dirty="0" err="1"/>
              <a:t>employee</a:t>
            </a:r>
            <a:r>
              <a:rPr lang="pl-PL" i="1" dirty="0"/>
              <a:t> </a:t>
            </a:r>
            <a:r>
              <a:rPr lang="pl-PL" i="1" dirty="0" err="1"/>
              <a:t>this</a:t>
            </a:r>
            <a:r>
              <a:rPr lang="pl-PL" i="1" dirty="0"/>
              <a:t> </a:t>
            </a:r>
            <a:r>
              <a:rPr lang="pl-PL" i="1" dirty="0" err="1"/>
              <a:t>flexibility</a:t>
            </a:r>
            <a:r>
              <a:rPr lang="pl-PL" i="1" dirty="0"/>
              <a:t>. </a:t>
            </a:r>
            <a:r>
              <a:rPr lang="pl-PL" i="1" dirty="0" err="1"/>
              <a:t>If</a:t>
            </a:r>
            <a:r>
              <a:rPr lang="pl-PL" i="1" dirty="0"/>
              <a:t> </a:t>
            </a:r>
            <a:r>
              <a:rPr lang="pl-PL" i="1" dirty="0" err="1"/>
              <a:t>they</a:t>
            </a:r>
            <a:r>
              <a:rPr lang="pl-PL" i="1" dirty="0"/>
              <a:t> </a:t>
            </a:r>
            <a:r>
              <a:rPr lang="pl-PL" i="1" dirty="0" err="1"/>
              <a:t>wish</a:t>
            </a:r>
            <a:r>
              <a:rPr lang="pl-PL" i="1" dirty="0"/>
              <a:t> to start </a:t>
            </a:r>
            <a:r>
              <a:rPr lang="pl-PL" i="1" dirty="0" err="1"/>
              <a:t>at</a:t>
            </a:r>
            <a:r>
              <a:rPr lang="pl-PL" i="1" dirty="0"/>
              <a:t> 10:00- be my </a:t>
            </a:r>
            <a:r>
              <a:rPr lang="pl-PL" i="1" dirty="0" err="1"/>
              <a:t>guest</a:t>
            </a:r>
            <a:r>
              <a:rPr lang="pl-PL" i="1" dirty="0"/>
              <a:t>. </a:t>
            </a:r>
            <a:r>
              <a:rPr lang="pl-PL" i="1" dirty="0" err="1"/>
              <a:t>They</a:t>
            </a:r>
            <a:r>
              <a:rPr lang="pl-PL" i="1" dirty="0"/>
              <a:t> </a:t>
            </a:r>
            <a:r>
              <a:rPr lang="pl-PL" i="1" dirty="0" err="1"/>
              <a:t>will</a:t>
            </a:r>
            <a:r>
              <a:rPr lang="pl-PL" i="1" dirty="0"/>
              <a:t> </a:t>
            </a:r>
            <a:r>
              <a:rPr lang="pl-PL" i="1" dirty="0" err="1"/>
              <a:t>stay</a:t>
            </a:r>
            <a:r>
              <a:rPr lang="pl-PL" i="1" dirty="0"/>
              <a:t> </a:t>
            </a:r>
            <a:r>
              <a:rPr lang="pl-PL" i="1" dirty="0" err="1"/>
              <a:t>longer</a:t>
            </a:r>
            <a:r>
              <a:rPr lang="pl-PL" i="1" dirty="0"/>
              <a:t> </a:t>
            </a:r>
            <a:r>
              <a:rPr lang="pl-PL" i="1" dirty="0" err="1"/>
              <a:t>if</a:t>
            </a:r>
            <a:r>
              <a:rPr lang="pl-PL" i="1" dirty="0"/>
              <a:t> </a:t>
            </a:r>
            <a:r>
              <a:rPr lang="pl-PL" i="1" dirty="0" err="1"/>
              <a:t>there</a:t>
            </a:r>
            <a:r>
              <a:rPr lang="pl-PL" i="1" dirty="0"/>
              <a:t> </a:t>
            </a:r>
            <a:r>
              <a:rPr lang="pl-PL" i="1" dirty="0" err="1"/>
              <a:t>is</a:t>
            </a:r>
            <a:r>
              <a:rPr lang="pl-PL" i="1" dirty="0"/>
              <a:t> </a:t>
            </a:r>
            <a:r>
              <a:rPr lang="pl-PL" i="1" dirty="0" err="1"/>
              <a:t>need</a:t>
            </a:r>
            <a:r>
              <a:rPr lang="pl-PL" i="1" dirty="0"/>
              <a:t> for </a:t>
            </a:r>
            <a:r>
              <a:rPr lang="pl-PL" i="1" dirty="0" err="1"/>
              <a:t>that</a:t>
            </a:r>
            <a:r>
              <a:rPr lang="pl-PL" i="1" dirty="0"/>
              <a:t>. </a:t>
            </a:r>
            <a:r>
              <a:rPr lang="pl-PL" i="1" dirty="0" err="1"/>
              <a:t>If</a:t>
            </a:r>
            <a:r>
              <a:rPr lang="pl-PL" i="1" dirty="0"/>
              <a:t> </a:t>
            </a:r>
            <a:r>
              <a:rPr lang="pl-PL" i="1" dirty="0" err="1"/>
              <a:t>they</a:t>
            </a:r>
            <a:r>
              <a:rPr lang="pl-PL" i="1" dirty="0"/>
              <a:t> </a:t>
            </a:r>
            <a:r>
              <a:rPr lang="pl-PL" i="1" dirty="0" err="1"/>
              <a:t>wish</a:t>
            </a:r>
            <a:r>
              <a:rPr lang="pl-PL" i="1" dirty="0"/>
              <a:t> to do </a:t>
            </a:r>
            <a:r>
              <a:rPr lang="pl-PL" i="1" dirty="0" err="1"/>
              <a:t>home</a:t>
            </a:r>
            <a:r>
              <a:rPr lang="pl-PL" i="1" dirty="0"/>
              <a:t> </a:t>
            </a:r>
            <a:r>
              <a:rPr lang="pl-PL" i="1" dirty="0" err="1"/>
              <a:t>office</a:t>
            </a:r>
            <a:r>
              <a:rPr lang="pl-PL" i="1" dirty="0"/>
              <a:t> a </a:t>
            </a:r>
            <a:r>
              <a:rPr lang="pl-PL" i="1" dirty="0" err="1"/>
              <a:t>couple</a:t>
            </a:r>
            <a:r>
              <a:rPr lang="pl-PL" i="1" dirty="0"/>
              <a:t> of </a:t>
            </a:r>
            <a:r>
              <a:rPr lang="pl-PL" i="1" dirty="0" err="1"/>
              <a:t>days</a:t>
            </a:r>
            <a:r>
              <a:rPr lang="pl-PL" i="1" dirty="0"/>
              <a:t> </a:t>
            </a:r>
            <a:r>
              <a:rPr lang="pl-PL" i="1" dirty="0" err="1"/>
              <a:t>during</a:t>
            </a:r>
            <a:r>
              <a:rPr lang="pl-PL" i="1" dirty="0"/>
              <a:t> a </a:t>
            </a:r>
            <a:r>
              <a:rPr lang="pl-PL" i="1" dirty="0" err="1"/>
              <a:t>month</a:t>
            </a:r>
            <a:r>
              <a:rPr lang="pl-PL" i="1" dirty="0"/>
              <a:t>, </a:t>
            </a:r>
            <a:r>
              <a:rPr lang="pl-PL" i="1" dirty="0" err="1"/>
              <a:t>it</a:t>
            </a:r>
            <a:r>
              <a:rPr lang="pl-PL" i="1" dirty="0"/>
              <a:t> </a:t>
            </a:r>
            <a:r>
              <a:rPr lang="pl-PL" i="1" dirty="0" err="1"/>
              <a:t>also</a:t>
            </a:r>
            <a:r>
              <a:rPr lang="pl-PL" i="1" dirty="0"/>
              <a:t> </a:t>
            </a:r>
            <a:r>
              <a:rPr lang="pl-PL" i="1" dirty="0" err="1"/>
              <a:t>is</a:t>
            </a:r>
            <a:r>
              <a:rPr lang="pl-PL" i="1" dirty="0"/>
              <a:t> </a:t>
            </a:r>
            <a:r>
              <a:rPr lang="pl-PL" i="1" dirty="0" err="1"/>
              <a:t>possible</a:t>
            </a:r>
            <a:r>
              <a:rPr lang="pl-PL" i="1" dirty="0"/>
              <a:t>. </a:t>
            </a:r>
            <a:r>
              <a:rPr lang="pl-PL" dirty="0"/>
              <a:t>[Japan Tobacco International , </a:t>
            </a:r>
            <a:r>
              <a:rPr lang="pl-PL" dirty="0" err="1"/>
              <a:t>Flexible</a:t>
            </a:r>
            <a:r>
              <a:rPr lang="pl-PL" dirty="0"/>
              <a:t> </a:t>
            </a:r>
            <a:r>
              <a:rPr lang="pl-PL" dirty="0" err="1"/>
              <a:t>working</a:t>
            </a:r>
            <a:r>
              <a:rPr lang="pl-PL" dirty="0"/>
              <a:t>]</a:t>
            </a:r>
          </a:p>
        </p:txBody>
      </p:sp>
      <p:pic>
        <p:nvPicPr>
          <p:cNvPr id="4" name="Grafika 3">
            <a:extLst>
              <a:ext uri="{FF2B5EF4-FFF2-40B4-BE49-F238E27FC236}">
                <a16:creationId xmlns:a16="http://schemas.microsoft.com/office/drawing/2014/main" id="{4845B579-ABEF-9546-8C32-E50A34861DC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21269" y="371923"/>
            <a:ext cx="764192" cy="796033"/>
          </a:xfrm>
          <a:prstGeom prst="rect">
            <a:avLst/>
          </a:prstGeom>
        </p:spPr>
      </p:pic>
      <p:pic>
        <p:nvPicPr>
          <p:cNvPr id="5" name="Picture 2">
            <a:extLst>
              <a:ext uri="{FF2B5EF4-FFF2-40B4-BE49-F238E27FC236}">
                <a16:creationId xmlns:a16="http://schemas.microsoft.com/office/drawing/2014/main" id="{CADCD49C-B268-1B42-84EA-DF1E1AC53042}"/>
              </a:ext>
            </a:extLst>
          </p:cNvPr>
          <p:cNvPicPr>
            <a:picLocks noChangeAspect="1"/>
          </p:cNvPicPr>
          <p:nvPr/>
        </p:nvPicPr>
        <p:blipFill>
          <a:blip r:embed="rId4"/>
          <a:stretch>
            <a:fillRect/>
          </a:stretch>
        </p:blipFill>
        <p:spPr>
          <a:xfrm>
            <a:off x="0" y="1"/>
            <a:ext cx="2947737" cy="1361693"/>
          </a:xfrm>
          <a:prstGeom prst="rect">
            <a:avLst/>
          </a:prstGeom>
        </p:spPr>
      </p:pic>
    </p:spTree>
    <p:extLst>
      <p:ext uri="{BB962C8B-B14F-4D97-AF65-F5344CB8AC3E}">
        <p14:creationId xmlns:p14="http://schemas.microsoft.com/office/powerpoint/2010/main" val="2937389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1F4E0584-9A98-4CDF-A586-D6270F60DCD3}"/>
              </a:ext>
            </a:extLst>
          </p:cNvPr>
          <p:cNvSpPr>
            <a:spLocks noGrp="1"/>
          </p:cNvSpPr>
          <p:nvPr>
            <p:ph idx="1"/>
          </p:nvPr>
        </p:nvSpPr>
        <p:spPr>
          <a:xfrm>
            <a:off x="838200" y="2055812"/>
            <a:ext cx="10515600" cy="4351338"/>
          </a:xfrm>
        </p:spPr>
        <p:txBody>
          <a:bodyPr>
            <a:normAutofit/>
          </a:bodyPr>
          <a:lstStyle/>
          <a:p>
            <a:pPr lvl="0"/>
            <a:r>
              <a:rPr lang="pl-PL" dirty="0" err="1"/>
              <a:t>Interlocutors</a:t>
            </a:r>
            <a:r>
              <a:rPr lang="pl-PL" dirty="0"/>
              <a:t> </a:t>
            </a:r>
            <a:r>
              <a:rPr lang="pl-PL" dirty="0" err="1"/>
              <a:t>noticed</a:t>
            </a:r>
            <a:r>
              <a:rPr lang="pl-PL" dirty="0"/>
              <a:t> </a:t>
            </a:r>
            <a:r>
              <a:rPr lang="pl-PL" dirty="0" err="1"/>
              <a:t>many</a:t>
            </a:r>
            <a:r>
              <a:rPr lang="pl-PL" dirty="0"/>
              <a:t> </a:t>
            </a:r>
            <a:r>
              <a:rPr lang="pl-PL" dirty="0" err="1"/>
              <a:t>barriers</a:t>
            </a:r>
            <a:r>
              <a:rPr lang="pl-PL" dirty="0"/>
              <a:t> and </a:t>
            </a:r>
            <a:r>
              <a:rPr lang="pl-PL" dirty="0" err="1"/>
              <a:t>facilitators</a:t>
            </a:r>
            <a:r>
              <a:rPr lang="pl-PL" dirty="0"/>
              <a:t> of the development of </a:t>
            </a:r>
            <a:r>
              <a:rPr lang="pl-PL" dirty="0" err="1"/>
              <a:t>active</a:t>
            </a:r>
            <a:r>
              <a:rPr lang="pl-PL" dirty="0"/>
              <a:t> </a:t>
            </a:r>
            <a:r>
              <a:rPr lang="pl-PL" dirty="0" err="1"/>
              <a:t>aging</a:t>
            </a:r>
            <a:r>
              <a:rPr lang="pl-PL" dirty="0"/>
              <a:t> in Poland. </a:t>
            </a:r>
            <a:r>
              <a:rPr lang="pl-PL" dirty="0" err="1"/>
              <a:t>They</a:t>
            </a:r>
            <a:r>
              <a:rPr lang="pl-PL" dirty="0"/>
              <a:t> </a:t>
            </a:r>
            <a:r>
              <a:rPr lang="pl-PL" dirty="0" err="1"/>
              <a:t>were</a:t>
            </a:r>
            <a:r>
              <a:rPr lang="pl-PL" dirty="0"/>
              <a:t> </a:t>
            </a:r>
            <a:r>
              <a:rPr lang="pl-PL" dirty="0" err="1"/>
              <a:t>relatively</a:t>
            </a:r>
            <a:r>
              <a:rPr lang="pl-PL" dirty="0"/>
              <a:t> the </a:t>
            </a:r>
            <a:r>
              <a:rPr lang="pl-PL" dirty="0" err="1"/>
              <a:t>easiest</a:t>
            </a:r>
            <a:r>
              <a:rPr lang="pl-PL" dirty="0"/>
              <a:t> to </a:t>
            </a:r>
            <a:r>
              <a:rPr lang="pl-PL" dirty="0" err="1"/>
              <a:t>give</a:t>
            </a:r>
            <a:r>
              <a:rPr lang="pl-PL" dirty="0"/>
              <a:t> </a:t>
            </a:r>
            <a:r>
              <a:rPr lang="pl-PL" dirty="0" err="1"/>
              <a:t>examples</a:t>
            </a:r>
            <a:r>
              <a:rPr lang="pl-PL" dirty="0"/>
              <a:t> from the </a:t>
            </a:r>
            <a:r>
              <a:rPr lang="pl-PL" dirty="0" err="1"/>
              <a:t>macroeconomic</a:t>
            </a:r>
            <a:r>
              <a:rPr lang="pl-PL" dirty="0"/>
              <a:t> </a:t>
            </a:r>
            <a:r>
              <a:rPr lang="pl-PL" dirty="0" err="1"/>
              <a:t>level</a:t>
            </a:r>
            <a:r>
              <a:rPr lang="pl-PL" dirty="0"/>
              <a:t>, </a:t>
            </a:r>
            <a:r>
              <a:rPr lang="pl-PL" dirty="0" err="1"/>
              <a:t>concerning</a:t>
            </a:r>
            <a:r>
              <a:rPr lang="pl-PL" dirty="0"/>
              <a:t> the </a:t>
            </a:r>
            <a:r>
              <a:rPr lang="pl-PL" dirty="0" err="1"/>
              <a:t>labor</a:t>
            </a:r>
            <a:r>
              <a:rPr lang="pl-PL" dirty="0"/>
              <a:t> market and </a:t>
            </a:r>
            <a:r>
              <a:rPr lang="pl-PL" dirty="0" err="1"/>
              <a:t>national</a:t>
            </a:r>
            <a:r>
              <a:rPr lang="pl-PL" dirty="0"/>
              <a:t> </a:t>
            </a:r>
            <a:r>
              <a:rPr lang="pl-PL" dirty="0" err="1"/>
              <a:t>regulations</a:t>
            </a:r>
            <a:r>
              <a:rPr lang="pl-PL" dirty="0"/>
              <a:t>.</a:t>
            </a:r>
          </a:p>
          <a:p>
            <a:pPr lvl="0"/>
            <a:r>
              <a:rPr lang="pl-PL" dirty="0" err="1"/>
              <a:t>Respondents</a:t>
            </a:r>
            <a:r>
              <a:rPr lang="pl-PL" dirty="0"/>
              <a:t> </a:t>
            </a:r>
            <a:r>
              <a:rPr lang="pl-PL" dirty="0" err="1"/>
              <a:t>showed</a:t>
            </a:r>
            <a:r>
              <a:rPr lang="pl-PL" dirty="0"/>
              <a:t> </a:t>
            </a:r>
            <a:r>
              <a:rPr lang="pl-PL" dirty="0" err="1"/>
              <a:t>quite</a:t>
            </a:r>
            <a:r>
              <a:rPr lang="pl-PL" dirty="0"/>
              <a:t> a </a:t>
            </a:r>
            <a:r>
              <a:rPr lang="pl-PL" dirty="0" err="1"/>
              <a:t>number</a:t>
            </a:r>
            <a:r>
              <a:rPr lang="pl-PL" dirty="0"/>
              <a:t> of </a:t>
            </a:r>
            <a:r>
              <a:rPr lang="pl-PL" dirty="0" err="1"/>
              <a:t>activities</a:t>
            </a:r>
            <a:r>
              <a:rPr lang="pl-PL" dirty="0"/>
              <a:t> in </a:t>
            </a:r>
            <a:r>
              <a:rPr lang="pl-PL" dirty="0" err="1"/>
              <a:t>response</a:t>
            </a:r>
            <a:r>
              <a:rPr lang="pl-PL" dirty="0"/>
              <a:t> to the </a:t>
            </a:r>
            <a:r>
              <a:rPr lang="pl-PL" dirty="0" err="1"/>
              <a:t>phenomenon</a:t>
            </a:r>
            <a:r>
              <a:rPr lang="pl-PL" dirty="0"/>
              <a:t> of </a:t>
            </a:r>
            <a:r>
              <a:rPr lang="pl-PL" dirty="0" err="1"/>
              <a:t>aging</a:t>
            </a:r>
            <a:r>
              <a:rPr lang="pl-PL" dirty="0"/>
              <a:t>. </a:t>
            </a:r>
            <a:r>
              <a:rPr lang="pl-PL" dirty="0" err="1"/>
              <a:t>Among</a:t>
            </a:r>
            <a:r>
              <a:rPr lang="pl-PL" dirty="0"/>
              <a:t> </a:t>
            </a:r>
            <a:r>
              <a:rPr lang="pl-PL" dirty="0" err="1"/>
              <a:t>them</a:t>
            </a:r>
            <a:r>
              <a:rPr lang="pl-PL" dirty="0"/>
              <a:t> the most </a:t>
            </a:r>
            <a:r>
              <a:rPr lang="pl-PL" dirty="0" err="1"/>
              <a:t>important</a:t>
            </a:r>
            <a:r>
              <a:rPr lang="pl-PL" dirty="0"/>
              <a:t> </a:t>
            </a:r>
            <a:r>
              <a:rPr lang="pl-PL" dirty="0" err="1"/>
              <a:t>were</a:t>
            </a:r>
            <a:r>
              <a:rPr lang="pl-PL" dirty="0"/>
              <a:t> </a:t>
            </a:r>
            <a:r>
              <a:rPr lang="pl-PL" dirty="0" err="1"/>
              <a:t>age</a:t>
            </a:r>
            <a:r>
              <a:rPr lang="pl-PL" dirty="0"/>
              <a:t> management </a:t>
            </a:r>
            <a:r>
              <a:rPr lang="pl-PL" dirty="0" err="1"/>
              <a:t>solutions</a:t>
            </a:r>
            <a:r>
              <a:rPr lang="pl-PL" dirty="0"/>
              <a:t>. </a:t>
            </a:r>
            <a:r>
              <a:rPr lang="pl-PL" dirty="0" err="1"/>
              <a:t>There</a:t>
            </a:r>
            <a:r>
              <a:rPr lang="pl-PL" dirty="0"/>
              <a:t> </a:t>
            </a:r>
            <a:r>
              <a:rPr lang="pl-PL" dirty="0" err="1"/>
              <a:t>are</a:t>
            </a:r>
            <a:r>
              <a:rPr lang="pl-PL" dirty="0"/>
              <a:t> </a:t>
            </a:r>
            <a:r>
              <a:rPr lang="pl-PL" dirty="0" err="1"/>
              <a:t>isolated</a:t>
            </a:r>
            <a:r>
              <a:rPr lang="pl-PL" dirty="0"/>
              <a:t> </a:t>
            </a:r>
            <a:r>
              <a:rPr lang="pl-PL" dirty="0" err="1"/>
              <a:t>examples</a:t>
            </a:r>
            <a:r>
              <a:rPr lang="pl-PL" dirty="0"/>
              <a:t> of </a:t>
            </a:r>
            <a:r>
              <a:rPr lang="pl-PL" dirty="0" err="1"/>
              <a:t>collective</a:t>
            </a:r>
            <a:r>
              <a:rPr lang="pl-PL" dirty="0"/>
              <a:t> </a:t>
            </a:r>
            <a:r>
              <a:rPr lang="pl-PL" dirty="0" err="1"/>
              <a:t>labor</a:t>
            </a:r>
            <a:r>
              <a:rPr lang="pl-PL" dirty="0"/>
              <a:t> law.</a:t>
            </a:r>
          </a:p>
          <a:p>
            <a:endParaRPr lang="pl-PL" dirty="0"/>
          </a:p>
        </p:txBody>
      </p:sp>
      <p:pic>
        <p:nvPicPr>
          <p:cNvPr id="4" name="Grafika 3">
            <a:extLst>
              <a:ext uri="{FF2B5EF4-FFF2-40B4-BE49-F238E27FC236}">
                <a16:creationId xmlns:a16="http://schemas.microsoft.com/office/drawing/2014/main" id="{CE992CFF-7284-0342-A9B3-01AFBC22C50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21269" y="371923"/>
            <a:ext cx="764192" cy="796033"/>
          </a:xfrm>
          <a:prstGeom prst="rect">
            <a:avLst/>
          </a:prstGeom>
        </p:spPr>
      </p:pic>
      <p:pic>
        <p:nvPicPr>
          <p:cNvPr id="5" name="Picture 2">
            <a:extLst>
              <a:ext uri="{FF2B5EF4-FFF2-40B4-BE49-F238E27FC236}">
                <a16:creationId xmlns:a16="http://schemas.microsoft.com/office/drawing/2014/main" id="{138FE29D-6110-884F-85F3-AB444A0D5A4F}"/>
              </a:ext>
            </a:extLst>
          </p:cNvPr>
          <p:cNvPicPr>
            <a:picLocks noChangeAspect="1"/>
          </p:cNvPicPr>
          <p:nvPr/>
        </p:nvPicPr>
        <p:blipFill>
          <a:blip r:embed="rId4"/>
          <a:stretch>
            <a:fillRect/>
          </a:stretch>
        </p:blipFill>
        <p:spPr>
          <a:xfrm>
            <a:off x="0" y="1"/>
            <a:ext cx="2947737" cy="1361693"/>
          </a:xfrm>
          <a:prstGeom prst="rect">
            <a:avLst/>
          </a:prstGeom>
        </p:spPr>
      </p:pic>
    </p:spTree>
    <p:extLst>
      <p:ext uri="{BB962C8B-B14F-4D97-AF65-F5344CB8AC3E}">
        <p14:creationId xmlns:p14="http://schemas.microsoft.com/office/powerpoint/2010/main" val="25861873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5DA9298-C237-44D2-8C69-F478010230DB}"/>
              </a:ext>
            </a:extLst>
          </p:cNvPr>
          <p:cNvSpPr>
            <a:spLocks noGrp="1"/>
          </p:cNvSpPr>
          <p:nvPr>
            <p:ph type="title"/>
          </p:nvPr>
        </p:nvSpPr>
        <p:spPr>
          <a:xfrm>
            <a:off x="3784600" y="500062"/>
            <a:ext cx="9050867" cy="1325563"/>
          </a:xfrm>
        </p:spPr>
        <p:txBody>
          <a:bodyPr/>
          <a:lstStyle/>
          <a:p>
            <a:r>
              <a:rPr lang="pl-PL" dirty="0" err="1"/>
              <a:t>Conclusion</a:t>
            </a:r>
            <a:endParaRPr lang="pl-PL" dirty="0"/>
          </a:p>
        </p:txBody>
      </p:sp>
      <p:sp>
        <p:nvSpPr>
          <p:cNvPr id="3" name="Symbol zastępczy zawartości 2">
            <a:extLst>
              <a:ext uri="{FF2B5EF4-FFF2-40B4-BE49-F238E27FC236}">
                <a16:creationId xmlns:a16="http://schemas.microsoft.com/office/drawing/2014/main" id="{FB8DE91F-D2ED-4587-9708-EC2761DE46D5}"/>
              </a:ext>
            </a:extLst>
          </p:cNvPr>
          <p:cNvSpPr>
            <a:spLocks noGrp="1"/>
          </p:cNvSpPr>
          <p:nvPr>
            <p:ph idx="1"/>
          </p:nvPr>
        </p:nvSpPr>
        <p:spPr>
          <a:xfrm>
            <a:off x="887765" y="2554287"/>
            <a:ext cx="10515600" cy="4351338"/>
          </a:xfrm>
        </p:spPr>
        <p:txBody>
          <a:bodyPr/>
          <a:lstStyle/>
          <a:p>
            <a:r>
              <a:rPr lang="pl-PL" dirty="0" err="1"/>
              <a:t>Participatory</a:t>
            </a:r>
            <a:r>
              <a:rPr lang="pl-PL" dirty="0"/>
              <a:t> </a:t>
            </a:r>
            <a:r>
              <a:rPr lang="pl-PL" dirty="0" err="1"/>
              <a:t>approach</a:t>
            </a:r>
            <a:r>
              <a:rPr lang="pl-PL" dirty="0"/>
              <a:t> vs. Besserwisser </a:t>
            </a:r>
            <a:r>
              <a:rPr lang="pl-PL" dirty="0" err="1"/>
              <a:t>approach</a:t>
            </a:r>
            <a:endParaRPr lang="pl-PL" dirty="0"/>
          </a:p>
          <a:p>
            <a:r>
              <a:rPr lang="pl-PL" dirty="0" err="1"/>
              <a:t>Participatory</a:t>
            </a:r>
            <a:r>
              <a:rPr lang="pl-PL" dirty="0"/>
              <a:t> </a:t>
            </a:r>
            <a:r>
              <a:rPr lang="pl-PL" dirty="0" err="1"/>
              <a:t>approach</a:t>
            </a:r>
            <a:r>
              <a:rPr lang="pl-PL" dirty="0"/>
              <a:t> </a:t>
            </a:r>
            <a:r>
              <a:rPr lang="pl-PL" dirty="0" err="1"/>
              <a:t>is</a:t>
            </a:r>
            <a:r>
              <a:rPr lang="pl-PL" dirty="0"/>
              <a:t> </a:t>
            </a:r>
            <a:r>
              <a:rPr lang="pl-PL" dirty="0" err="1"/>
              <a:t>relatively</a:t>
            </a:r>
            <a:r>
              <a:rPr lang="pl-PL" dirty="0"/>
              <a:t> not </a:t>
            </a:r>
            <a:r>
              <a:rPr lang="pl-PL" dirty="0" err="1"/>
              <a:t>frequent</a:t>
            </a:r>
            <a:r>
              <a:rPr lang="pl-PL" dirty="0"/>
              <a:t> in Poland</a:t>
            </a:r>
          </a:p>
          <a:p>
            <a:r>
              <a:rPr lang="pl-PL" dirty="0" err="1"/>
              <a:t>Discrepancy</a:t>
            </a:r>
            <a:r>
              <a:rPr lang="pl-PL" dirty="0"/>
              <a:t> </a:t>
            </a:r>
            <a:r>
              <a:rPr lang="pl-PL" dirty="0" err="1"/>
              <a:t>while</a:t>
            </a:r>
            <a:r>
              <a:rPr lang="pl-PL" dirty="0"/>
              <a:t> </a:t>
            </a:r>
            <a:r>
              <a:rPr lang="pl-PL" dirty="0" err="1"/>
              <a:t>intensity</a:t>
            </a:r>
            <a:r>
              <a:rPr lang="pl-PL" dirty="0"/>
              <a:t> of </a:t>
            </a:r>
            <a:r>
              <a:rPr lang="pl-PL" dirty="0" err="1"/>
              <a:t>social</a:t>
            </a:r>
            <a:r>
              <a:rPr lang="pl-PL" dirty="0"/>
              <a:t> </a:t>
            </a:r>
            <a:r>
              <a:rPr lang="pl-PL" dirty="0" err="1"/>
              <a:t>actors</a:t>
            </a:r>
            <a:r>
              <a:rPr lang="pl-PL" dirty="0"/>
              <a:t>’ </a:t>
            </a:r>
            <a:r>
              <a:rPr lang="pl-PL" dirty="0" err="1"/>
              <a:t>actions</a:t>
            </a:r>
            <a:r>
              <a:rPr lang="pl-PL" dirty="0"/>
              <a:t> </a:t>
            </a:r>
            <a:r>
              <a:rPr lang="pl-PL" dirty="0" err="1"/>
              <a:t>is</a:t>
            </a:r>
            <a:r>
              <a:rPr lang="pl-PL" dirty="0"/>
              <a:t> </a:t>
            </a:r>
            <a:r>
              <a:rPr lang="pl-PL" dirty="0" err="1"/>
              <a:t>analysed</a:t>
            </a:r>
            <a:endParaRPr lang="pl-PL" dirty="0"/>
          </a:p>
          <a:p>
            <a:endParaRPr lang="pl-PL" dirty="0"/>
          </a:p>
        </p:txBody>
      </p:sp>
      <p:pic>
        <p:nvPicPr>
          <p:cNvPr id="4" name="Picture 2">
            <a:extLst>
              <a:ext uri="{FF2B5EF4-FFF2-40B4-BE49-F238E27FC236}">
                <a16:creationId xmlns:a16="http://schemas.microsoft.com/office/drawing/2014/main" id="{9E259A48-7913-B847-A20D-1CF4ED43B01C}"/>
              </a:ext>
            </a:extLst>
          </p:cNvPr>
          <p:cNvPicPr>
            <a:picLocks noChangeAspect="1"/>
          </p:cNvPicPr>
          <p:nvPr/>
        </p:nvPicPr>
        <p:blipFill>
          <a:blip r:embed="rId2"/>
          <a:stretch>
            <a:fillRect/>
          </a:stretch>
        </p:blipFill>
        <p:spPr>
          <a:xfrm>
            <a:off x="0" y="1"/>
            <a:ext cx="2947737" cy="1361693"/>
          </a:xfrm>
          <a:prstGeom prst="rect">
            <a:avLst/>
          </a:prstGeom>
        </p:spPr>
      </p:pic>
      <p:pic>
        <p:nvPicPr>
          <p:cNvPr id="5" name="Grafika 4">
            <a:extLst>
              <a:ext uri="{FF2B5EF4-FFF2-40B4-BE49-F238E27FC236}">
                <a16:creationId xmlns:a16="http://schemas.microsoft.com/office/drawing/2014/main" id="{2C28E5EE-EEBB-8940-978A-7069F7B0580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021269" y="371923"/>
            <a:ext cx="764192" cy="796033"/>
          </a:xfrm>
          <a:prstGeom prst="rect">
            <a:avLst/>
          </a:prstGeom>
        </p:spPr>
      </p:pic>
    </p:spTree>
    <p:extLst>
      <p:ext uri="{BB962C8B-B14F-4D97-AF65-F5344CB8AC3E}">
        <p14:creationId xmlns:p14="http://schemas.microsoft.com/office/powerpoint/2010/main" val="21616357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25CC76C-52F5-4134-B9A6-07D453ABDBF8}"/>
              </a:ext>
            </a:extLst>
          </p:cNvPr>
          <p:cNvSpPr>
            <a:spLocks noGrp="1"/>
          </p:cNvSpPr>
          <p:nvPr>
            <p:ph type="title"/>
          </p:nvPr>
        </p:nvSpPr>
        <p:spPr/>
        <p:txBody>
          <a:bodyPr/>
          <a:lstStyle/>
          <a:p>
            <a:pPr algn="ctr"/>
            <a:r>
              <a:rPr lang="pl-PL" dirty="0" err="1"/>
              <a:t>Social</a:t>
            </a:r>
            <a:r>
              <a:rPr lang="pl-PL" dirty="0"/>
              <a:t> </a:t>
            </a:r>
            <a:r>
              <a:rPr lang="pl-PL" dirty="0" err="1"/>
              <a:t>partners</a:t>
            </a:r>
            <a:br>
              <a:rPr lang="pl-PL" dirty="0"/>
            </a:br>
            <a:r>
              <a:rPr lang="pl-PL" dirty="0" err="1"/>
              <a:t>unions</a:t>
            </a:r>
            <a:r>
              <a:rPr lang="pl-PL" dirty="0"/>
              <a:t>		</a:t>
            </a:r>
            <a:r>
              <a:rPr lang="pl-PL" dirty="0" err="1"/>
              <a:t>employers</a:t>
            </a:r>
            <a:endParaRPr lang="pl-PL" dirty="0"/>
          </a:p>
        </p:txBody>
      </p:sp>
      <p:graphicFrame>
        <p:nvGraphicFramePr>
          <p:cNvPr id="4" name="Symbol zastępczy zawartości 3">
            <a:extLst>
              <a:ext uri="{FF2B5EF4-FFF2-40B4-BE49-F238E27FC236}">
                <a16:creationId xmlns:a16="http://schemas.microsoft.com/office/drawing/2014/main" id="{63BE2F15-CC41-5848-8581-928427346AAE}"/>
              </a:ext>
            </a:extLst>
          </p:cNvPr>
          <p:cNvGraphicFramePr>
            <a:graphicFrameLocks noGrp="1"/>
          </p:cNvGraphicFramePr>
          <p:nvPr>
            <p:ph idx="1"/>
            <p:extLst>
              <p:ext uri="{D42A27DB-BD31-4B8C-83A1-F6EECF244321}">
                <p14:modId xmlns:p14="http://schemas.microsoft.com/office/powerpoint/2010/main" val="76293880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06870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User\Desktop\wydzi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59451" y="0"/>
            <a:ext cx="3423691" cy="6858000"/>
          </a:xfrm>
          <a:prstGeom prst="rect">
            <a:avLst/>
          </a:prstGeom>
          <a:noFill/>
          <a:extLst>
            <a:ext uri="{909E8E84-426E-40DD-AFC4-6F175D3DCCD1}">
              <a14:hiddenFill xmlns:a14="http://schemas.microsoft.com/office/drawing/2010/main">
                <a:solidFill>
                  <a:srgbClr val="FFFFFF"/>
                </a:solidFill>
              </a14:hiddenFill>
            </a:ext>
          </a:extLst>
        </p:spPr>
      </p:pic>
      <p:sp>
        <p:nvSpPr>
          <p:cNvPr id="15" name="Dowolny kształt: kształt 17"/>
          <p:cNvSpPr/>
          <p:nvPr/>
        </p:nvSpPr>
        <p:spPr>
          <a:xfrm>
            <a:off x="7820167" y="4410740"/>
            <a:ext cx="4371833" cy="2447260"/>
          </a:xfrm>
          <a:custGeom>
            <a:avLst/>
            <a:gdLst>
              <a:gd name="connsiteX0" fmla="*/ 3919871 w 3919872"/>
              <a:gd name="connsiteY0" fmla="*/ 0 h 2348023"/>
              <a:gd name="connsiteX1" fmla="*/ 3919871 w 3919872"/>
              <a:gd name="connsiteY1" fmla="*/ 408162 h 2348023"/>
              <a:gd name="connsiteX2" fmla="*/ 3919872 w 3919872"/>
              <a:gd name="connsiteY2" fmla="*/ 408167 h 2348023"/>
              <a:gd name="connsiteX3" fmla="*/ 3919872 w 3919872"/>
              <a:gd name="connsiteY3" fmla="*/ 2104660 h 2348023"/>
              <a:gd name="connsiteX4" fmla="*/ 3919871 w 3919872"/>
              <a:gd name="connsiteY4" fmla="*/ 2104665 h 2348023"/>
              <a:gd name="connsiteX5" fmla="*/ 3919871 w 3919872"/>
              <a:gd name="connsiteY5" fmla="*/ 2348023 h 2348023"/>
              <a:gd name="connsiteX6" fmla="*/ 3676509 w 3919872"/>
              <a:gd name="connsiteY6" fmla="*/ 2348023 h 2348023"/>
              <a:gd name="connsiteX7" fmla="*/ 1136499 w 3919872"/>
              <a:gd name="connsiteY7" fmla="*/ 2348023 h 2348023"/>
              <a:gd name="connsiteX8" fmla="*/ 0 w 3919872"/>
              <a:gd name="connsiteY8" fmla="*/ 2348023 h 2348023"/>
              <a:gd name="connsiteX9" fmla="*/ 0 w 3919872"/>
              <a:gd name="connsiteY9" fmla="*/ 1422990 h 2348023"/>
              <a:gd name="connsiteX10" fmla="*/ 893136 w 3919872"/>
              <a:gd name="connsiteY10" fmla="*/ 1422990 h 2348023"/>
              <a:gd name="connsiteX11" fmla="*/ 893136 w 3919872"/>
              <a:gd name="connsiteY11" fmla="*/ 408167 h 2348023"/>
              <a:gd name="connsiteX12" fmla="*/ 1136499 w 3919872"/>
              <a:gd name="connsiteY12" fmla="*/ 164804 h 2348023"/>
              <a:gd name="connsiteX13" fmla="*/ 2624465 w 3919872"/>
              <a:gd name="connsiteY13" fmla="*/ 164804 h 2348023"/>
              <a:gd name="connsiteX14" fmla="*/ 2624470 w 3919872"/>
              <a:gd name="connsiteY14" fmla="*/ 164805 h 2348023"/>
              <a:gd name="connsiteX15" fmla="*/ 3755066 w 3919872"/>
              <a:gd name="connsiteY15" fmla="*/ 164805 h 2348023"/>
              <a:gd name="connsiteX16" fmla="*/ 3919871 w 3919872"/>
              <a:gd name="connsiteY16" fmla="*/ 0 h 2348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19872" h="2348023">
                <a:moveTo>
                  <a:pt x="3919871" y="0"/>
                </a:moveTo>
                <a:lnTo>
                  <a:pt x="3919871" y="408162"/>
                </a:lnTo>
                <a:lnTo>
                  <a:pt x="3919872" y="408167"/>
                </a:lnTo>
                <a:lnTo>
                  <a:pt x="3919872" y="2104660"/>
                </a:lnTo>
                <a:lnTo>
                  <a:pt x="3919871" y="2104665"/>
                </a:lnTo>
                <a:lnTo>
                  <a:pt x="3919871" y="2348023"/>
                </a:lnTo>
                <a:lnTo>
                  <a:pt x="3676509" y="2348023"/>
                </a:lnTo>
                <a:lnTo>
                  <a:pt x="1136499" y="2348023"/>
                </a:lnTo>
                <a:lnTo>
                  <a:pt x="0" y="2348023"/>
                </a:lnTo>
                <a:lnTo>
                  <a:pt x="0" y="1422990"/>
                </a:lnTo>
                <a:lnTo>
                  <a:pt x="893136" y="1422990"/>
                </a:lnTo>
                <a:lnTo>
                  <a:pt x="893136" y="408167"/>
                </a:lnTo>
                <a:cubicBezTo>
                  <a:pt x="893136" y="273761"/>
                  <a:pt x="1002093" y="164804"/>
                  <a:pt x="1136499" y="164804"/>
                </a:cubicBezTo>
                <a:lnTo>
                  <a:pt x="2624465" y="164804"/>
                </a:lnTo>
                <a:lnTo>
                  <a:pt x="2624470" y="164805"/>
                </a:lnTo>
                <a:lnTo>
                  <a:pt x="3755066" y="164805"/>
                </a:lnTo>
                <a:cubicBezTo>
                  <a:pt x="3846085" y="164805"/>
                  <a:pt x="3919871" y="91019"/>
                  <a:pt x="3919871" y="0"/>
                </a:cubicBezTo>
                <a:close/>
              </a:path>
            </a:pathLst>
          </a:custGeom>
          <a:solidFill>
            <a:srgbClr val="722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Dowolny kształt: kształt 5"/>
          <p:cNvSpPr/>
          <p:nvPr/>
        </p:nvSpPr>
        <p:spPr>
          <a:xfrm>
            <a:off x="2859579" y="0"/>
            <a:ext cx="6215177" cy="6858000"/>
          </a:xfrm>
          <a:custGeom>
            <a:avLst/>
            <a:gdLst>
              <a:gd name="connsiteX0" fmla="*/ 0 w 6295888"/>
              <a:gd name="connsiteY0" fmla="*/ 0 h 6858000"/>
              <a:gd name="connsiteX1" fmla="*/ 2917466 w 6295888"/>
              <a:gd name="connsiteY1" fmla="*/ 0 h 6858000"/>
              <a:gd name="connsiteX2" fmla="*/ 6295888 w 6295888"/>
              <a:gd name="connsiteY2" fmla="*/ 0 h 6858000"/>
              <a:gd name="connsiteX3" fmla="*/ 6246907 w 6295888"/>
              <a:gd name="connsiteY3" fmla="*/ 15733 h 6858000"/>
              <a:gd name="connsiteX4" fmla="*/ 6075497 w 6295888"/>
              <a:gd name="connsiteY4" fmla="*/ 283312 h 6858000"/>
              <a:gd name="connsiteX5" fmla="*/ 6075497 w 6295888"/>
              <a:gd name="connsiteY5" fmla="*/ 563312 h 6858000"/>
              <a:gd name="connsiteX6" fmla="*/ 6075498 w 6295888"/>
              <a:gd name="connsiteY6" fmla="*/ 563317 h 6858000"/>
              <a:gd name="connsiteX7" fmla="*/ 6075498 w 6295888"/>
              <a:gd name="connsiteY7" fmla="*/ 6167118 h 6858000"/>
              <a:gd name="connsiteX8" fmla="*/ 6075498 w 6295888"/>
              <a:gd name="connsiteY8" fmla="*/ 6457506 h 6858000"/>
              <a:gd name="connsiteX9" fmla="*/ 6075498 w 6295888"/>
              <a:gd name="connsiteY9" fmla="*/ 6688088 h 6858000"/>
              <a:gd name="connsiteX10" fmla="*/ 5911290 w 6295888"/>
              <a:gd name="connsiteY10" fmla="*/ 6858000 h 6858000"/>
              <a:gd name="connsiteX11" fmla="*/ 5690569 w 6295888"/>
              <a:gd name="connsiteY11" fmla="*/ 6858000 h 6858000"/>
              <a:gd name="connsiteX12" fmla="*/ 2683117 w 6295888"/>
              <a:gd name="connsiteY12" fmla="*/ 6858000 h 6858000"/>
              <a:gd name="connsiteX13" fmla="*/ 0 w 6295888"/>
              <a:gd name="connsiteY1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95888" h="6858000">
                <a:moveTo>
                  <a:pt x="0" y="0"/>
                </a:moveTo>
                <a:lnTo>
                  <a:pt x="2917466" y="0"/>
                </a:lnTo>
                <a:lnTo>
                  <a:pt x="6295888" y="0"/>
                </a:lnTo>
                <a:lnTo>
                  <a:pt x="6246907" y="15733"/>
                </a:lnTo>
                <a:cubicBezTo>
                  <a:pt x="6146177" y="59818"/>
                  <a:pt x="6075497" y="163025"/>
                  <a:pt x="6075497" y="283312"/>
                </a:cubicBezTo>
                <a:lnTo>
                  <a:pt x="6075497" y="563312"/>
                </a:lnTo>
                <a:lnTo>
                  <a:pt x="6075498" y="563317"/>
                </a:lnTo>
                <a:lnTo>
                  <a:pt x="6075498" y="6167118"/>
                </a:lnTo>
                <a:lnTo>
                  <a:pt x="6075498" y="6457506"/>
                </a:lnTo>
                <a:lnTo>
                  <a:pt x="6075498" y="6688088"/>
                </a:lnTo>
                <a:cubicBezTo>
                  <a:pt x="6075498" y="6781928"/>
                  <a:pt x="6001980" y="6858000"/>
                  <a:pt x="5911290" y="6858000"/>
                </a:cubicBezTo>
                <a:lnTo>
                  <a:pt x="5690569" y="6858000"/>
                </a:lnTo>
                <a:lnTo>
                  <a:pt x="268311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ole tekstowe 7"/>
          <p:cNvSpPr txBox="1"/>
          <p:nvPr/>
        </p:nvSpPr>
        <p:spPr>
          <a:xfrm>
            <a:off x="181098" y="6315045"/>
            <a:ext cx="3735573" cy="307777"/>
          </a:xfrm>
          <a:prstGeom prst="rect">
            <a:avLst/>
          </a:prstGeom>
          <a:noFill/>
        </p:spPr>
        <p:txBody>
          <a:bodyPr wrap="square" rtlCol="0">
            <a:noAutofit/>
          </a:bodyPr>
          <a:lstStyle/>
          <a:p>
            <a:r>
              <a:rPr lang="pl-PL" sz="1100" dirty="0">
                <a:solidFill>
                  <a:srgbClr val="501B65"/>
                </a:solidFill>
              </a:rPr>
              <a:t> </a:t>
            </a:r>
            <a:r>
              <a:rPr lang="pl-PL" sz="1600" b="1" dirty="0">
                <a:solidFill>
                  <a:srgbClr val="72207E"/>
                </a:solidFill>
              </a:rPr>
              <a:t>eksoc.uni.lodz.pl</a:t>
            </a:r>
          </a:p>
        </p:txBody>
      </p:sp>
      <p:pic>
        <p:nvPicPr>
          <p:cNvPr id="12" name="Picture 2" descr="C:\Users\User\Desktop\punktor_eksoc.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848706">
            <a:off x="10411027" y="-44091"/>
            <a:ext cx="1981540" cy="168130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7050335" y="0"/>
            <a:ext cx="1604600" cy="1782309"/>
          </a:xfrm>
          <a:prstGeom prst="rect">
            <a:avLst/>
          </a:prstGeom>
          <a:noFill/>
          <a:extLst>
            <a:ext uri="{909E8E84-426E-40DD-AFC4-6F175D3DCCD1}">
              <a14:hiddenFill xmlns:a14="http://schemas.microsoft.com/office/drawing/2010/main">
                <a:solidFill>
                  <a:srgbClr val="FFFFFF"/>
                </a:solidFill>
              </a14:hiddenFill>
            </a:ext>
          </a:extLst>
        </p:spPr>
      </p:pic>
      <p:sp>
        <p:nvSpPr>
          <p:cNvPr id="2" name="pole tekstowe 1"/>
          <p:cNvSpPr txBox="1"/>
          <p:nvPr/>
        </p:nvSpPr>
        <p:spPr>
          <a:xfrm>
            <a:off x="2949180" y="4222164"/>
            <a:ext cx="4701477" cy="2246769"/>
          </a:xfrm>
          <a:prstGeom prst="rect">
            <a:avLst/>
          </a:prstGeom>
          <a:noFill/>
        </p:spPr>
        <p:txBody>
          <a:bodyPr wrap="square" rtlCol="0">
            <a:spAutoFit/>
          </a:bodyPr>
          <a:lstStyle/>
          <a:p>
            <a:r>
              <a:rPr lang="pl-PL" sz="2000" b="1" dirty="0" err="1">
                <a:solidFill>
                  <a:srgbClr val="72207E"/>
                </a:solidFill>
              </a:rPr>
              <a:t>Thank</a:t>
            </a:r>
            <a:r>
              <a:rPr lang="pl-PL" sz="2000" b="1" dirty="0">
                <a:solidFill>
                  <a:srgbClr val="72207E"/>
                </a:solidFill>
              </a:rPr>
              <a:t> </a:t>
            </a:r>
            <a:r>
              <a:rPr lang="pl-PL" sz="2000" b="1" dirty="0" err="1">
                <a:solidFill>
                  <a:srgbClr val="72207E"/>
                </a:solidFill>
              </a:rPr>
              <a:t>you</a:t>
            </a:r>
            <a:r>
              <a:rPr lang="pl-PL" sz="2000" b="1" dirty="0">
                <a:solidFill>
                  <a:srgbClr val="72207E"/>
                </a:solidFill>
              </a:rPr>
              <a:t> for </a:t>
            </a:r>
            <a:r>
              <a:rPr lang="pl-PL" sz="2000" b="1" dirty="0" err="1">
                <a:solidFill>
                  <a:srgbClr val="72207E"/>
                </a:solidFill>
              </a:rPr>
              <a:t>attention</a:t>
            </a:r>
            <a:endParaRPr lang="pl-PL" sz="2000" b="1" dirty="0">
              <a:solidFill>
                <a:srgbClr val="72207E"/>
              </a:solidFill>
            </a:endParaRPr>
          </a:p>
          <a:p>
            <a:endParaRPr lang="pl-PL" sz="2000" b="1" dirty="0">
              <a:solidFill>
                <a:srgbClr val="72207E"/>
              </a:solidFill>
            </a:endParaRPr>
          </a:p>
          <a:p>
            <a:endParaRPr lang="pl-PL" sz="2000" b="1" dirty="0">
              <a:solidFill>
                <a:srgbClr val="72207E"/>
              </a:solidFill>
            </a:endParaRPr>
          </a:p>
          <a:p>
            <a:r>
              <a:rPr lang="pl-PL" sz="2000" b="1" dirty="0">
                <a:solidFill>
                  <a:srgbClr val="72207E"/>
                </a:solidFill>
                <a:hlinkClick r:id="rId6"/>
              </a:rPr>
              <a:t>izabela.warwas@uni.lodz.pl</a:t>
            </a:r>
            <a:endParaRPr lang="pl-PL" sz="2000" b="1" dirty="0">
              <a:solidFill>
                <a:srgbClr val="72207E"/>
              </a:solidFill>
            </a:endParaRPr>
          </a:p>
          <a:p>
            <a:r>
              <a:rPr lang="pl-PL" sz="2000" b="1" dirty="0">
                <a:solidFill>
                  <a:srgbClr val="72207E"/>
                </a:solidFill>
                <a:hlinkClick r:id="rId7"/>
              </a:rPr>
              <a:t>piotr.szukalski@uni.lodz.pl</a:t>
            </a:r>
            <a:endParaRPr lang="pl-PL" sz="2000" b="1" dirty="0">
              <a:solidFill>
                <a:srgbClr val="72207E"/>
              </a:solidFill>
            </a:endParaRPr>
          </a:p>
          <a:p>
            <a:endParaRPr lang="pl-PL" sz="2000" b="1" dirty="0">
              <a:solidFill>
                <a:srgbClr val="72207E"/>
              </a:solidFill>
            </a:endParaRPr>
          </a:p>
          <a:p>
            <a:endParaRPr lang="pl-PL" sz="2000" dirty="0">
              <a:solidFill>
                <a:srgbClr val="321F55"/>
              </a:solidFill>
            </a:endParaRPr>
          </a:p>
        </p:txBody>
      </p:sp>
      <p:sp>
        <p:nvSpPr>
          <p:cNvPr id="3" name="pole tekstowe 2"/>
          <p:cNvSpPr txBox="1"/>
          <p:nvPr/>
        </p:nvSpPr>
        <p:spPr>
          <a:xfrm>
            <a:off x="767338" y="1560250"/>
            <a:ext cx="7994898" cy="2215991"/>
          </a:xfrm>
          <a:prstGeom prst="rect">
            <a:avLst/>
          </a:prstGeom>
          <a:noFill/>
        </p:spPr>
        <p:txBody>
          <a:bodyPr wrap="square" rtlCol="0">
            <a:spAutoFit/>
          </a:bodyPr>
          <a:lstStyle/>
          <a:p>
            <a:r>
              <a:rPr lang="pl-PL" sz="4000" b="1" dirty="0">
                <a:solidFill>
                  <a:srgbClr val="72207E"/>
                </a:solidFill>
              </a:rPr>
              <a:t>The </a:t>
            </a:r>
            <a:r>
              <a:rPr lang="pl-PL" sz="4000" b="1" dirty="0" err="1">
                <a:solidFill>
                  <a:srgbClr val="72207E"/>
                </a:solidFill>
              </a:rPr>
              <a:t>Faculty</a:t>
            </a:r>
            <a:r>
              <a:rPr lang="pl-PL" sz="4000" b="1" dirty="0">
                <a:solidFill>
                  <a:srgbClr val="72207E"/>
                </a:solidFill>
              </a:rPr>
              <a:t> of </a:t>
            </a:r>
            <a:r>
              <a:rPr lang="pl-PL" sz="4000" b="1" dirty="0" err="1">
                <a:solidFill>
                  <a:srgbClr val="72207E"/>
                </a:solidFill>
              </a:rPr>
              <a:t>Economics</a:t>
            </a:r>
            <a:endParaRPr lang="pl-PL" sz="4000" b="1" dirty="0">
              <a:solidFill>
                <a:srgbClr val="72207E"/>
              </a:solidFill>
            </a:endParaRPr>
          </a:p>
          <a:p>
            <a:r>
              <a:rPr lang="pl-PL" sz="4000" b="1" dirty="0">
                <a:solidFill>
                  <a:srgbClr val="72207E"/>
                </a:solidFill>
              </a:rPr>
              <a:t>and </a:t>
            </a:r>
            <a:r>
              <a:rPr lang="pl-PL" sz="4000" b="1" dirty="0" err="1">
                <a:solidFill>
                  <a:srgbClr val="72207E"/>
                </a:solidFill>
              </a:rPr>
              <a:t>Sociology</a:t>
            </a:r>
            <a:r>
              <a:rPr lang="pl-PL" sz="4000" b="1" dirty="0">
                <a:solidFill>
                  <a:srgbClr val="72207E"/>
                </a:solidFill>
              </a:rPr>
              <a:t> </a:t>
            </a:r>
          </a:p>
          <a:p>
            <a:r>
              <a:rPr lang="pl-PL" sz="4000" b="1" dirty="0">
                <a:solidFill>
                  <a:srgbClr val="72207E"/>
                </a:solidFill>
              </a:rPr>
              <a:t>University of </a:t>
            </a:r>
            <a:r>
              <a:rPr lang="pl-PL" sz="4000" b="1" dirty="0" err="1">
                <a:solidFill>
                  <a:srgbClr val="72207E"/>
                </a:solidFill>
              </a:rPr>
              <a:t>Lodz</a:t>
            </a:r>
            <a:r>
              <a:rPr lang="pl-PL" sz="4000" b="1" dirty="0">
                <a:solidFill>
                  <a:srgbClr val="72207E"/>
                </a:solidFill>
              </a:rPr>
              <a:t> </a:t>
            </a:r>
          </a:p>
          <a:p>
            <a:endParaRPr lang="pl-PL" dirty="0">
              <a:solidFill>
                <a:srgbClr val="501B65"/>
              </a:solidFill>
            </a:endParaRPr>
          </a:p>
        </p:txBody>
      </p:sp>
    </p:spTree>
    <p:extLst>
      <p:ext uri="{BB962C8B-B14F-4D97-AF65-F5344CB8AC3E}">
        <p14:creationId xmlns:p14="http://schemas.microsoft.com/office/powerpoint/2010/main" val="3321202010"/>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F66E991-9C01-4043-9848-E3CDAEDA26DB}"/>
              </a:ext>
            </a:extLst>
          </p:cNvPr>
          <p:cNvSpPr>
            <a:spLocks noGrp="1"/>
          </p:cNvSpPr>
          <p:nvPr>
            <p:ph type="title"/>
          </p:nvPr>
        </p:nvSpPr>
        <p:spPr>
          <a:xfrm>
            <a:off x="838200" y="1361250"/>
            <a:ext cx="10515600" cy="1325563"/>
          </a:xfrm>
        </p:spPr>
        <p:txBody>
          <a:bodyPr/>
          <a:lstStyle/>
          <a:p>
            <a:r>
              <a:rPr lang="pl-PL" dirty="0" err="1"/>
              <a:t>What</a:t>
            </a:r>
            <a:r>
              <a:rPr lang="pl-PL" dirty="0"/>
              <a:t> </a:t>
            </a:r>
            <a:r>
              <a:rPr lang="pl-PL" dirty="0" err="1"/>
              <a:t>is</a:t>
            </a:r>
            <a:r>
              <a:rPr lang="pl-PL" dirty="0"/>
              <a:t> </a:t>
            </a:r>
            <a:r>
              <a:rPr lang="pl-PL" dirty="0" err="1"/>
              <a:t>active</a:t>
            </a:r>
            <a:r>
              <a:rPr lang="pl-PL" dirty="0"/>
              <a:t> </a:t>
            </a:r>
            <a:r>
              <a:rPr lang="pl-PL" dirty="0" err="1"/>
              <a:t>ageing</a:t>
            </a:r>
            <a:r>
              <a:rPr lang="pl-PL" dirty="0"/>
              <a:t>?</a:t>
            </a:r>
          </a:p>
        </p:txBody>
      </p:sp>
      <p:sp>
        <p:nvSpPr>
          <p:cNvPr id="3" name="Symbol zastępczy zawartości 2">
            <a:extLst>
              <a:ext uri="{FF2B5EF4-FFF2-40B4-BE49-F238E27FC236}">
                <a16:creationId xmlns:a16="http://schemas.microsoft.com/office/drawing/2014/main" id="{85327CAE-E463-4407-8487-81E1B3DA57F9}"/>
              </a:ext>
            </a:extLst>
          </p:cNvPr>
          <p:cNvSpPr>
            <a:spLocks noGrp="1"/>
          </p:cNvSpPr>
          <p:nvPr>
            <p:ph idx="1"/>
          </p:nvPr>
        </p:nvSpPr>
        <p:spPr>
          <a:xfrm>
            <a:off x="838200" y="2966147"/>
            <a:ext cx="10515600" cy="3248387"/>
          </a:xfrm>
        </p:spPr>
        <p:txBody>
          <a:bodyPr/>
          <a:lstStyle/>
          <a:p>
            <a:r>
              <a:rPr lang="pl-PL" dirty="0"/>
              <a:t>Active </a:t>
            </a:r>
            <a:r>
              <a:rPr lang="pl-PL" dirty="0" err="1"/>
              <a:t>ageing</a:t>
            </a:r>
            <a:r>
              <a:rPr lang="pl-PL" dirty="0"/>
              <a:t> </a:t>
            </a:r>
            <a:r>
              <a:rPr lang="pl-PL" dirty="0" err="1"/>
              <a:t>is</a:t>
            </a:r>
            <a:r>
              <a:rPr lang="pl-PL" dirty="0"/>
              <a:t> a </a:t>
            </a:r>
            <a:r>
              <a:rPr lang="pl-PL" dirty="0" err="1"/>
              <a:t>new</a:t>
            </a:r>
            <a:r>
              <a:rPr lang="pl-PL" dirty="0"/>
              <a:t> </a:t>
            </a:r>
            <a:r>
              <a:rPr lang="pl-PL" dirty="0" err="1"/>
              <a:t>way</a:t>
            </a:r>
            <a:r>
              <a:rPr lang="pl-PL" dirty="0"/>
              <a:t> of </a:t>
            </a:r>
            <a:r>
              <a:rPr lang="pl-PL" dirty="0" err="1"/>
              <a:t>thinking</a:t>
            </a:r>
            <a:r>
              <a:rPr lang="pl-PL" dirty="0"/>
              <a:t> </a:t>
            </a:r>
            <a:r>
              <a:rPr lang="pl-PL" dirty="0" err="1"/>
              <a:t>about</a:t>
            </a:r>
            <a:r>
              <a:rPr lang="pl-PL" dirty="0"/>
              <a:t> </a:t>
            </a:r>
            <a:r>
              <a:rPr lang="pl-PL" dirty="0" err="1"/>
              <a:t>population</a:t>
            </a:r>
            <a:r>
              <a:rPr lang="pl-PL" dirty="0"/>
              <a:t> </a:t>
            </a:r>
            <a:r>
              <a:rPr lang="pl-PL" dirty="0" err="1"/>
              <a:t>ageing</a:t>
            </a:r>
            <a:r>
              <a:rPr lang="pl-PL" dirty="0"/>
              <a:t> problem </a:t>
            </a:r>
            <a:r>
              <a:rPr lang="pl-PL" dirty="0" err="1"/>
              <a:t>based</a:t>
            </a:r>
            <a:r>
              <a:rPr lang="pl-PL" dirty="0"/>
              <a:t> on </a:t>
            </a:r>
            <a:r>
              <a:rPr lang="pl-PL" dirty="0" err="1"/>
              <a:t>constructionist</a:t>
            </a:r>
            <a:r>
              <a:rPr lang="pl-PL" dirty="0"/>
              <a:t> </a:t>
            </a:r>
            <a:r>
              <a:rPr lang="pl-PL" dirty="0" err="1"/>
              <a:t>approach</a:t>
            </a:r>
            <a:r>
              <a:rPr lang="pl-PL" dirty="0"/>
              <a:t> to </a:t>
            </a:r>
            <a:r>
              <a:rPr lang="pl-PL" dirty="0" err="1"/>
              <a:t>individual</a:t>
            </a:r>
            <a:r>
              <a:rPr lang="pl-PL" dirty="0"/>
              <a:t> life.</a:t>
            </a:r>
          </a:p>
          <a:p>
            <a:r>
              <a:rPr lang="pl-PL" dirty="0" err="1"/>
              <a:t>Main</a:t>
            </a:r>
            <a:r>
              <a:rPr lang="pl-PL" dirty="0"/>
              <a:t> </a:t>
            </a:r>
            <a:r>
              <a:rPr lang="pl-PL" dirty="0" err="1"/>
              <a:t>assumption</a:t>
            </a:r>
            <a:r>
              <a:rPr lang="pl-PL" dirty="0"/>
              <a:t> of the </a:t>
            </a:r>
            <a:r>
              <a:rPr lang="pl-PL" dirty="0" err="1"/>
              <a:t>approach</a:t>
            </a:r>
            <a:r>
              <a:rPr lang="pl-PL" dirty="0"/>
              <a:t> </a:t>
            </a:r>
            <a:r>
              <a:rPr lang="pl-PL" dirty="0" err="1"/>
              <a:t>is</a:t>
            </a:r>
            <a:r>
              <a:rPr lang="pl-PL" dirty="0"/>
              <a:t> </a:t>
            </a:r>
            <a:r>
              <a:rPr lang="pl-PL" dirty="0" err="1"/>
              <a:t>definition</a:t>
            </a:r>
            <a:r>
              <a:rPr lang="pl-PL" dirty="0"/>
              <a:t> of </a:t>
            </a:r>
            <a:r>
              <a:rPr lang="pl-PL" dirty="0" err="1"/>
              <a:t>individual</a:t>
            </a:r>
            <a:r>
              <a:rPr lang="pl-PL" dirty="0"/>
              <a:t> </a:t>
            </a:r>
            <a:r>
              <a:rPr lang="pl-PL" dirty="0" err="1"/>
              <a:t>ageing</a:t>
            </a:r>
            <a:r>
              <a:rPr lang="pl-PL" dirty="0"/>
              <a:t> as </a:t>
            </a:r>
            <a:r>
              <a:rPr lang="pl-PL" dirty="0" err="1"/>
              <a:t>social</a:t>
            </a:r>
            <a:r>
              <a:rPr lang="pl-PL" dirty="0"/>
              <a:t> </a:t>
            </a:r>
            <a:r>
              <a:rPr lang="pl-PL" dirty="0" err="1"/>
              <a:t>construct</a:t>
            </a:r>
            <a:r>
              <a:rPr lang="pl-PL" dirty="0"/>
              <a:t>, i.e. a </a:t>
            </a:r>
            <a:r>
              <a:rPr lang="pl-PL" dirty="0" err="1"/>
              <a:t>belief</a:t>
            </a:r>
            <a:r>
              <a:rPr lang="pl-PL" dirty="0"/>
              <a:t> </a:t>
            </a:r>
            <a:r>
              <a:rPr lang="pl-PL" dirty="0" err="1"/>
              <a:t>societies</a:t>
            </a:r>
            <a:r>
              <a:rPr lang="pl-PL" dirty="0"/>
              <a:t> </a:t>
            </a:r>
            <a:r>
              <a:rPr lang="pl-PL" dirty="0" err="1"/>
              <a:t>could</a:t>
            </a:r>
            <a:r>
              <a:rPr lang="pl-PL" dirty="0"/>
              <a:t> </a:t>
            </a:r>
            <a:r>
              <a:rPr lang="pl-PL" dirty="0" err="1"/>
              <a:t>shape</a:t>
            </a:r>
            <a:r>
              <a:rPr lang="pl-PL" dirty="0"/>
              <a:t> life-</a:t>
            </a:r>
            <a:r>
              <a:rPr lang="pl-PL" dirty="0" err="1"/>
              <a:t>course</a:t>
            </a:r>
            <a:r>
              <a:rPr lang="pl-PL" dirty="0"/>
              <a:t> of </a:t>
            </a:r>
            <a:r>
              <a:rPr lang="pl-PL" dirty="0" err="1"/>
              <a:t>individuals</a:t>
            </a:r>
            <a:r>
              <a:rPr lang="pl-PL" dirty="0"/>
              <a:t> by </a:t>
            </a:r>
            <a:r>
              <a:rPr lang="pl-PL" dirty="0" err="1"/>
              <a:t>norms</a:t>
            </a:r>
            <a:r>
              <a:rPr lang="pl-PL" dirty="0"/>
              <a:t> and </a:t>
            </a:r>
            <a:r>
              <a:rPr lang="pl-PL" dirty="0" err="1"/>
              <a:t>institutions</a:t>
            </a:r>
            <a:r>
              <a:rPr lang="pl-PL" dirty="0"/>
              <a:t>.</a:t>
            </a:r>
          </a:p>
        </p:txBody>
      </p:sp>
      <p:pic>
        <p:nvPicPr>
          <p:cNvPr id="4" name="Picture 2">
            <a:extLst>
              <a:ext uri="{FF2B5EF4-FFF2-40B4-BE49-F238E27FC236}">
                <a16:creationId xmlns:a16="http://schemas.microsoft.com/office/drawing/2014/main" id="{D43D7E9D-1110-F845-ADE3-F089D8C5E6BC}"/>
              </a:ext>
            </a:extLst>
          </p:cNvPr>
          <p:cNvPicPr>
            <a:picLocks noChangeAspect="1"/>
          </p:cNvPicPr>
          <p:nvPr/>
        </p:nvPicPr>
        <p:blipFill>
          <a:blip r:embed="rId2"/>
          <a:stretch>
            <a:fillRect/>
          </a:stretch>
        </p:blipFill>
        <p:spPr>
          <a:xfrm>
            <a:off x="0" y="1"/>
            <a:ext cx="2947737" cy="1361693"/>
          </a:xfrm>
          <a:prstGeom prst="rect">
            <a:avLst/>
          </a:prstGeom>
        </p:spPr>
      </p:pic>
      <p:pic>
        <p:nvPicPr>
          <p:cNvPr id="5" name="Grafika 4">
            <a:extLst>
              <a:ext uri="{FF2B5EF4-FFF2-40B4-BE49-F238E27FC236}">
                <a16:creationId xmlns:a16="http://schemas.microsoft.com/office/drawing/2014/main" id="{5AC6A2D5-A226-4447-91CA-1C425C451E3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021269" y="371923"/>
            <a:ext cx="764192" cy="796033"/>
          </a:xfrm>
          <a:prstGeom prst="rect">
            <a:avLst/>
          </a:prstGeom>
        </p:spPr>
      </p:pic>
    </p:spTree>
    <p:extLst>
      <p:ext uri="{BB962C8B-B14F-4D97-AF65-F5344CB8AC3E}">
        <p14:creationId xmlns:p14="http://schemas.microsoft.com/office/powerpoint/2010/main" val="3428593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5ADC7FC-3E8F-4220-B90F-60AFD82C27DD}"/>
              </a:ext>
            </a:extLst>
          </p:cNvPr>
          <p:cNvSpPr>
            <a:spLocks noGrp="1"/>
          </p:cNvSpPr>
          <p:nvPr>
            <p:ph type="title"/>
          </p:nvPr>
        </p:nvSpPr>
        <p:spPr>
          <a:xfrm>
            <a:off x="1676400" y="1456851"/>
            <a:ext cx="10515600" cy="1325563"/>
          </a:xfrm>
        </p:spPr>
        <p:txBody>
          <a:bodyPr/>
          <a:lstStyle/>
          <a:p>
            <a:r>
              <a:rPr lang="pl-PL" dirty="0" err="1"/>
              <a:t>Normative</a:t>
            </a:r>
            <a:r>
              <a:rPr lang="pl-PL" dirty="0"/>
              <a:t> model of life </a:t>
            </a:r>
            <a:r>
              <a:rPr lang="pl-PL" dirty="0" err="1"/>
              <a:t>course</a:t>
            </a:r>
            <a:br>
              <a:rPr lang="pl-PL" dirty="0"/>
            </a:br>
            <a:endParaRPr lang="pl-PL" dirty="0"/>
          </a:p>
        </p:txBody>
      </p:sp>
      <p:sp>
        <p:nvSpPr>
          <p:cNvPr id="3" name="Symbol zastępczy zawartości 2">
            <a:extLst>
              <a:ext uri="{FF2B5EF4-FFF2-40B4-BE49-F238E27FC236}">
                <a16:creationId xmlns:a16="http://schemas.microsoft.com/office/drawing/2014/main" id="{5081B1F2-4293-460D-96B5-138C68657DB5}"/>
              </a:ext>
            </a:extLst>
          </p:cNvPr>
          <p:cNvSpPr>
            <a:spLocks noGrp="1"/>
          </p:cNvSpPr>
          <p:nvPr>
            <p:ph idx="1"/>
          </p:nvPr>
        </p:nvSpPr>
        <p:spPr>
          <a:xfrm>
            <a:off x="887765" y="2877571"/>
            <a:ext cx="10515600" cy="3303096"/>
          </a:xfrm>
        </p:spPr>
        <p:txBody>
          <a:bodyPr/>
          <a:lstStyle/>
          <a:p>
            <a:r>
              <a:rPr lang="pl-PL" dirty="0"/>
              <a:t>A </a:t>
            </a:r>
            <a:r>
              <a:rPr lang="pl-PL" dirty="0" err="1"/>
              <a:t>normative</a:t>
            </a:r>
            <a:r>
              <a:rPr lang="pl-PL" dirty="0"/>
              <a:t> model of life </a:t>
            </a:r>
            <a:r>
              <a:rPr lang="pl-PL" dirty="0" err="1"/>
              <a:t>course</a:t>
            </a:r>
            <a:r>
              <a:rPr lang="pl-PL" dirty="0"/>
              <a:t> </a:t>
            </a:r>
            <a:r>
              <a:rPr lang="pl-PL" dirty="0" err="1"/>
              <a:t>is</a:t>
            </a:r>
            <a:r>
              <a:rPr lang="pl-PL" dirty="0"/>
              <a:t> </a:t>
            </a:r>
            <a:r>
              <a:rPr lang="pl-PL" dirty="0" err="1"/>
              <a:t>based</a:t>
            </a:r>
            <a:r>
              <a:rPr lang="pl-PL" dirty="0"/>
              <a:t> on </a:t>
            </a:r>
            <a:r>
              <a:rPr lang="pl-PL" dirty="0" err="1"/>
              <a:t>age</a:t>
            </a:r>
            <a:r>
              <a:rPr lang="pl-PL" dirty="0"/>
              <a:t> </a:t>
            </a:r>
            <a:r>
              <a:rPr lang="pl-PL" dirty="0" err="1"/>
              <a:t>norms</a:t>
            </a:r>
            <a:endParaRPr lang="pl-PL" dirty="0"/>
          </a:p>
          <a:p>
            <a:endParaRPr lang="pl-PL" dirty="0"/>
          </a:p>
          <a:p>
            <a:r>
              <a:rPr lang="pl-PL" dirty="0"/>
              <a:t>Age norm – </a:t>
            </a:r>
            <a:r>
              <a:rPr lang="pl-PL" dirty="0" err="1"/>
              <a:t>an</a:t>
            </a:r>
            <a:r>
              <a:rPr lang="pl-PL" dirty="0"/>
              <a:t> </a:t>
            </a:r>
            <a:r>
              <a:rPr lang="pl-PL" dirty="0" err="1"/>
              <a:t>expectation</a:t>
            </a:r>
            <a:r>
              <a:rPr lang="pl-PL" dirty="0"/>
              <a:t> on </a:t>
            </a:r>
            <a:r>
              <a:rPr lang="pl-PL" dirty="0" err="1"/>
              <a:t>what</a:t>
            </a:r>
            <a:r>
              <a:rPr lang="pl-PL" dirty="0"/>
              <a:t> (</a:t>
            </a:r>
            <a:r>
              <a:rPr lang="pl-PL" dirty="0" err="1"/>
              <a:t>what</a:t>
            </a:r>
            <a:r>
              <a:rPr lang="pl-PL" dirty="0"/>
              <a:t> </a:t>
            </a:r>
            <a:r>
              <a:rPr lang="pl-PL" dirty="0" err="1"/>
              <a:t>type</a:t>
            </a:r>
            <a:r>
              <a:rPr lang="pl-PL" dirty="0"/>
              <a:t> of </a:t>
            </a:r>
            <a:r>
              <a:rPr lang="pl-PL" dirty="0" err="1"/>
              <a:t>cereers</a:t>
            </a:r>
            <a:r>
              <a:rPr lang="pl-PL" dirty="0"/>
              <a:t> and </a:t>
            </a:r>
            <a:r>
              <a:rPr lang="pl-PL" dirty="0" err="1"/>
              <a:t>events</a:t>
            </a:r>
            <a:r>
              <a:rPr lang="pl-PL" dirty="0"/>
              <a:t>) end </a:t>
            </a:r>
            <a:r>
              <a:rPr lang="pl-PL" dirty="0" err="1"/>
              <a:t>when</a:t>
            </a:r>
            <a:r>
              <a:rPr lang="pl-PL" dirty="0"/>
              <a:t> (</a:t>
            </a:r>
            <a:r>
              <a:rPr lang="pl-PL" dirty="0" err="1"/>
              <a:t>cultural</a:t>
            </a:r>
            <a:r>
              <a:rPr lang="pl-PL" dirty="0"/>
              <a:t> </a:t>
            </a:r>
            <a:r>
              <a:rPr lang="pl-PL" dirty="0" err="1"/>
              <a:t>age</a:t>
            </a:r>
            <a:r>
              <a:rPr lang="pl-PL" dirty="0"/>
              <a:t> deadline) </a:t>
            </a:r>
            <a:r>
              <a:rPr lang="pl-PL" dirty="0" err="1"/>
              <a:t>should</a:t>
            </a:r>
            <a:r>
              <a:rPr lang="pl-PL" dirty="0"/>
              <a:t> </a:t>
            </a:r>
            <a:r>
              <a:rPr lang="pl-PL" dirty="0" err="1"/>
              <a:t>happen</a:t>
            </a:r>
            <a:r>
              <a:rPr lang="pl-PL" dirty="0"/>
              <a:t> in </a:t>
            </a:r>
            <a:r>
              <a:rPr lang="pl-PL" dirty="0" err="1"/>
              <a:t>somebody’s</a:t>
            </a:r>
            <a:r>
              <a:rPr lang="pl-PL" dirty="0"/>
              <a:t> life </a:t>
            </a:r>
            <a:r>
              <a:rPr lang="pl-PL" dirty="0" err="1"/>
              <a:t>at</a:t>
            </a:r>
            <a:r>
              <a:rPr lang="pl-PL" dirty="0"/>
              <a:t> </a:t>
            </a:r>
            <a:r>
              <a:rPr lang="pl-PL" dirty="0" err="1"/>
              <a:t>some</a:t>
            </a:r>
            <a:r>
              <a:rPr lang="pl-PL" dirty="0"/>
              <a:t> </a:t>
            </a:r>
            <a:r>
              <a:rPr lang="pl-PL" dirty="0" err="1"/>
              <a:t>stages</a:t>
            </a:r>
            <a:r>
              <a:rPr lang="pl-PL" dirty="0"/>
              <a:t> </a:t>
            </a:r>
            <a:r>
              <a:rPr lang="pl-PL" dirty="0" err="1"/>
              <a:t>if</a:t>
            </a:r>
            <a:r>
              <a:rPr lang="pl-PL" dirty="0"/>
              <a:t> the life </a:t>
            </a:r>
            <a:r>
              <a:rPr lang="pl-PL" dirty="0" err="1"/>
              <a:t>is</a:t>
            </a:r>
            <a:r>
              <a:rPr lang="pl-PL" dirty="0"/>
              <a:t> to be </a:t>
            </a:r>
            <a:r>
              <a:rPr lang="pl-PL" dirty="0" err="1"/>
              <a:t>assessed</a:t>
            </a:r>
            <a:r>
              <a:rPr lang="pl-PL" dirty="0"/>
              <a:t> as </a:t>
            </a:r>
            <a:r>
              <a:rPr lang="pl-PL" dirty="0" err="1"/>
              <a:t>successful</a:t>
            </a:r>
            <a:endParaRPr lang="pl-PL" dirty="0"/>
          </a:p>
        </p:txBody>
      </p:sp>
      <p:pic>
        <p:nvPicPr>
          <p:cNvPr id="4" name="Grafika 3">
            <a:extLst>
              <a:ext uri="{FF2B5EF4-FFF2-40B4-BE49-F238E27FC236}">
                <a16:creationId xmlns:a16="http://schemas.microsoft.com/office/drawing/2014/main" id="{B4FA94E0-DA46-B146-804A-BF502CE89C3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21269" y="371923"/>
            <a:ext cx="764192" cy="796033"/>
          </a:xfrm>
          <a:prstGeom prst="rect">
            <a:avLst/>
          </a:prstGeom>
        </p:spPr>
      </p:pic>
      <p:pic>
        <p:nvPicPr>
          <p:cNvPr id="5" name="Picture 2">
            <a:extLst>
              <a:ext uri="{FF2B5EF4-FFF2-40B4-BE49-F238E27FC236}">
                <a16:creationId xmlns:a16="http://schemas.microsoft.com/office/drawing/2014/main" id="{4B6897F3-E323-2843-8E2A-B878294CDC1D}"/>
              </a:ext>
            </a:extLst>
          </p:cNvPr>
          <p:cNvPicPr>
            <a:picLocks noChangeAspect="1"/>
          </p:cNvPicPr>
          <p:nvPr/>
        </p:nvPicPr>
        <p:blipFill>
          <a:blip r:embed="rId4"/>
          <a:stretch>
            <a:fillRect/>
          </a:stretch>
        </p:blipFill>
        <p:spPr>
          <a:xfrm>
            <a:off x="0" y="1"/>
            <a:ext cx="2947737" cy="1361693"/>
          </a:xfrm>
          <a:prstGeom prst="rect">
            <a:avLst/>
          </a:prstGeom>
        </p:spPr>
      </p:pic>
    </p:spTree>
    <p:extLst>
      <p:ext uri="{BB962C8B-B14F-4D97-AF65-F5344CB8AC3E}">
        <p14:creationId xmlns:p14="http://schemas.microsoft.com/office/powerpoint/2010/main" val="2572854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275A854-BE49-4A38-AFD6-09AD67562EC3}"/>
              </a:ext>
            </a:extLst>
          </p:cNvPr>
          <p:cNvSpPr>
            <a:spLocks noGrp="1"/>
          </p:cNvSpPr>
          <p:nvPr>
            <p:ph type="title"/>
          </p:nvPr>
        </p:nvSpPr>
        <p:spPr>
          <a:xfrm>
            <a:off x="1676400" y="1580443"/>
            <a:ext cx="10515600" cy="1325563"/>
          </a:xfrm>
        </p:spPr>
        <p:txBody>
          <a:bodyPr>
            <a:normAutofit fontScale="90000"/>
          </a:bodyPr>
          <a:lstStyle/>
          <a:p>
            <a:r>
              <a:rPr lang="pl-PL" dirty="0" err="1"/>
              <a:t>Personological</a:t>
            </a:r>
            <a:r>
              <a:rPr lang="pl-PL" dirty="0"/>
              <a:t> </a:t>
            </a:r>
            <a:r>
              <a:rPr lang="pl-PL" dirty="0" err="1"/>
              <a:t>paradigm</a:t>
            </a:r>
            <a:r>
              <a:rPr lang="pl-PL" dirty="0"/>
              <a:t> of life </a:t>
            </a:r>
            <a:r>
              <a:rPr lang="pl-PL" dirty="0" err="1"/>
              <a:t>course</a:t>
            </a:r>
            <a:r>
              <a:rPr lang="pl-PL" dirty="0"/>
              <a:t> vs </a:t>
            </a:r>
            <a:r>
              <a:rPr lang="pl-PL" dirty="0" err="1"/>
              <a:t>institutional</a:t>
            </a:r>
            <a:r>
              <a:rPr lang="pl-PL" dirty="0"/>
              <a:t> one</a:t>
            </a:r>
            <a:br>
              <a:rPr lang="pl-PL" dirty="0"/>
            </a:br>
            <a:endParaRPr lang="pl-PL" dirty="0"/>
          </a:p>
        </p:txBody>
      </p:sp>
      <p:sp>
        <p:nvSpPr>
          <p:cNvPr id="3" name="Symbol zastępczy zawartości 2">
            <a:extLst>
              <a:ext uri="{FF2B5EF4-FFF2-40B4-BE49-F238E27FC236}">
                <a16:creationId xmlns:a16="http://schemas.microsoft.com/office/drawing/2014/main" id="{BF703AE4-02CA-43FC-A29E-79A286D38CFE}"/>
              </a:ext>
            </a:extLst>
          </p:cNvPr>
          <p:cNvSpPr>
            <a:spLocks noGrp="1"/>
          </p:cNvSpPr>
          <p:nvPr>
            <p:ph idx="1"/>
          </p:nvPr>
        </p:nvSpPr>
        <p:spPr>
          <a:xfrm>
            <a:off x="905933" y="3217781"/>
            <a:ext cx="10515600" cy="3640138"/>
          </a:xfrm>
        </p:spPr>
        <p:txBody>
          <a:bodyPr/>
          <a:lstStyle/>
          <a:p>
            <a:r>
              <a:rPr lang="pl-PL" dirty="0" err="1"/>
              <a:t>Personological</a:t>
            </a:r>
            <a:r>
              <a:rPr lang="pl-PL" dirty="0"/>
              <a:t> </a:t>
            </a:r>
            <a:r>
              <a:rPr lang="pl-PL" dirty="0" err="1"/>
              <a:t>paradigm</a:t>
            </a:r>
            <a:r>
              <a:rPr lang="pl-PL" dirty="0"/>
              <a:t> – </a:t>
            </a:r>
            <a:r>
              <a:rPr lang="pl-PL" dirty="0" err="1"/>
              <a:t>individuals</a:t>
            </a:r>
            <a:r>
              <a:rPr lang="pl-PL" dirty="0"/>
              <a:t> life </a:t>
            </a:r>
            <a:r>
              <a:rPr lang="pl-PL" dirty="0" err="1"/>
              <a:t>is</a:t>
            </a:r>
            <a:r>
              <a:rPr lang="pl-PL" dirty="0"/>
              <a:t> </a:t>
            </a:r>
            <a:r>
              <a:rPr lang="pl-PL" dirty="0" err="1"/>
              <a:t>shaped</a:t>
            </a:r>
            <a:r>
              <a:rPr lang="pl-PL" dirty="0"/>
              <a:t> by </a:t>
            </a:r>
            <a:r>
              <a:rPr lang="pl-PL" dirty="0" err="1"/>
              <a:t>his</a:t>
            </a:r>
            <a:r>
              <a:rPr lang="pl-PL" dirty="0"/>
              <a:t>/</a:t>
            </a:r>
            <a:r>
              <a:rPr lang="pl-PL" dirty="0" err="1"/>
              <a:t>her</a:t>
            </a:r>
            <a:r>
              <a:rPr lang="pl-PL" dirty="0"/>
              <a:t> </a:t>
            </a:r>
            <a:r>
              <a:rPr lang="pl-PL" dirty="0" err="1"/>
              <a:t>individual</a:t>
            </a:r>
            <a:r>
              <a:rPr lang="pl-PL" dirty="0"/>
              <a:t> </a:t>
            </a:r>
            <a:r>
              <a:rPr lang="pl-PL" dirty="0" err="1"/>
              <a:t>choices</a:t>
            </a:r>
            <a:r>
              <a:rPr lang="pl-PL" dirty="0"/>
              <a:t>, </a:t>
            </a:r>
            <a:r>
              <a:rPr lang="pl-PL" dirty="0" err="1"/>
              <a:t>preferences</a:t>
            </a:r>
            <a:r>
              <a:rPr lang="pl-PL" dirty="0"/>
              <a:t>, </a:t>
            </a:r>
            <a:r>
              <a:rPr lang="pl-PL" dirty="0" err="1"/>
              <a:t>values</a:t>
            </a:r>
            <a:r>
              <a:rPr lang="pl-PL" dirty="0"/>
              <a:t>, </a:t>
            </a:r>
            <a:r>
              <a:rPr lang="pl-PL" dirty="0" err="1"/>
              <a:t>access</a:t>
            </a:r>
            <a:r>
              <a:rPr lang="pl-PL" dirty="0"/>
              <a:t> to </a:t>
            </a:r>
            <a:r>
              <a:rPr lang="pl-PL" dirty="0" err="1"/>
              <a:t>resources</a:t>
            </a:r>
            <a:endParaRPr lang="pl-PL" dirty="0"/>
          </a:p>
          <a:p>
            <a:endParaRPr lang="pl-PL" dirty="0"/>
          </a:p>
          <a:p>
            <a:r>
              <a:rPr lang="pl-PL" dirty="0" err="1"/>
              <a:t>Institutional</a:t>
            </a:r>
            <a:r>
              <a:rPr lang="pl-PL" dirty="0"/>
              <a:t> </a:t>
            </a:r>
            <a:r>
              <a:rPr lang="pl-PL" dirty="0" err="1"/>
              <a:t>paradigm</a:t>
            </a:r>
            <a:r>
              <a:rPr lang="pl-PL" dirty="0"/>
              <a:t> – </a:t>
            </a:r>
            <a:r>
              <a:rPr lang="pl-PL" dirty="0" err="1"/>
              <a:t>individual</a:t>
            </a:r>
            <a:r>
              <a:rPr lang="pl-PL" dirty="0"/>
              <a:t> life </a:t>
            </a:r>
            <a:r>
              <a:rPr lang="pl-PL" dirty="0" err="1"/>
              <a:t>is</a:t>
            </a:r>
            <a:r>
              <a:rPr lang="pl-PL" dirty="0"/>
              <a:t> </a:t>
            </a:r>
            <a:r>
              <a:rPr lang="pl-PL" dirty="0" err="1"/>
              <a:t>shaped</a:t>
            </a:r>
            <a:r>
              <a:rPr lang="pl-PL" dirty="0"/>
              <a:t> by </a:t>
            </a:r>
            <a:r>
              <a:rPr lang="pl-PL" dirty="0" err="1"/>
              <a:t>social</a:t>
            </a:r>
            <a:r>
              <a:rPr lang="pl-PL" dirty="0"/>
              <a:t> </a:t>
            </a:r>
            <a:r>
              <a:rPr lang="pl-PL" dirty="0" err="1"/>
              <a:t>institutions</a:t>
            </a:r>
            <a:r>
              <a:rPr lang="pl-PL" dirty="0"/>
              <a:t> </a:t>
            </a:r>
            <a:r>
              <a:rPr lang="pl-PL" dirty="0" err="1"/>
              <a:t>acting</a:t>
            </a:r>
            <a:r>
              <a:rPr lang="pl-PL" dirty="0"/>
              <a:t> </a:t>
            </a:r>
            <a:r>
              <a:rPr lang="pl-PL" dirty="0" err="1"/>
              <a:t>at</a:t>
            </a:r>
            <a:r>
              <a:rPr lang="pl-PL" dirty="0"/>
              <a:t> </a:t>
            </a:r>
            <a:r>
              <a:rPr lang="pl-PL" dirty="0" err="1"/>
              <a:t>different</a:t>
            </a:r>
            <a:r>
              <a:rPr lang="pl-PL" dirty="0"/>
              <a:t> </a:t>
            </a:r>
            <a:r>
              <a:rPr lang="pl-PL" dirty="0" err="1"/>
              <a:t>levels</a:t>
            </a:r>
            <a:r>
              <a:rPr lang="pl-PL" dirty="0"/>
              <a:t>, and by </a:t>
            </a:r>
            <a:r>
              <a:rPr lang="pl-PL" dirty="0" err="1"/>
              <a:t>social</a:t>
            </a:r>
            <a:r>
              <a:rPr lang="pl-PL" dirty="0"/>
              <a:t> </a:t>
            </a:r>
            <a:r>
              <a:rPr lang="pl-PL" dirty="0" err="1"/>
              <a:t>norms</a:t>
            </a:r>
            <a:endParaRPr lang="pl-PL" dirty="0"/>
          </a:p>
          <a:p>
            <a:endParaRPr lang="pl-PL" dirty="0"/>
          </a:p>
          <a:p>
            <a:r>
              <a:rPr lang="pl-PL" dirty="0"/>
              <a:t>The </a:t>
            </a:r>
            <a:r>
              <a:rPr lang="pl-PL" dirty="0" err="1"/>
              <a:t>truth</a:t>
            </a:r>
            <a:r>
              <a:rPr lang="pl-PL" dirty="0"/>
              <a:t> </a:t>
            </a:r>
            <a:r>
              <a:rPr lang="pl-PL" dirty="0" err="1"/>
              <a:t>is</a:t>
            </a:r>
            <a:r>
              <a:rPr lang="pl-PL" dirty="0"/>
              <a:t> in-</a:t>
            </a:r>
            <a:r>
              <a:rPr lang="pl-PL" dirty="0" err="1"/>
              <a:t>between</a:t>
            </a:r>
            <a:endParaRPr lang="pl-PL" dirty="0"/>
          </a:p>
        </p:txBody>
      </p:sp>
      <p:pic>
        <p:nvPicPr>
          <p:cNvPr id="4" name="Grafika 3">
            <a:extLst>
              <a:ext uri="{FF2B5EF4-FFF2-40B4-BE49-F238E27FC236}">
                <a16:creationId xmlns:a16="http://schemas.microsoft.com/office/drawing/2014/main" id="{2609A63C-B94A-D540-AA4F-13CF39AFD3E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21269" y="371923"/>
            <a:ext cx="764192" cy="796033"/>
          </a:xfrm>
          <a:prstGeom prst="rect">
            <a:avLst/>
          </a:prstGeom>
        </p:spPr>
      </p:pic>
      <p:pic>
        <p:nvPicPr>
          <p:cNvPr id="5" name="Picture 2">
            <a:extLst>
              <a:ext uri="{FF2B5EF4-FFF2-40B4-BE49-F238E27FC236}">
                <a16:creationId xmlns:a16="http://schemas.microsoft.com/office/drawing/2014/main" id="{5C31FBAD-7B9D-C546-82FC-2E16FC52A8F6}"/>
              </a:ext>
            </a:extLst>
          </p:cNvPr>
          <p:cNvPicPr>
            <a:picLocks noChangeAspect="1"/>
          </p:cNvPicPr>
          <p:nvPr/>
        </p:nvPicPr>
        <p:blipFill>
          <a:blip r:embed="rId4"/>
          <a:stretch>
            <a:fillRect/>
          </a:stretch>
        </p:blipFill>
        <p:spPr>
          <a:xfrm>
            <a:off x="0" y="1"/>
            <a:ext cx="2947737" cy="1361693"/>
          </a:xfrm>
          <a:prstGeom prst="rect">
            <a:avLst/>
          </a:prstGeom>
        </p:spPr>
      </p:pic>
    </p:spTree>
    <p:extLst>
      <p:ext uri="{BB962C8B-B14F-4D97-AF65-F5344CB8AC3E}">
        <p14:creationId xmlns:p14="http://schemas.microsoft.com/office/powerpoint/2010/main" val="2606177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6DFFE90-AFCF-4F1B-806A-E4943FA7A13C}"/>
              </a:ext>
            </a:extLst>
          </p:cNvPr>
          <p:cNvSpPr>
            <a:spLocks noGrp="1"/>
          </p:cNvSpPr>
          <p:nvPr>
            <p:ph type="title"/>
          </p:nvPr>
        </p:nvSpPr>
        <p:spPr>
          <a:xfrm>
            <a:off x="4038600" y="918065"/>
            <a:ext cx="10515600" cy="1325563"/>
          </a:xfrm>
        </p:spPr>
        <p:txBody>
          <a:bodyPr/>
          <a:lstStyle/>
          <a:p>
            <a:r>
              <a:rPr lang="pl-PL" dirty="0"/>
              <a:t>Active </a:t>
            </a:r>
            <a:r>
              <a:rPr lang="pl-PL" dirty="0" err="1"/>
              <a:t>ageing</a:t>
            </a:r>
            <a:endParaRPr lang="pl-PL" dirty="0"/>
          </a:p>
        </p:txBody>
      </p:sp>
      <p:sp>
        <p:nvSpPr>
          <p:cNvPr id="3" name="Symbol zastępczy zawartości 2">
            <a:extLst>
              <a:ext uri="{FF2B5EF4-FFF2-40B4-BE49-F238E27FC236}">
                <a16:creationId xmlns:a16="http://schemas.microsoft.com/office/drawing/2014/main" id="{ECE8BF55-5519-4512-88BF-53A8972E0AAF}"/>
              </a:ext>
            </a:extLst>
          </p:cNvPr>
          <p:cNvSpPr>
            <a:spLocks noGrp="1"/>
          </p:cNvSpPr>
          <p:nvPr>
            <p:ph idx="1"/>
          </p:nvPr>
        </p:nvSpPr>
        <p:spPr>
          <a:xfrm>
            <a:off x="887765" y="2079625"/>
            <a:ext cx="10515600" cy="4351338"/>
          </a:xfrm>
        </p:spPr>
        <p:txBody>
          <a:bodyPr>
            <a:normAutofit lnSpcReduction="10000"/>
          </a:bodyPr>
          <a:lstStyle/>
          <a:p>
            <a:pPr algn="just"/>
            <a:r>
              <a:rPr lang="pl-PL" dirty="0"/>
              <a:t>Assumption:</a:t>
            </a:r>
          </a:p>
          <a:p>
            <a:pPr algn="just"/>
            <a:r>
              <a:rPr lang="pl-PL" dirty="0"/>
              <a:t>Public and </a:t>
            </a:r>
            <a:r>
              <a:rPr lang="pl-PL" dirty="0" err="1"/>
              <a:t>social</a:t>
            </a:r>
            <a:r>
              <a:rPr lang="pl-PL" dirty="0"/>
              <a:t> </a:t>
            </a:r>
            <a:r>
              <a:rPr lang="pl-PL" dirty="0" err="1"/>
              <a:t>institution</a:t>
            </a:r>
            <a:r>
              <a:rPr lang="pl-PL" dirty="0"/>
              <a:t> </a:t>
            </a:r>
            <a:r>
              <a:rPr lang="pl-PL" dirty="0" err="1"/>
              <a:t>could</a:t>
            </a:r>
            <a:r>
              <a:rPr lang="pl-PL" dirty="0"/>
              <a:t> and </a:t>
            </a:r>
            <a:r>
              <a:rPr lang="pl-PL" dirty="0" err="1"/>
              <a:t>should</a:t>
            </a:r>
            <a:r>
              <a:rPr lang="pl-PL" dirty="0"/>
              <a:t> </a:t>
            </a:r>
            <a:r>
              <a:rPr lang="pl-PL" dirty="0" err="1"/>
              <a:t>affect</a:t>
            </a:r>
            <a:r>
              <a:rPr lang="pl-PL" dirty="0"/>
              <a:t> </a:t>
            </a:r>
            <a:r>
              <a:rPr lang="pl-PL" dirty="0" err="1"/>
              <a:t>ageing</a:t>
            </a:r>
            <a:r>
              <a:rPr lang="pl-PL" dirty="0"/>
              <a:t> </a:t>
            </a:r>
            <a:r>
              <a:rPr lang="pl-PL" dirty="0" err="1"/>
              <a:t>individuals</a:t>
            </a:r>
            <a:r>
              <a:rPr lang="pl-PL" dirty="0"/>
              <a:t> to </a:t>
            </a:r>
            <a:r>
              <a:rPr lang="pl-PL" dirty="0" err="1"/>
              <a:t>enable</a:t>
            </a:r>
            <a:r>
              <a:rPr lang="pl-PL" dirty="0"/>
              <a:t> </a:t>
            </a:r>
            <a:r>
              <a:rPr lang="pl-PL" dirty="0" err="1"/>
              <a:t>them</a:t>
            </a:r>
            <a:r>
              <a:rPr lang="pl-PL" dirty="0"/>
              <a:t> be </a:t>
            </a:r>
            <a:r>
              <a:rPr lang="pl-PL" dirty="0" err="1"/>
              <a:t>more</a:t>
            </a:r>
            <a:r>
              <a:rPr lang="pl-PL" dirty="0"/>
              <a:t> </a:t>
            </a:r>
            <a:r>
              <a:rPr lang="pl-PL" dirty="0" err="1"/>
              <a:t>satysfied</a:t>
            </a:r>
            <a:r>
              <a:rPr lang="pl-PL" dirty="0"/>
              <a:t> with </a:t>
            </a:r>
            <a:r>
              <a:rPr lang="pl-PL" dirty="0" err="1"/>
              <a:t>their</a:t>
            </a:r>
            <a:r>
              <a:rPr lang="pl-PL" dirty="0"/>
              <a:t> </a:t>
            </a:r>
            <a:r>
              <a:rPr lang="pl-PL" dirty="0" err="1"/>
              <a:t>lives</a:t>
            </a:r>
            <a:r>
              <a:rPr lang="pl-PL" dirty="0"/>
              <a:t>.</a:t>
            </a:r>
          </a:p>
          <a:p>
            <a:pPr algn="just"/>
            <a:endParaRPr lang="pl-PL" dirty="0">
              <a:highlight>
                <a:srgbClr val="FFFF00"/>
              </a:highlight>
            </a:endParaRPr>
          </a:p>
          <a:p>
            <a:pPr algn="just"/>
            <a:r>
              <a:rPr lang="pl-PL" dirty="0"/>
              <a:t>WHO </a:t>
            </a:r>
            <a:r>
              <a:rPr lang="pl-PL" dirty="0" err="1"/>
              <a:t>definition</a:t>
            </a:r>
            <a:r>
              <a:rPr lang="pl-PL" dirty="0"/>
              <a:t> – </a:t>
            </a:r>
            <a:r>
              <a:rPr lang="en-US" dirty="0"/>
              <a:t>Active ageing is the process of optimizing opportunities for health, participation and security in order to enhance quality of life as people age</a:t>
            </a:r>
            <a:r>
              <a:rPr lang="pl-PL" dirty="0"/>
              <a:t>.</a:t>
            </a:r>
          </a:p>
          <a:p>
            <a:pPr algn="just"/>
            <a:endParaRPr lang="pl-PL" dirty="0">
              <a:highlight>
                <a:srgbClr val="FFFF00"/>
              </a:highlight>
            </a:endParaRPr>
          </a:p>
          <a:p>
            <a:pPr algn="just"/>
            <a:r>
              <a:rPr lang="pl-PL" dirty="0" err="1"/>
              <a:t>Reality</a:t>
            </a:r>
            <a:r>
              <a:rPr lang="pl-PL" dirty="0"/>
              <a:t> – public </a:t>
            </a:r>
            <a:r>
              <a:rPr lang="pl-PL" dirty="0" err="1"/>
              <a:t>authorities</a:t>
            </a:r>
            <a:r>
              <a:rPr lang="pl-PL" dirty="0"/>
              <a:t> </a:t>
            </a:r>
            <a:r>
              <a:rPr lang="pl-PL" dirty="0" err="1"/>
              <a:t>are</a:t>
            </a:r>
            <a:r>
              <a:rPr lang="pl-PL" dirty="0"/>
              <a:t> </a:t>
            </a:r>
            <a:r>
              <a:rPr lang="pl-PL" dirty="0" err="1"/>
              <a:t>mainly</a:t>
            </a:r>
            <a:r>
              <a:rPr lang="pl-PL" dirty="0"/>
              <a:t> </a:t>
            </a:r>
            <a:r>
              <a:rPr lang="pl-PL" dirty="0" err="1"/>
              <a:t>interested</a:t>
            </a:r>
            <a:r>
              <a:rPr lang="pl-PL" dirty="0"/>
              <a:t> in </a:t>
            </a:r>
            <a:r>
              <a:rPr lang="pl-PL" dirty="0" err="1"/>
              <a:t>prolonged</a:t>
            </a:r>
            <a:r>
              <a:rPr lang="pl-PL" dirty="0"/>
              <a:t> </a:t>
            </a:r>
            <a:r>
              <a:rPr lang="pl-PL" dirty="0" err="1"/>
              <a:t>economic</a:t>
            </a:r>
            <a:r>
              <a:rPr lang="pl-PL" dirty="0"/>
              <a:t> </a:t>
            </a:r>
            <a:r>
              <a:rPr lang="pl-PL" dirty="0" err="1"/>
              <a:t>activity</a:t>
            </a:r>
            <a:endParaRPr lang="pl-PL" dirty="0"/>
          </a:p>
        </p:txBody>
      </p:sp>
      <p:pic>
        <p:nvPicPr>
          <p:cNvPr id="4" name="Grafika 3">
            <a:extLst>
              <a:ext uri="{FF2B5EF4-FFF2-40B4-BE49-F238E27FC236}">
                <a16:creationId xmlns:a16="http://schemas.microsoft.com/office/drawing/2014/main" id="{AFCD690E-63C9-F14D-A589-72BD6704620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21269" y="371923"/>
            <a:ext cx="764192" cy="796033"/>
          </a:xfrm>
          <a:prstGeom prst="rect">
            <a:avLst/>
          </a:prstGeom>
        </p:spPr>
      </p:pic>
      <p:pic>
        <p:nvPicPr>
          <p:cNvPr id="5" name="Picture 2">
            <a:extLst>
              <a:ext uri="{FF2B5EF4-FFF2-40B4-BE49-F238E27FC236}">
                <a16:creationId xmlns:a16="http://schemas.microsoft.com/office/drawing/2014/main" id="{6DD5CA98-B5CD-9A4F-8175-533054443AC2}"/>
              </a:ext>
            </a:extLst>
          </p:cNvPr>
          <p:cNvPicPr>
            <a:picLocks noChangeAspect="1"/>
          </p:cNvPicPr>
          <p:nvPr/>
        </p:nvPicPr>
        <p:blipFill>
          <a:blip r:embed="rId4"/>
          <a:stretch>
            <a:fillRect/>
          </a:stretch>
        </p:blipFill>
        <p:spPr>
          <a:xfrm>
            <a:off x="0" y="1"/>
            <a:ext cx="2947737" cy="1361693"/>
          </a:xfrm>
          <a:prstGeom prst="rect">
            <a:avLst/>
          </a:prstGeom>
        </p:spPr>
      </p:pic>
    </p:spTree>
    <p:extLst>
      <p:ext uri="{BB962C8B-B14F-4D97-AF65-F5344CB8AC3E}">
        <p14:creationId xmlns:p14="http://schemas.microsoft.com/office/powerpoint/2010/main" val="3820050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D13D7B8-B0E9-4A19-9864-7D063C67A4B7}"/>
              </a:ext>
            </a:extLst>
          </p:cNvPr>
          <p:cNvSpPr>
            <a:spLocks noGrp="1"/>
          </p:cNvSpPr>
          <p:nvPr>
            <p:ph type="title"/>
          </p:nvPr>
        </p:nvSpPr>
        <p:spPr>
          <a:xfrm>
            <a:off x="1676400" y="1728486"/>
            <a:ext cx="10515600" cy="1325563"/>
          </a:xfrm>
        </p:spPr>
        <p:txBody>
          <a:bodyPr/>
          <a:lstStyle/>
          <a:p>
            <a:r>
              <a:rPr lang="pl-PL" dirty="0" err="1"/>
              <a:t>Why</a:t>
            </a:r>
            <a:r>
              <a:rPr lang="pl-PL" dirty="0"/>
              <a:t> </a:t>
            </a:r>
            <a:r>
              <a:rPr lang="pl-PL" dirty="0" err="1"/>
              <a:t>companies</a:t>
            </a:r>
            <a:r>
              <a:rPr lang="pl-PL" dirty="0"/>
              <a:t> </a:t>
            </a:r>
            <a:r>
              <a:rPr lang="pl-PL" dirty="0" err="1"/>
              <a:t>are</a:t>
            </a:r>
            <a:r>
              <a:rPr lang="pl-PL" dirty="0"/>
              <a:t> </a:t>
            </a:r>
            <a:r>
              <a:rPr lang="pl-PL" dirty="0" err="1"/>
              <a:t>interested</a:t>
            </a:r>
            <a:r>
              <a:rPr lang="pl-PL" dirty="0"/>
              <a:t> in </a:t>
            </a:r>
            <a:r>
              <a:rPr lang="pl-PL" dirty="0" err="1"/>
              <a:t>active</a:t>
            </a:r>
            <a:r>
              <a:rPr lang="pl-PL" dirty="0"/>
              <a:t> </a:t>
            </a:r>
            <a:r>
              <a:rPr lang="pl-PL" dirty="0" err="1"/>
              <a:t>ageing</a:t>
            </a:r>
            <a:r>
              <a:rPr lang="pl-PL" dirty="0"/>
              <a:t>?</a:t>
            </a:r>
          </a:p>
        </p:txBody>
      </p:sp>
      <p:sp>
        <p:nvSpPr>
          <p:cNvPr id="3" name="Symbol zastępczy zawartości 2">
            <a:extLst>
              <a:ext uri="{FF2B5EF4-FFF2-40B4-BE49-F238E27FC236}">
                <a16:creationId xmlns:a16="http://schemas.microsoft.com/office/drawing/2014/main" id="{09C2D189-70FF-43D6-93B0-1EA82D51C082}"/>
              </a:ext>
            </a:extLst>
          </p:cNvPr>
          <p:cNvSpPr>
            <a:spLocks noGrp="1"/>
          </p:cNvSpPr>
          <p:nvPr>
            <p:ph idx="1"/>
          </p:nvPr>
        </p:nvSpPr>
        <p:spPr>
          <a:xfrm>
            <a:off x="887765" y="3420841"/>
            <a:ext cx="10515600" cy="3172243"/>
          </a:xfrm>
        </p:spPr>
        <p:txBody>
          <a:bodyPr/>
          <a:lstStyle/>
          <a:p>
            <a:r>
              <a:rPr lang="pl-PL" dirty="0"/>
              <a:t>Good </a:t>
            </a:r>
            <a:r>
              <a:rPr lang="pl-PL" dirty="0" err="1"/>
              <a:t>narrative</a:t>
            </a:r>
            <a:r>
              <a:rPr lang="pl-PL" dirty="0"/>
              <a:t> to </a:t>
            </a:r>
            <a:r>
              <a:rPr lang="pl-PL" dirty="0" err="1"/>
              <a:t>encourage</a:t>
            </a:r>
            <a:r>
              <a:rPr lang="pl-PL" dirty="0"/>
              <a:t> </a:t>
            </a:r>
            <a:r>
              <a:rPr lang="pl-PL" dirty="0" err="1"/>
              <a:t>workers</a:t>
            </a:r>
            <a:r>
              <a:rPr lang="pl-PL" dirty="0"/>
              <a:t> to </a:t>
            </a:r>
            <a:r>
              <a:rPr lang="pl-PL" dirty="0" err="1"/>
              <a:t>professional</a:t>
            </a:r>
            <a:r>
              <a:rPr lang="pl-PL" dirty="0"/>
              <a:t> </a:t>
            </a:r>
            <a:r>
              <a:rPr lang="pl-PL" dirty="0" err="1"/>
              <a:t>career</a:t>
            </a:r>
            <a:r>
              <a:rPr lang="pl-PL" dirty="0"/>
              <a:t> </a:t>
            </a:r>
            <a:r>
              <a:rPr lang="pl-PL" dirty="0" err="1"/>
              <a:t>prolongation</a:t>
            </a:r>
            <a:endParaRPr lang="pl-PL" dirty="0"/>
          </a:p>
          <a:p>
            <a:endParaRPr lang="pl-PL" dirty="0"/>
          </a:p>
          <a:p>
            <a:r>
              <a:rPr lang="pl-PL" dirty="0"/>
              <a:t>Good </a:t>
            </a:r>
            <a:r>
              <a:rPr lang="pl-PL" dirty="0" err="1"/>
              <a:t>narrative</a:t>
            </a:r>
            <a:r>
              <a:rPr lang="pl-PL" dirty="0"/>
              <a:t> to </a:t>
            </a:r>
            <a:r>
              <a:rPr lang="pl-PL" dirty="0" err="1"/>
              <a:t>convict</a:t>
            </a:r>
            <a:r>
              <a:rPr lang="pl-PL" dirty="0"/>
              <a:t> </a:t>
            </a:r>
            <a:r>
              <a:rPr lang="pl-PL" dirty="0" err="1"/>
              <a:t>themselves</a:t>
            </a:r>
            <a:r>
              <a:rPr lang="pl-PL" dirty="0"/>
              <a:t> to </a:t>
            </a:r>
            <a:r>
              <a:rPr lang="pl-PL" dirty="0" err="1"/>
              <a:t>introduce</a:t>
            </a:r>
            <a:r>
              <a:rPr lang="pl-PL" dirty="0"/>
              <a:t> </a:t>
            </a:r>
            <a:r>
              <a:rPr lang="pl-PL" dirty="0" err="1"/>
              <a:t>new</a:t>
            </a:r>
            <a:r>
              <a:rPr lang="pl-PL" dirty="0"/>
              <a:t> management </a:t>
            </a:r>
            <a:r>
              <a:rPr lang="pl-PL" dirty="0" err="1"/>
              <a:t>techniques</a:t>
            </a:r>
            <a:endParaRPr lang="pl-PL" dirty="0"/>
          </a:p>
        </p:txBody>
      </p:sp>
      <p:pic>
        <p:nvPicPr>
          <p:cNvPr id="4" name="Grafika 3">
            <a:extLst>
              <a:ext uri="{FF2B5EF4-FFF2-40B4-BE49-F238E27FC236}">
                <a16:creationId xmlns:a16="http://schemas.microsoft.com/office/drawing/2014/main" id="{08521FDA-23A8-C14F-9E95-0B8539ABEB8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21269" y="371923"/>
            <a:ext cx="764192" cy="796033"/>
          </a:xfrm>
          <a:prstGeom prst="rect">
            <a:avLst/>
          </a:prstGeom>
        </p:spPr>
      </p:pic>
      <p:pic>
        <p:nvPicPr>
          <p:cNvPr id="5" name="Picture 2">
            <a:extLst>
              <a:ext uri="{FF2B5EF4-FFF2-40B4-BE49-F238E27FC236}">
                <a16:creationId xmlns:a16="http://schemas.microsoft.com/office/drawing/2014/main" id="{68B79877-14FD-514E-907E-D173FBEA19AD}"/>
              </a:ext>
            </a:extLst>
          </p:cNvPr>
          <p:cNvPicPr>
            <a:picLocks noChangeAspect="1"/>
          </p:cNvPicPr>
          <p:nvPr/>
        </p:nvPicPr>
        <p:blipFill>
          <a:blip r:embed="rId4"/>
          <a:stretch>
            <a:fillRect/>
          </a:stretch>
        </p:blipFill>
        <p:spPr>
          <a:xfrm>
            <a:off x="0" y="1"/>
            <a:ext cx="2947737" cy="1361693"/>
          </a:xfrm>
          <a:prstGeom prst="rect">
            <a:avLst/>
          </a:prstGeom>
        </p:spPr>
      </p:pic>
    </p:spTree>
    <p:extLst>
      <p:ext uri="{BB962C8B-B14F-4D97-AF65-F5344CB8AC3E}">
        <p14:creationId xmlns:p14="http://schemas.microsoft.com/office/powerpoint/2010/main" val="3840334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5FC4510-8129-43FD-81BF-44F1AEA404D5}"/>
              </a:ext>
            </a:extLst>
          </p:cNvPr>
          <p:cNvSpPr>
            <a:spLocks noGrp="1"/>
          </p:cNvSpPr>
          <p:nvPr>
            <p:ph type="title"/>
          </p:nvPr>
        </p:nvSpPr>
        <p:spPr>
          <a:xfrm>
            <a:off x="2040467" y="1494409"/>
            <a:ext cx="10515600" cy="1325563"/>
          </a:xfrm>
        </p:spPr>
        <p:txBody>
          <a:bodyPr/>
          <a:lstStyle/>
          <a:p>
            <a:r>
              <a:rPr lang="pl-PL" dirty="0"/>
              <a:t>Active </a:t>
            </a:r>
            <a:r>
              <a:rPr lang="pl-PL" dirty="0" err="1"/>
              <a:t>ageing</a:t>
            </a:r>
            <a:r>
              <a:rPr lang="pl-PL" dirty="0"/>
              <a:t> policy </a:t>
            </a:r>
            <a:r>
              <a:rPr lang="pl-PL" dirty="0" err="1"/>
              <a:t>at</a:t>
            </a:r>
            <a:r>
              <a:rPr lang="pl-PL" dirty="0"/>
              <a:t> </a:t>
            </a:r>
            <a:r>
              <a:rPr lang="pl-PL" dirty="0" err="1"/>
              <a:t>company</a:t>
            </a:r>
            <a:r>
              <a:rPr lang="pl-PL" dirty="0"/>
              <a:t> </a:t>
            </a:r>
            <a:r>
              <a:rPr lang="pl-PL" dirty="0" err="1"/>
              <a:t>level</a:t>
            </a:r>
            <a:endParaRPr lang="pl-PL" dirty="0"/>
          </a:p>
        </p:txBody>
      </p:sp>
      <p:sp>
        <p:nvSpPr>
          <p:cNvPr id="3" name="Symbol zastępczy zawartości 2">
            <a:extLst>
              <a:ext uri="{FF2B5EF4-FFF2-40B4-BE49-F238E27FC236}">
                <a16:creationId xmlns:a16="http://schemas.microsoft.com/office/drawing/2014/main" id="{FDCE5D97-45DC-4E9F-805A-C4C80763FB57}"/>
              </a:ext>
            </a:extLst>
          </p:cNvPr>
          <p:cNvSpPr>
            <a:spLocks noGrp="1"/>
          </p:cNvSpPr>
          <p:nvPr>
            <p:ph idx="1"/>
          </p:nvPr>
        </p:nvSpPr>
        <p:spPr>
          <a:xfrm>
            <a:off x="887765" y="2816797"/>
            <a:ext cx="10515600" cy="4351338"/>
          </a:xfrm>
        </p:spPr>
        <p:txBody>
          <a:bodyPr/>
          <a:lstStyle/>
          <a:p>
            <a:r>
              <a:rPr lang="pl-PL" dirty="0" err="1"/>
              <a:t>All</a:t>
            </a:r>
            <a:r>
              <a:rPr lang="pl-PL" dirty="0"/>
              <a:t> </a:t>
            </a:r>
            <a:r>
              <a:rPr lang="pl-PL" dirty="0" err="1"/>
              <a:t>activities</a:t>
            </a:r>
            <a:r>
              <a:rPr lang="pl-PL" dirty="0"/>
              <a:t> </a:t>
            </a:r>
            <a:r>
              <a:rPr lang="pl-PL" dirty="0" err="1"/>
              <a:t>undertaken</a:t>
            </a:r>
            <a:r>
              <a:rPr lang="pl-PL" dirty="0"/>
              <a:t> by </a:t>
            </a:r>
            <a:r>
              <a:rPr lang="pl-PL" dirty="0" err="1"/>
              <a:t>company</a:t>
            </a:r>
            <a:r>
              <a:rPr lang="pl-PL" dirty="0"/>
              <a:t> to </a:t>
            </a:r>
            <a:r>
              <a:rPr lang="pl-PL" dirty="0" err="1"/>
              <a:t>prolong</a:t>
            </a:r>
            <a:r>
              <a:rPr lang="pl-PL" dirty="0"/>
              <a:t> </a:t>
            </a:r>
            <a:r>
              <a:rPr lang="pl-PL" dirty="0" err="1"/>
              <a:t>working</a:t>
            </a:r>
            <a:r>
              <a:rPr lang="pl-PL" dirty="0"/>
              <a:t> </a:t>
            </a:r>
            <a:r>
              <a:rPr lang="pl-PL" dirty="0" err="1"/>
              <a:t>careers</a:t>
            </a:r>
            <a:r>
              <a:rPr lang="pl-PL" dirty="0"/>
              <a:t> of </a:t>
            </a:r>
            <a:r>
              <a:rPr lang="pl-PL" dirty="0" err="1"/>
              <a:t>its</a:t>
            </a:r>
            <a:r>
              <a:rPr lang="pl-PL" dirty="0"/>
              <a:t> </a:t>
            </a:r>
            <a:r>
              <a:rPr lang="pl-PL" dirty="0" err="1"/>
              <a:t>older</a:t>
            </a:r>
            <a:r>
              <a:rPr lang="pl-PL" dirty="0"/>
              <a:t> </a:t>
            </a:r>
            <a:r>
              <a:rPr lang="pl-PL" dirty="0" err="1"/>
              <a:t>workers</a:t>
            </a:r>
            <a:r>
              <a:rPr lang="pl-PL" dirty="0"/>
              <a:t>, to </a:t>
            </a:r>
            <a:r>
              <a:rPr lang="pl-PL" dirty="0" err="1"/>
              <a:t>recruit</a:t>
            </a:r>
            <a:r>
              <a:rPr lang="pl-PL" dirty="0"/>
              <a:t> </a:t>
            </a:r>
            <a:r>
              <a:rPr lang="pl-PL" dirty="0" err="1"/>
              <a:t>new</a:t>
            </a:r>
            <a:r>
              <a:rPr lang="pl-PL" dirty="0"/>
              <a:t> </a:t>
            </a:r>
            <a:r>
              <a:rPr lang="pl-PL" dirty="0" err="1"/>
              <a:t>ones</a:t>
            </a:r>
            <a:r>
              <a:rPr lang="pl-PL" dirty="0"/>
              <a:t>, and to </a:t>
            </a:r>
            <a:r>
              <a:rPr lang="pl-PL" dirty="0" err="1"/>
              <a:t>help</a:t>
            </a:r>
            <a:r>
              <a:rPr lang="pl-PL" dirty="0"/>
              <a:t> </a:t>
            </a:r>
            <a:r>
              <a:rPr lang="pl-PL" dirty="0" err="1"/>
              <a:t>them</a:t>
            </a:r>
            <a:r>
              <a:rPr lang="pl-PL" dirty="0"/>
              <a:t> to </a:t>
            </a:r>
            <a:r>
              <a:rPr lang="pl-PL" dirty="0" err="1"/>
              <a:t>prepare</a:t>
            </a:r>
            <a:r>
              <a:rPr lang="pl-PL" dirty="0"/>
              <a:t> for </a:t>
            </a:r>
            <a:r>
              <a:rPr lang="pl-PL" dirty="0" err="1"/>
              <a:t>their</a:t>
            </a:r>
            <a:r>
              <a:rPr lang="pl-PL" dirty="0"/>
              <a:t> </a:t>
            </a:r>
            <a:r>
              <a:rPr lang="pl-PL" dirty="0" err="1"/>
              <a:t>own</a:t>
            </a:r>
            <a:r>
              <a:rPr lang="pl-PL" dirty="0"/>
              <a:t> </a:t>
            </a:r>
            <a:r>
              <a:rPr lang="pl-PL" dirty="0" err="1"/>
              <a:t>old</a:t>
            </a:r>
            <a:r>
              <a:rPr lang="pl-PL" dirty="0"/>
              <a:t> </a:t>
            </a:r>
            <a:r>
              <a:rPr lang="pl-PL" dirty="0" err="1"/>
              <a:t>age</a:t>
            </a:r>
            <a:r>
              <a:rPr lang="pl-PL" dirty="0"/>
              <a:t>.</a:t>
            </a:r>
          </a:p>
          <a:p>
            <a:r>
              <a:rPr lang="pl-PL" dirty="0"/>
              <a:t>Active </a:t>
            </a:r>
            <a:r>
              <a:rPr lang="pl-PL" dirty="0" err="1"/>
              <a:t>ageing</a:t>
            </a:r>
            <a:r>
              <a:rPr lang="pl-PL" dirty="0"/>
              <a:t> – </a:t>
            </a:r>
            <a:r>
              <a:rPr lang="pl-PL" dirty="0" err="1"/>
              <a:t>many</a:t>
            </a:r>
            <a:r>
              <a:rPr lang="pl-PL" dirty="0"/>
              <a:t> </a:t>
            </a:r>
            <a:r>
              <a:rPr lang="pl-PL" dirty="0" err="1"/>
              <a:t>similarities</a:t>
            </a:r>
            <a:r>
              <a:rPr lang="pl-PL" dirty="0"/>
              <a:t> to </a:t>
            </a:r>
            <a:r>
              <a:rPr lang="pl-PL" dirty="0" err="1"/>
              <a:t>age</a:t>
            </a:r>
            <a:r>
              <a:rPr lang="pl-PL" dirty="0"/>
              <a:t> management but we </a:t>
            </a:r>
            <a:r>
              <a:rPr lang="pl-PL" dirty="0" err="1"/>
              <a:t>could’n</a:t>
            </a:r>
            <a:r>
              <a:rPr lang="pl-PL" dirty="0"/>
              <a:t> </a:t>
            </a:r>
            <a:r>
              <a:rPr lang="pl-PL" dirty="0" err="1"/>
              <a:t>identify</a:t>
            </a:r>
            <a:r>
              <a:rPr lang="pl-PL" dirty="0"/>
              <a:t> the </a:t>
            </a:r>
            <a:r>
              <a:rPr lang="pl-PL" dirty="0" err="1"/>
              <a:t>two</a:t>
            </a:r>
            <a:r>
              <a:rPr lang="pl-PL" dirty="0"/>
              <a:t> </a:t>
            </a:r>
            <a:r>
              <a:rPr lang="pl-PL" dirty="0" err="1"/>
              <a:t>terms</a:t>
            </a:r>
            <a:r>
              <a:rPr lang="pl-PL" dirty="0"/>
              <a:t>:</a:t>
            </a:r>
          </a:p>
          <a:p>
            <a:r>
              <a:rPr lang="pl-PL" dirty="0"/>
              <a:t>The </a:t>
            </a:r>
            <a:r>
              <a:rPr lang="pl-PL" dirty="0" err="1"/>
              <a:t>second</a:t>
            </a:r>
            <a:r>
              <a:rPr lang="pl-PL" dirty="0"/>
              <a:t> </a:t>
            </a:r>
            <a:r>
              <a:rPr lang="pl-PL" dirty="0" err="1"/>
              <a:t>is</a:t>
            </a:r>
            <a:r>
              <a:rPr lang="pl-PL" dirty="0"/>
              <a:t> </a:t>
            </a:r>
            <a:r>
              <a:rPr lang="pl-PL" dirty="0" err="1"/>
              <a:t>mainly</a:t>
            </a:r>
            <a:r>
              <a:rPr lang="pl-PL" dirty="0"/>
              <a:t> </a:t>
            </a:r>
            <a:r>
              <a:rPr lang="pl-PL" dirty="0" err="1"/>
              <a:t>based</a:t>
            </a:r>
            <a:r>
              <a:rPr lang="pl-PL" dirty="0"/>
              <a:t> on </a:t>
            </a:r>
            <a:r>
              <a:rPr lang="pl-PL" dirty="0" err="1"/>
              <a:t>professional</a:t>
            </a:r>
            <a:r>
              <a:rPr lang="pl-PL" dirty="0"/>
              <a:t> </a:t>
            </a:r>
            <a:r>
              <a:rPr lang="pl-PL" dirty="0" err="1"/>
              <a:t>career</a:t>
            </a:r>
            <a:r>
              <a:rPr lang="pl-PL" dirty="0"/>
              <a:t>, the </a:t>
            </a:r>
            <a:r>
              <a:rPr lang="pl-PL" dirty="0" err="1"/>
              <a:t>first</a:t>
            </a:r>
            <a:r>
              <a:rPr lang="pl-PL" dirty="0"/>
              <a:t> on a set of </a:t>
            </a:r>
            <a:r>
              <a:rPr lang="pl-PL" dirty="0" err="1"/>
              <a:t>careers</a:t>
            </a:r>
            <a:r>
              <a:rPr lang="pl-PL" dirty="0"/>
              <a:t>.</a:t>
            </a:r>
          </a:p>
        </p:txBody>
      </p:sp>
      <p:pic>
        <p:nvPicPr>
          <p:cNvPr id="4" name="Grafika 3">
            <a:extLst>
              <a:ext uri="{FF2B5EF4-FFF2-40B4-BE49-F238E27FC236}">
                <a16:creationId xmlns:a16="http://schemas.microsoft.com/office/drawing/2014/main" id="{0A2E7475-4367-EF45-9006-AACD07A1122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21269" y="371923"/>
            <a:ext cx="764192" cy="796033"/>
          </a:xfrm>
          <a:prstGeom prst="rect">
            <a:avLst/>
          </a:prstGeom>
        </p:spPr>
      </p:pic>
      <p:pic>
        <p:nvPicPr>
          <p:cNvPr id="5" name="Picture 2">
            <a:extLst>
              <a:ext uri="{FF2B5EF4-FFF2-40B4-BE49-F238E27FC236}">
                <a16:creationId xmlns:a16="http://schemas.microsoft.com/office/drawing/2014/main" id="{165A6DDA-59E0-7545-9E47-CD9D91963C8E}"/>
              </a:ext>
            </a:extLst>
          </p:cNvPr>
          <p:cNvPicPr>
            <a:picLocks noChangeAspect="1"/>
          </p:cNvPicPr>
          <p:nvPr/>
        </p:nvPicPr>
        <p:blipFill>
          <a:blip r:embed="rId4"/>
          <a:stretch>
            <a:fillRect/>
          </a:stretch>
        </p:blipFill>
        <p:spPr>
          <a:xfrm>
            <a:off x="0" y="1"/>
            <a:ext cx="2947737" cy="1361693"/>
          </a:xfrm>
          <a:prstGeom prst="rect">
            <a:avLst/>
          </a:prstGeom>
        </p:spPr>
      </p:pic>
    </p:spTree>
    <p:extLst>
      <p:ext uri="{BB962C8B-B14F-4D97-AF65-F5344CB8AC3E}">
        <p14:creationId xmlns:p14="http://schemas.microsoft.com/office/powerpoint/2010/main" val="4276183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FDA5EFE-9AB4-4612-8FE2-D47B1197C78C}"/>
              </a:ext>
            </a:extLst>
          </p:cNvPr>
          <p:cNvSpPr>
            <a:spLocks noGrp="1"/>
          </p:cNvSpPr>
          <p:nvPr>
            <p:ph type="title"/>
          </p:nvPr>
        </p:nvSpPr>
        <p:spPr>
          <a:xfrm>
            <a:off x="1464733" y="1167956"/>
            <a:ext cx="10515600" cy="1325563"/>
          </a:xfrm>
        </p:spPr>
        <p:txBody>
          <a:bodyPr/>
          <a:lstStyle/>
          <a:p>
            <a:r>
              <a:rPr lang="pl-PL" dirty="0"/>
              <a:t>How to </a:t>
            </a:r>
            <a:r>
              <a:rPr lang="pl-PL" dirty="0" err="1"/>
              <a:t>introduce</a:t>
            </a:r>
            <a:r>
              <a:rPr lang="pl-PL" dirty="0"/>
              <a:t> </a:t>
            </a:r>
            <a:r>
              <a:rPr lang="pl-PL" dirty="0" err="1"/>
              <a:t>active</a:t>
            </a:r>
            <a:r>
              <a:rPr lang="pl-PL" dirty="0"/>
              <a:t> </a:t>
            </a:r>
            <a:r>
              <a:rPr lang="pl-PL" dirty="0" err="1"/>
              <a:t>ageing</a:t>
            </a:r>
            <a:r>
              <a:rPr lang="pl-PL" dirty="0"/>
              <a:t> policy?</a:t>
            </a:r>
          </a:p>
        </p:txBody>
      </p:sp>
      <p:sp>
        <p:nvSpPr>
          <p:cNvPr id="3" name="Symbol zastępczy zawartości 2">
            <a:extLst>
              <a:ext uri="{FF2B5EF4-FFF2-40B4-BE49-F238E27FC236}">
                <a16:creationId xmlns:a16="http://schemas.microsoft.com/office/drawing/2014/main" id="{EB4267A9-7D8F-4876-89B1-D598ED129A57}"/>
              </a:ext>
            </a:extLst>
          </p:cNvPr>
          <p:cNvSpPr>
            <a:spLocks noGrp="1"/>
          </p:cNvSpPr>
          <p:nvPr>
            <p:ph idx="1"/>
          </p:nvPr>
        </p:nvSpPr>
        <p:spPr>
          <a:xfrm>
            <a:off x="887765" y="2875491"/>
            <a:ext cx="10515600" cy="4351338"/>
          </a:xfrm>
        </p:spPr>
        <p:txBody>
          <a:bodyPr/>
          <a:lstStyle/>
          <a:p>
            <a:r>
              <a:rPr lang="pl-PL" dirty="0"/>
              <a:t>In </a:t>
            </a:r>
            <a:r>
              <a:rPr lang="pl-PL" dirty="0" err="1"/>
              <a:t>general</a:t>
            </a:r>
            <a:r>
              <a:rPr lang="pl-PL" dirty="0"/>
              <a:t> public </a:t>
            </a:r>
            <a:r>
              <a:rPr lang="pl-PL" dirty="0" err="1"/>
              <a:t>active</a:t>
            </a:r>
            <a:r>
              <a:rPr lang="pl-PL" dirty="0"/>
              <a:t> </a:t>
            </a:r>
            <a:r>
              <a:rPr lang="pl-PL" dirty="0" err="1"/>
              <a:t>ageing</a:t>
            </a:r>
            <a:r>
              <a:rPr lang="pl-PL" dirty="0"/>
              <a:t> policy </a:t>
            </a:r>
            <a:r>
              <a:rPr lang="pl-PL" dirty="0" err="1"/>
              <a:t>is</a:t>
            </a:r>
            <a:r>
              <a:rPr lang="pl-PL" dirty="0"/>
              <a:t> </a:t>
            </a:r>
            <a:r>
              <a:rPr lang="pl-PL" dirty="0" err="1"/>
              <a:t>based</a:t>
            </a:r>
            <a:r>
              <a:rPr lang="pl-PL" dirty="0"/>
              <a:t> on </a:t>
            </a:r>
            <a:r>
              <a:rPr lang="pl-PL" dirty="0" err="1"/>
              <a:t>vision</a:t>
            </a:r>
            <a:r>
              <a:rPr lang="pl-PL" dirty="0"/>
              <a:t> of a </a:t>
            </a:r>
            <a:r>
              <a:rPr lang="pl-PL" dirty="0" err="1"/>
              <a:t>better</a:t>
            </a:r>
            <a:r>
              <a:rPr lang="pl-PL" dirty="0"/>
              <a:t> </a:t>
            </a:r>
            <a:r>
              <a:rPr lang="pl-PL" dirty="0" err="1"/>
              <a:t>society</a:t>
            </a:r>
            <a:r>
              <a:rPr lang="pl-PL" dirty="0"/>
              <a:t> but </a:t>
            </a:r>
            <a:r>
              <a:rPr lang="pl-PL" dirty="0" err="1"/>
              <a:t>even</a:t>
            </a:r>
            <a:r>
              <a:rPr lang="pl-PL" dirty="0"/>
              <a:t> </a:t>
            </a:r>
            <a:r>
              <a:rPr lang="pl-PL" dirty="0" err="1"/>
              <a:t>when</a:t>
            </a:r>
            <a:r>
              <a:rPr lang="pl-PL" dirty="0"/>
              <a:t> </a:t>
            </a:r>
            <a:r>
              <a:rPr lang="pl-PL" dirty="0" err="1"/>
              <a:t>provided</a:t>
            </a:r>
            <a:r>
              <a:rPr lang="pl-PL" dirty="0"/>
              <a:t> by the-</a:t>
            </a:r>
            <a:r>
              <a:rPr lang="pl-PL" dirty="0" err="1"/>
              <a:t>so</a:t>
            </a:r>
            <a:r>
              <a:rPr lang="pl-PL" dirty="0"/>
              <a:t>-</a:t>
            </a:r>
            <a:r>
              <a:rPr lang="pl-PL" dirty="0" err="1"/>
              <a:t>called</a:t>
            </a:r>
            <a:r>
              <a:rPr lang="pl-PL" dirty="0"/>
              <a:t> „</a:t>
            </a:r>
            <a:r>
              <a:rPr lang="pl-PL" dirty="0" err="1"/>
              <a:t>besserwissers</a:t>
            </a:r>
            <a:r>
              <a:rPr lang="pl-PL" dirty="0"/>
              <a:t>” (German: </a:t>
            </a:r>
            <a:r>
              <a:rPr lang="pl-PL" dirty="0" err="1"/>
              <a:t>somebody</a:t>
            </a:r>
            <a:r>
              <a:rPr lang="pl-PL" dirty="0"/>
              <a:t> </a:t>
            </a:r>
            <a:r>
              <a:rPr lang="pl-PL" dirty="0" err="1"/>
              <a:t>who</a:t>
            </a:r>
            <a:r>
              <a:rPr lang="pl-PL" dirty="0"/>
              <a:t> – </a:t>
            </a:r>
            <a:r>
              <a:rPr lang="pl-PL" dirty="0" err="1"/>
              <a:t>according</a:t>
            </a:r>
            <a:r>
              <a:rPr lang="pl-PL" dirty="0"/>
              <a:t> to </a:t>
            </a:r>
            <a:r>
              <a:rPr lang="pl-PL" dirty="0" err="1"/>
              <a:t>him</a:t>
            </a:r>
            <a:r>
              <a:rPr lang="pl-PL" dirty="0"/>
              <a:t>/</a:t>
            </a:r>
            <a:r>
              <a:rPr lang="pl-PL" dirty="0" err="1"/>
              <a:t>her</a:t>
            </a:r>
            <a:r>
              <a:rPr lang="pl-PL" dirty="0"/>
              <a:t> – </a:t>
            </a:r>
            <a:r>
              <a:rPr lang="pl-PL" dirty="0" err="1"/>
              <a:t>knows</a:t>
            </a:r>
            <a:r>
              <a:rPr lang="pl-PL" dirty="0"/>
              <a:t> </a:t>
            </a:r>
            <a:r>
              <a:rPr lang="pl-PL" dirty="0" err="1"/>
              <a:t>better</a:t>
            </a:r>
            <a:r>
              <a:rPr lang="pl-PL" dirty="0"/>
              <a:t>) </a:t>
            </a:r>
            <a:r>
              <a:rPr lang="pl-PL" dirty="0" err="1"/>
              <a:t>should</a:t>
            </a:r>
            <a:r>
              <a:rPr lang="pl-PL" dirty="0"/>
              <a:t> be </a:t>
            </a:r>
            <a:r>
              <a:rPr lang="pl-PL" dirty="0" err="1"/>
              <a:t>consulted</a:t>
            </a:r>
            <a:r>
              <a:rPr lang="pl-PL" dirty="0"/>
              <a:t> by end-</a:t>
            </a:r>
            <a:r>
              <a:rPr lang="pl-PL" dirty="0" err="1"/>
              <a:t>users</a:t>
            </a:r>
            <a:r>
              <a:rPr lang="pl-PL" dirty="0"/>
              <a:t>.</a:t>
            </a:r>
          </a:p>
          <a:p>
            <a:r>
              <a:rPr lang="pl-PL" dirty="0" err="1"/>
              <a:t>Including</a:t>
            </a:r>
            <a:r>
              <a:rPr lang="pl-PL" dirty="0"/>
              <a:t> </a:t>
            </a:r>
            <a:r>
              <a:rPr lang="pl-PL" dirty="0" err="1"/>
              <a:t>all</a:t>
            </a:r>
            <a:r>
              <a:rPr lang="pl-PL" dirty="0"/>
              <a:t> </a:t>
            </a:r>
            <a:r>
              <a:rPr lang="pl-PL" dirty="0" err="1"/>
              <a:t>beneficiaries</a:t>
            </a:r>
            <a:r>
              <a:rPr lang="pl-PL" dirty="0"/>
              <a:t> </a:t>
            </a:r>
            <a:r>
              <a:rPr lang="pl-PL" dirty="0" err="1"/>
              <a:t>is</a:t>
            </a:r>
            <a:r>
              <a:rPr lang="pl-PL" dirty="0"/>
              <a:t> </a:t>
            </a:r>
            <a:r>
              <a:rPr lang="pl-PL" dirty="0" err="1"/>
              <a:t>crucial</a:t>
            </a:r>
            <a:r>
              <a:rPr lang="pl-PL" dirty="0"/>
              <a:t> to </a:t>
            </a:r>
            <a:r>
              <a:rPr lang="pl-PL" dirty="0" err="1"/>
              <a:t>enhance</a:t>
            </a:r>
            <a:r>
              <a:rPr lang="pl-PL" dirty="0"/>
              <a:t> </a:t>
            </a:r>
            <a:r>
              <a:rPr lang="pl-PL" dirty="0" err="1"/>
              <a:t>efficiency</a:t>
            </a:r>
            <a:r>
              <a:rPr lang="pl-PL" dirty="0"/>
              <a:t> of the policy.</a:t>
            </a:r>
          </a:p>
          <a:p>
            <a:r>
              <a:rPr lang="pl-PL" dirty="0" err="1"/>
              <a:t>Probably</a:t>
            </a:r>
            <a:r>
              <a:rPr lang="pl-PL" dirty="0"/>
              <a:t> the same </a:t>
            </a:r>
            <a:r>
              <a:rPr lang="pl-PL" dirty="0" err="1"/>
              <a:t>is</a:t>
            </a:r>
            <a:r>
              <a:rPr lang="pl-PL" dirty="0"/>
              <a:t> </a:t>
            </a:r>
            <a:r>
              <a:rPr lang="pl-PL" dirty="0" err="1"/>
              <a:t>truth</a:t>
            </a:r>
            <a:r>
              <a:rPr lang="pl-PL" dirty="0"/>
              <a:t> in </a:t>
            </a:r>
            <a:r>
              <a:rPr lang="pl-PL" dirty="0" err="1"/>
              <a:t>case</a:t>
            </a:r>
            <a:r>
              <a:rPr lang="pl-PL" dirty="0"/>
              <a:t> of </a:t>
            </a:r>
            <a:r>
              <a:rPr lang="pl-PL" dirty="0" err="1"/>
              <a:t>active</a:t>
            </a:r>
            <a:r>
              <a:rPr lang="pl-PL" dirty="0"/>
              <a:t> </a:t>
            </a:r>
            <a:r>
              <a:rPr lang="pl-PL" dirty="0" err="1"/>
              <a:t>ageing</a:t>
            </a:r>
            <a:r>
              <a:rPr lang="pl-PL" dirty="0"/>
              <a:t> policy </a:t>
            </a:r>
            <a:r>
              <a:rPr lang="pl-PL" dirty="0" err="1"/>
              <a:t>at</a:t>
            </a:r>
            <a:r>
              <a:rPr lang="pl-PL" dirty="0"/>
              <a:t> </a:t>
            </a:r>
            <a:r>
              <a:rPr lang="pl-PL" dirty="0" err="1"/>
              <a:t>company</a:t>
            </a:r>
            <a:r>
              <a:rPr lang="pl-PL" dirty="0"/>
              <a:t> </a:t>
            </a:r>
            <a:r>
              <a:rPr lang="pl-PL" dirty="0" err="1"/>
              <a:t>level</a:t>
            </a:r>
            <a:r>
              <a:rPr lang="pl-PL" dirty="0"/>
              <a:t>.</a:t>
            </a:r>
          </a:p>
        </p:txBody>
      </p:sp>
      <p:pic>
        <p:nvPicPr>
          <p:cNvPr id="4" name="Grafika 3">
            <a:extLst>
              <a:ext uri="{FF2B5EF4-FFF2-40B4-BE49-F238E27FC236}">
                <a16:creationId xmlns:a16="http://schemas.microsoft.com/office/drawing/2014/main" id="{4183264A-F935-7447-AC6F-AF523A4847E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21269" y="371923"/>
            <a:ext cx="764192" cy="796033"/>
          </a:xfrm>
          <a:prstGeom prst="rect">
            <a:avLst/>
          </a:prstGeom>
        </p:spPr>
      </p:pic>
      <p:pic>
        <p:nvPicPr>
          <p:cNvPr id="5" name="Picture 2">
            <a:extLst>
              <a:ext uri="{FF2B5EF4-FFF2-40B4-BE49-F238E27FC236}">
                <a16:creationId xmlns:a16="http://schemas.microsoft.com/office/drawing/2014/main" id="{B46758DF-EE2D-2C4D-87A2-3C24FA83DD6C}"/>
              </a:ext>
            </a:extLst>
          </p:cNvPr>
          <p:cNvPicPr>
            <a:picLocks noChangeAspect="1"/>
          </p:cNvPicPr>
          <p:nvPr/>
        </p:nvPicPr>
        <p:blipFill>
          <a:blip r:embed="rId4"/>
          <a:stretch>
            <a:fillRect/>
          </a:stretch>
        </p:blipFill>
        <p:spPr>
          <a:xfrm>
            <a:off x="0" y="1"/>
            <a:ext cx="2947737" cy="1361693"/>
          </a:xfrm>
          <a:prstGeom prst="rect">
            <a:avLst/>
          </a:prstGeom>
        </p:spPr>
      </p:pic>
    </p:spTree>
    <p:extLst>
      <p:ext uri="{BB962C8B-B14F-4D97-AF65-F5344CB8AC3E}">
        <p14:creationId xmlns:p14="http://schemas.microsoft.com/office/powerpoint/2010/main" val="2372854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5B6D8E9-A9B9-480F-8A3E-91B17BE26DDB}"/>
              </a:ext>
            </a:extLst>
          </p:cNvPr>
          <p:cNvSpPr>
            <a:spLocks noGrp="1"/>
          </p:cNvSpPr>
          <p:nvPr>
            <p:ph type="title"/>
          </p:nvPr>
        </p:nvSpPr>
        <p:spPr/>
        <p:txBody>
          <a:bodyPr/>
          <a:lstStyle/>
          <a:p>
            <a:r>
              <a:rPr lang="pl-PL" dirty="0" err="1"/>
              <a:t>Who</a:t>
            </a:r>
            <a:r>
              <a:rPr lang="pl-PL" dirty="0"/>
              <a:t> </a:t>
            </a:r>
            <a:r>
              <a:rPr lang="pl-PL" dirty="0" err="1"/>
              <a:t>are</a:t>
            </a:r>
            <a:r>
              <a:rPr lang="pl-PL" dirty="0"/>
              <a:t> End-</a:t>
            </a:r>
            <a:r>
              <a:rPr lang="pl-PL" dirty="0" err="1"/>
              <a:t>users</a:t>
            </a:r>
            <a:r>
              <a:rPr lang="pl-PL" dirty="0"/>
              <a:t> </a:t>
            </a:r>
            <a:r>
              <a:rPr lang="pl-PL" dirty="0" err="1"/>
              <a:t>at</a:t>
            </a:r>
            <a:r>
              <a:rPr lang="pl-PL" dirty="0"/>
              <a:t> </a:t>
            </a:r>
            <a:r>
              <a:rPr lang="pl-PL" dirty="0" err="1"/>
              <a:t>company</a:t>
            </a:r>
            <a:r>
              <a:rPr lang="pl-PL" dirty="0"/>
              <a:t> </a:t>
            </a:r>
            <a:r>
              <a:rPr lang="pl-PL" dirty="0" err="1"/>
              <a:t>level</a:t>
            </a:r>
            <a:r>
              <a:rPr lang="pl-PL" dirty="0"/>
              <a:t>?</a:t>
            </a:r>
          </a:p>
        </p:txBody>
      </p:sp>
      <p:sp>
        <p:nvSpPr>
          <p:cNvPr id="3" name="Symbol zastępczy zawartości 2">
            <a:extLst>
              <a:ext uri="{FF2B5EF4-FFF2-40B4-BE49-F238E27FC236}">
                <a16:creationId xmlns:a16="http://schemas.microsoft.com/office/drawing/2014/main" id="{EF41F6DD-DBC1-429F-8E45-E8FB8B89F734}"/>
              </a:ext>
            </a:extLst>
          </p:cNvPr>
          <p:cNvSpPr>
            <a:spLocks noGrp="1"/>
          </p:cNvSpPr>
          <p:nvPr>
            <p:ph idx="1"/>
          </p:nvPr>
        </p:nvSpPr>
        <p:spPr>
          <a:xfrm>
            <a:off x="838200" y="2055812"/>
            <a:ext cx="10515600" cy="4351338"/>
          </a:xfrm>
        </p:spPr>
        <p:txBody>
          <a:bodyPr/>
          <a:lstStyle/>
          <a:p>
            <a:r>
              <a:rPr lang="pl-PL" dirty="0" err="1"/>
              <a:t>Older</a:t>
            </a:r>
            <a:r>
              <a:rPr lang="pl-PL" dirty="0"/>
              <a:t> </a:t>
            </a:r>
            <a:r>
              <a:rPr lang="pl-PL" dirty="0" err="1"/>
              <a:t>workers</a:t>
            </a:r>
            <a:r>
              <a:rPr lang="pl-PL" dirty="0"/>
              <a:t> (5-10 </a:t>
            </a:r>
            <a:r>
              <a:rPr lang="pl-PL" dirty="0" err="1"/>
              <a:t>years</a:t>
            </a:r>
            <a:r>
              <a:rPr lang="pl-PL" dirty="0"/>
              <a:t> </a:t>
            </a:r>
            <a:r>
              <a:rPr lang="pl-PL" dirty="0" err="1"/>
              <a:t>prior</a:t>
            </a:r>
            <a:r>
              <a:rPr lang="pl-PL" dirty="0"/>
              <a:t> to </a:t>
            </a:r>
            <a:r>
              <a:rPr lang="pl-PL" dirty="0" err="1"/>
              <a:t>pension</a:t>
            </a:r>
            <a:r>
              <a:rPr lang="pl-PL" dirty="0"/>
              <a:t>)</a:t>
            </a:r>
          </a:p>
          <a:p>
            <a:r>
              <a:rPr lang="pl-PL" dirty="0" err="1"/>
              <a:t>Ageing</a:t>
            </a:r>
            <a:r>
              <a:rPr lang="pl-PL" dirty="0"/>
              <a:t> </a:t>
            </a:r>
            <a:r>
              <a:rPr lang="pl-PL" dirty="0" err="1"/>
              <a:t>workers</a:t>
            </a:r>
            <a:r>
              <a:rPr lang="pl-PL" dirty="0"/>
              <a:t> (10-15 </a:t>
            </a:r>
            <a:r>
              <a:rPr lang="pl-PL" dirty="0" err="1"/>
              <a:t>years</a:t>
            </a:r>
            <a:r>
              <a:rPr lang="pl-PL" dirty="0"/>
              <a:t> </a:t>
            </a:r>
            <a:r>
              <a:rPr lang="pl-PL" dirty="0" err="1"/>
              <a:t>prior</a:t>
            </a:r>
            <a:r>
              <a:rPr lang="pl-PL" dirty="0"/>
              <a:t> to </a:t>
            </a:r>
            <a:r>
              <a:rPr lang="pl-PL" dirty="0" err="1"/>
              <a:t>pension</a:t>
            </a:r>
            <a:r>
              <a:rPr lang="pl-PL" dirty="0"/>
              <a:t>)</a:t>
            </a:r>
          </a:p>
          <a:p>
            <a:r>
              <a:rPr lang="pl-PL" dirty="0" err="1"/>
              <a:t>Managers</a:t>
            </a:r>
            <a:endParaRPr lang="pl-PL" dirty="0"/>
          </a:p>
          <a:p>
            <a:r>
              <a:rPr lang="pl-PL" dirty="0" err="1"/>
              <a:t>Owners</a:t>
            </a:r>
            <a:endParaRPr lang="pl-PL" dirty="0"/>
          </a:p>
          <a:p>
            <a:r>
              <a:rPr lang="pl-PL" dirty="0" err="1"/>
              <a:t>Unions</a:t>
            </a:r>
            <a:endParaRPr lang="pl-PL" dirty="0"/>
          </a:p>
          <a:p>
            <a:endParaRPr lang="pl-PL" dirty="0"/>
          </a:p>
          <a:p>
            <a:r>
              <a:rPr lang="pl-PL" i="1" dirty="0"/>
              <a:t>How to </a:t>
            </a:r>
            <a:r>
              <a:rPr lang="pl-PL" i="1" dirty="0" err="1"/>
              <a:t>combine</a:t>
            </a:r>
            <a:r>
              <a:rPr lang="pl-PL" i="1" dirty="0"/>
              <a:t> </a:t>
            </a:r>
            <a:r>
              <a:rPr lang="pl-PL" i="1" dirty="0" err="1"/>
              <a:t>their</a:t>
            </a:r>
            <a:r>
              <a:rPr lang="pl-PL" i="1" dirty="0"/>
              <a:t> </a:t>
            </a:r>
            <a:r>
              <a:rPr lang="pl-PL" i="1" dirty="0" err="1"/>
              <a:t>expectations</a:t>
            </a:r>
            <a:r>
              <a:rPr lang="pl-PL" i="1" dirty="0"/>
              <a:t> and </a:t>
            </a:r>
            <a:r>
              <a:rPr lang="pl-PL" i="1" dirty="0" err="1"/>
              <a:t>interests</a:t>
            </a:r>
            <a:r>
              <a:rPr lang="pl-PL" i="1" dirty="0"/>
              <a:t>?</a:t>
            </a:r>
          </a:p>
        </p:txBody>
      </p:sp>
      <p:pic>
        <p:nvPicPr>
          <p:cNvPr id="4" name="Grafika 3">
            <a:extLst>
              <a:ext uri="{FF2B5EF4-FFF2-40B4-BE49-F238E27FC236}">
                <a16:creationId xmlns:a16="http://schemas.microsoft.com/office/drawing/2014/main" id="{E854FDD0-C997-0640-80CC-11289825A36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21269" y="371923"/>
            <a:ext cx="764192" cy="796033"/>
          </a:xfrm>
          <a:prstGeom prst="rect">
            <a:avLst/>
          </a:prstGeom>
        </p:spPr>
      </p:pic>
      <p:pic>
        <p:nvPicPr>
          <p:cNvPr id="5" name="Picture 2">
            <a:extLst>
              <a:ext uri="{FF2B5EF4-FFF2-40B4-BE49-F238E27FC236}">
                <a16:creationId xmlns:a16="http://schemas.microsoft.com/office/drawing/2014/main" id="{16DAB1E6-1467-2245-B299-FD6DD3CEB924}"/>
              </a:ext>
            </a:extLst>
          </p:cNvPr>
          <p:cNvPicPr>
            <a:picLocks noChangeAspect="1"/>
          </p:cNvPicPr>
          <p:nvPr/>
        </p:nvPicPr>
        <p:blipFill>
          <a:blip r:embed="rId4"/>
          <a:stretch>
            <a:fillRect/>
          </a:stretch>
        </p:blipFill>
        <p:spPr>
          <a:xfrm>
            <a:off x="0" y="1"/>
            <a:ext cx="2947737" cy="1361693"/>
          </a:xfrm>
          <a:prstGeom prst="rect">
            <a:avLst/>
          </a:prstGeom>
        </p:spPr>
      </p:pic>
    </p:spTree>
    <p:extLst>
      <p:ext uri="{BB962C8B-B14F-4D97-AF65-F5344CB8AC3E}">
        <p14:creationId xmlns:p14="http://schemas.microsoft.com/office/powerpoint/2010/main" val="1533188780"/>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TotalTime>
  <Words>1006</Words>
  <Application>Microsoft Macintosh PowerPoint</Application>
  <PresentationFormat>Panoramiczny</PresentationFormat>
  <Paragraphs>80</Paragraphs>
  <Slides>17</Slides>
  <Notes>2</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17</vt:i4>
      </vt:variant>
    </vt:vector>
  </HeadingPairs>
  <TitlesOfParts>
    <vt:vector size="21" baseType="lpstr">
      <vt:lpstr>Arial</vt:lpstr>
      <vt:lpstr>Calibri</vt:lpstr>
      <vt:lpstr>Calibri Light</vt:lpstr>
      <vt:lpstr>Motyw pakietu Office</vt:lpstr>
      <vt:lpstr>Prezentacja programu PowerPoint</vt:lpstr>
      <vt:lpstr>What is active ageing?</vt:lpstr>
      <vt:lpstr>Normative model of life course </vt:lpstr>
      <vt:lpstr>Personological paradigm of life course vs institutional one </vt:lpstr>
      <vt:lpstr>Active ageing</vt:lpstr>
      <vt:lpstr>Why companies are interested in active ageing?</vt:lpstr>
      <vt:lpstr>Active ageing policy at company level</vt:lpstr>
      <vt:lpstr>How to introduce active ageing policy?</vt:lpstr>
      <vt:lpstr>Who are End-users at company level?</vt:lpstr>
      <vt:lpstr>End-users and age management (1) </vt:lpstr>
      <vt:lpstr>End-users and age management (2) </vt:lpstr>
      <vt:lpstr>End-users and age management </vt:lpstr>
      <vt:lpstr>End-users and age management </vt:lpstr>
      <vt:lpstr>Prezentacja programu PowerPoint</vt:lpstr>
      <vt:lpstr>Conclusion</vt:lpstr>
      <vt:lpstr>Social partners unions  employers</vt:lpstr>
      <vt:lpstr>Prezentacja programu PowerPoint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Active ageing at company level: A need for participatory approach</dc:title>
  <dc:creator>Użytkownik</dc:creator>
  <cp:lastModifiedBy>Izabela Kołodziejczyk-Olczak</cp:lastModifiedBy>
  <cp:revision>22</cp:revision>
  <dcterms:created xsi:type="dcterms:W3CDTF">2019-03-29T07:29:05Z</dcterms:created>
  <dcterms:modified xsi:type="dcterms:W3CDTF">2019-04-09T06:20:31Z</dcterms:modified>
</cp:coreProperties>
</file>