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6" r:id="rId4"/>
    <p:sldId id="271" r:id="rId5"/>
    <p:sldId id="277" r:id="rId6"/>
    <p:sldId id="278" r:id="rId7"/>
    <p:sldId id="279" r:id="rId8"/>
    <p:sldId id="280" r:id="rId9"/>
    <p:sldId id="281" r:id="rId10"/>
    <p:sldId id="282" r:id="rId11"/>
    <p:sldId id="261" r:id="rId12"/>
  </p:sldIdLst>
  <p:sldSz cx="9144000" cy="6858000" type="screen4x3"/>
  <p:notesSz cx="6742113" cy="98726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C3A"/>
    <a:srgbClr val="B41B82"/>
    <a:srgbClr val="535353"/>
    <a:srgbClr val="7C2250"/>
    <a:srgbClr val="E2051B"/>
    <a:srgbClr val="5B97B2"/>
    <a:srgbClr val="005677"/>
    <a:srgbClr val="00A19C"/>
    <a:srgbClr val="58595B"/>
    <a:srgbClr val="73A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D0ADE-667F-4066-9FA2-CBA97293CC6E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434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689" y="4751389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5BC8D-FB79-4C90-A9E2-EFD23D18BC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92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BC8D-FB79-4C90-A9E2-EFD23D18BC6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30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BC8D-FB79-4C90-A9E2-EFD23D18BC6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82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5BC8D-FB79-4C90-A9E2-EFD23D18BC6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14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38525"/>
            <a:ext cx="9144000" cy="3419475"/>
          </a:xfrm>
          <a:prstGeom prst="rect">
            <a:avLst/>
          </a:prstGeom>
          <a:solidFill>
            <a:srgbClr val="B8C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pic>
        <p:nvPicPr>
          <p:cNvPr id="5" name="Imag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4663" y="2123277"/>
            <a:ext cx="3114675" cy="262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5260631"/>
            <a:ext cx="8064500" cy="492443"/>
          </a:xfrm>
        </p:spPr>
        <p:txBody>
          <a:bodyPr lIns="88900" tIns="38100" rIns="88900" bIns="38100" anchor="b"/>
          <a:lstStyle>
            <a:lvl1pPr marL="0" indent="0" algn="ctr"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5749269"/>
            <a:ext cx="8064500" cy="549187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8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8425"/>
            <a:ext cx="9144000" cy="5489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2" y="2245139"/>
            <a:ext cx="6325508" cy="415498"/>
          </a:xfrm>
        </p:spPr>
        <p:txBody>
          <a:bodyPr anchor="b"/>
          <a:lstStyle>
            <a:lvl1pPr>
              <a:defRPr sz="3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2" y="3122384"/>
            <a:ext cx="6325508" cy="2830182"/>
          </a:xfrm>
          <a:noFill/>
        </p:spPr>
        <p:txBody>
          <a:bodyPr numCol="2" spcCol="360000">
            <a:noAutofit/>
          </a:bodyPr>
          <a:lstStyle>
            <a:lvl1pPr marL="361950" indent="-361950">
              <a:spcAft>
                <a:spcPts val="60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8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8425"/>
            <a:ext cx="9144000" cy="54895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2" y="2245139"/>
            <a:ext cx="6325508" cy="415498"/>
          </a:xfrm>
        </p:spPr>
        <p:txBody>
          <a:bodyPr anchor="b"/>
          <a:lstStyle>
            <a:lvl1pPr>
              <a:defRPr sz="3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auto">
          <a:xfrm>
            <a:off x="2278742" y="3122383"/>
            <a:ext cx="6325508" cy="2973617"/>
          </a:xfrm>
          <a:noFill/>
          <a:ln/>
          <a:extLst/>
        </p:spPr>
        <p:txBody>
          <a:bodyPr>
            <a:noAutofit/>
          </a:bodyPr>
          <a:lstStyle>
            <a:lvl1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6096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968375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325563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16891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593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9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0"/>
            <a:ext cx="4127250" cy="4564239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74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9286875" y="5842000"/>
            <a:ext cx="2206625" cy="10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000">
                <a:solidFill>
                  <a:schemeClr val="bg1"/>
                </a:solidFill>
              </a:rPr>
              <a:t>IMAGE / PHOTOGRAPHIE</a:t>
            </a:r>
          </a:p>
          <a:p>
            <a:pPr eaLnBrk="1" hangingPunct="1"/>
            <a:r>
              <a:rPr lang="fr-FR" altLang="fr-FR" sz="1000">
                <a:solidFill>
                  <a:schemeClr val="bg1"/>
                </a:solidFill>
              </a:rPr>
              <a:t>Privilégier une image de format horizontal. Celle-ci doit être positionnée sur toute la largeur </a:t>
            </a:r>
            <a:br>
              <a:rPr lang="fr-FR" altLang="fr-FR" sz="1000">
                <a:solidFill>
                  <a:schemeClr val="bg1"/>
                </a:solidFill>
              </a:rPr>
            </a:br>
            <a:r>
              <a:rPr lang="fr-FR" altLang="fr-FR" sz="1000">
                <a:solidFill>
                  <a:schemeClr val="bg1"/>
                </a:solidFill>
              </a:rPr>
              <a:t>de l'espace réservé et ne pas être déformée.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0"/>
            <a:ext cx="8064250" cy="2798033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Espace réservé pour une image  4"/>
          <p:cNvSpPr>
            <a:spLocks noGrp="1"/>
          </p:cNvSpPr>
          <p:nvPr>
            <p:ph type="pic" sz="quarter" idx="10"/>
          </p:nvPr>
        </p:nvSpPr>
        <p:spPr>
          <a:xfrm>
            <a:off x="0" y="4734000"/>
            <a:ext cx="9144000" cy="2124000"/>
          </a:xfrm>
          <a:solidFill>
            <a:schemeClr val="bg1">
              <a:lumMod val="95000"/>
            </a:schemeClr>
          </a:solidFill>
        </p:spPr>
        <p:txBody>
          <a:bodyPr rtlCol="0" anchor="ctr" anchorCtr="1">
            <a:normAutofit/>
          </a:bodyPr>
          <a:lstStyle>
            <a:lvl1pPr algn="ctr">
              <a:defRPr sz="10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1958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1"/>
            <a:ext cx="8064250" cy="34149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146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9394825" y="5842000"/>
            <a:ext cx="1954213" cy="101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000">
                <a:solidFill>
                  <a:schemeClr val="bg1"/>
                </a:solidFill>
              </a:rPr>
              <a:t>IMAGE / PHOTOGRAPHIE</a:t>
            </a:r>
          </a:p>
          <a:p>
            <a:pPr eaLnBrk="1" hangingPunct="1"/>
            <a:r>
              <a:rPr lang="fr-FR" altLang="fr-FR" sz="1000">
                <a:solidFill>
                  <a:schemeClr val="bg1"/>
                </a:solidFill>
              </a:rPr>
              <a:t>Privilégier une image de format horizontal. Celle-ci doit être positionnée sur toute la largeur </a:t>
            </a:r>
            <a:br>
              <a:rPr lang="fr-FR" altLang="fr-FR" sz="1000">
                <a:solidFill>
                  <a:schemeClr val="bg1"/>
                </a:solidFill>
              </a:rPr>
            </a:br>
            <a:r>
              <a:rPr lang="fr-FR" altLang="fr-FR" sz="1000">
                <a:solidFill>
                  <a:schemeClr val="bg1"/>
                </a:solidFill>
              </a:rPr>
              <a:t>de l'espace réservé et ne pas être déformée.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58900"/>
            <a:ext cx="9144000" cy="5499100"/>
          </a:xfrm>
          <a:solidFill>
            <a:schemeClr val="bg1">
              <a:lumMod val="95000"/>
            </a:schemeClr>
          </a:solidFill>
        </p:spPr>
        <p:txBody>
          <a:bodyPr rtlCol="0" anchor="ctr" anchorCtr="1">
            <a:noAutofit/>
          </a:bodyPr>
          <a:lstStyle>
            <a:lvl1pPr>
              <a:defRPr sz="10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73128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RNIERE D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03600"/>
            <a:ext cx="9144000" cy="3454400"/>
          </a:xfrm>
          <a:prstGeom prst="rect">
            <a:avLst/>
          </a:prstGeom>
          <a:solidFill>
            <a:srgbClr val="B8C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84891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684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0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16088"/>
            <a:ext cx="8064500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1" name="Rectangle 10"/>
          <p:cNvSpPr/>
          <p:nvPr/>
        </p:nvSpPr>
        <p:spPr>
          <a:xfrm>
            <a:off x="8423275" y="6478588"/>
            <a:ext cx="720725" cy="180975"/>
          </a:xfrm>
          <a:prstGeom prst="rect">
            <a:avLst/>
          </a:prstGeom>
          <a:solidFill>
            <a:srgbClr val="F1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1030" name="ZoneTexte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423275" y="6499225"/>
            <a:ext cx="7207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7FE12E93-7E1F-455D-A8BF-67B985807762}" type="slidenum">
              <a:rPr lang="fr-FR" altLang="fr-FR" sz="900"/>
              <a:pPr algn="ctr" eaLnBrk="1" hangingPunct="1"/>
              <a:t>‹N°›</a:t>
            </a:fld>
            <a:endParaRPr lang="fr-FR" altLang="fr-FR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1" r:id="rId4"/>
    <p:sldLayoutId id="2147483782" r:id="rId5"/>
    <p:sldLayoutId id="2147483787" r:id="rId6"/>
    <p:sldLayoutId id="2147483783" r:id="rId7"/>
    <p:sldLayoutId id="2147483788" r:id="rId8"/>
    <p:sldLayoutId id="214748378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 cap="all">
          <a:solidFill>
            <a:schemeClr val="bg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2600"/>
        </a:spcAft>
        <a:defRPr sz="2000" b="1"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1" fontAlgn="base" hangingPunct="1">
        <a:lnSpc>
          <a:spcPts val="2300"/>
        </a:lnSpc>
        <a:spcBef>
          <a:spcPts val="500"/>
        </a:spcBef>
        <a:spcAft>
          <a:spcPct val="0"/>
        </a:spcAft>
        <a:buClr>
          <a:schemeClr val="accent1"/>
        </a:buClr>
        <a:tabLst>
          <a:tab pos="88900" algn="l"/>
        </a:tabLst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15963" indent="-90488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74738" indent="-92075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35100" indent="-889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-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3"/>
          <p:cNvSpPr>
            <a:spLocks noGrp="1" noChangeArrowheads="1"/>
          </p:cNvSpPr>
          <p:nvPr>
            <p:ph type="ctrTitle"/>
          </p:nvPr>
        </p:nvSpPr>
        <p:spPr bwMode="auto">
          <a:xfrm>
            <a:off x="539750" y="4845159"/>
            <a:ext cx="8064500" cy="907941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fr-FR" altLang="fr-FR" b="1" cap="none" dirty="0" smtClean="0"/>
              <a:t>Acting to serve a </a:t>
            </a:r>
            <a:r>
              <a:rPr lang="fr-FR" altLang="fr-FR" b="1" cap="none" dirty="0" err="1" smtClean="0"/>
              <a:t>responsible</a:t>
            </a:r>
            <a:r>
              <a:rPr lang="fr-FR" altLang="fr-FR" b="1" cap="none" dirty="0" smtClean="0"/>
              <a:t> and </a:t>
            </a:r>
            <a:r>
              <a:rPr lang="fr-FR" altLang="fr-FR" b="1" cap="none" dirty="0" err="1" smtClean="0"/>
              <a:t>competitive</a:t>
            </a:r>
            <a:r>
              <a:rPr lang="fr-FR" altLang="fr-FR" b="1" cap="none" dirty="0" smtClean="0"/>
              <a:t> </a:t>
            </a:r>
            <a:r>
              <a:rPr lang="fr-FR" altLang="fr-FR" b="1" cap="none" dirty="0" err="1" smtClean="0"/>
              <a:t>industry</a:t>
            </a:r>
            <a:r>
              <a:rPr lang="fr-FR" altLang="fr-FR" b="1" cap="none" dirty="0" smtClean="0"/>
              <a:t> </a:t>
            </a:r>
          </a:p>
        </p:txBody>
      </p:sp>
      <p:sp>
        <p:nvSpPr>
          <p:cNvPr id="8194" name="Sous-titre 6"/>
          <p:cNvSpPr>
            <a:spLocks noGrp="1" noChangeArrowheads="1"/>
          </p:cNvSpPr>
          <p:nvPr>
            <p:ph type="subTitle" idx="1"/>
          </p:nvPr>
        </p:nvSpPr>
        <p:spPr>
          <a:xfrm>
            <a:off x="549275" y="5749925"/>
            <a:ext cx="8064500" cy="549275"/>
          </a:xfrm>
        </p:spPr>
        <p:txBody>
          <a:bodyPr/>
          <a:lstStyle/>
          <a:p>
            <a:endParaRPr lang="fr-FR" altLang="fr-FR" dirty="0" smtClean="0"/>
          </a:p>
        </p:txBody>
      </p:sp>
      <p:sp>
        <p:nvSpPr>
          <p:cNvPr id="8195" name="Espace réservé de la date 3"/>
          <p:cNvSpPr txBox="1">
            <a:spLocks noChangeArrowheads="1"/>
          </p:cNvSpPr>
          <p:nvPr/>
        </p:nvSpPr>
        <p:spPr bwMode="auto">
          <a:xfrm>
            <a:off x="539750" y="6203950"/>
            <a:ext cx="80645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fr-FR" altLang="fr-FR" sz="1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249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Our missions </a:t>
            </a:r>
            <a:r>
              <a:rPr lang="fr-FR" dirty="0"/>
              <a:t>: </a:t>
            </a:r>
            <a:r>
              <a:rPr lang="fr-FR" dirty="0" smtClean="0"/>
              <a:t>to support the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endParaRPr lang="fr-FR" dirty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750" y="1730780"/>
            <a:ext cx="7853479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fr-FR" sz="1600" b="1" dirty="0" smtClean="0"/>
              <a:t>In a </a:t>
            </a:r>
            <a:r>
              <a:rPr lang="fr-FR" sz="1600" b="1" dirty="0" err="1" smtClean="0"/>
              <a:t>changing</a:t>
            </a:r>
            <a:r>
              <a:rPr lang="fr-FR" sz="1600" b="1" dirty="0" smtClean="0"/>
              <a:t> and </a:t>
            </a:r>
            <a:r>
              <a:rPr lang="fr-FR" sz="1600" b="1" dirty="0" err="1" smtClean="0"/>
              <a:t>digitalised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environment</a:t>
            </a:r>
            <a:r>
              <a:rPr lang="fr-FR" sz="1600" b="1" dirty="0" smtClean="0"/>
              <a:t>, </a:t>
            </a:r>
            <a:r>
              <a:rPr lang="fr-FR" sz="1600" b="1" dirty="0" err="1" smtClean="0"/>
              <a:t>with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blurring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frontiers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between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industry</a:t>
            </a:r>
            <a:r>
              <a:rPr lang="fr-FR" sz="1600" b="1" dirty="0" smtClean="0"/>
              <a:t> and services, </a:t>
            </a:r>
            <a:r>
              <a:rPr lang="fr-FR" sz="1600" b="1" dirty="0" err="1" smtClean="0"/>
              <a:t>industrial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companies</a:t>
            </a:r>
            <a:r>
              <a:rPr lang="fr-FR" sz="1600" b="1" dirty="0" smtClean="0"/>
              <a:t> have to face the challenge of </a:t>
            </a:r>
            <a:r>
              <a:rPr lang="fr-FR" sz="1600" b="1" dirty="0" err="1" smtClean="0"/>
              <a:t>their</a:t>
            </a:r>
            <a:r>
              <a:rPr lang="fr-FR" sz="1600" b="1" dirty="0" smtClean="0"/>
              <a:t> transformation</a:t>
            </a:r>
            <a:r>
              <a:rPr lang="fr-FR" sz="1600" b="1" dirty="0"/>
              <a:t> : </a:t>
            </a:r>
            <a:r>
              <a:rPr lang="fr-FR" sz="1600" b="1" dirty="0" smtClean="0"/>
              <a:t>organisation</a:t>
            </a:r>
            <a:r>
              <a:rPr lang="fr-FR" sz="1600" b="1" dirty="0"/>
              <a:t>, </a:t>
            </a:r>
            <a:r>
              <a:rPr lang="fr-FR" sz="1600" b="1" dirty="0" smtClean="0"/>
              <a:t>business model, design and </a:t>
            </a:r>
            <a:r>
              <a:rPr lang="fr-FR" sz="1600" b="1" dirty="0" err="1" smtClean="0"/>
              <a:t>selling</a:t>
            </a:r>
            <a:r>
              <a:rPr lang="fr-FR" sz="1600" b="1" dirty="0" smtClean="0"/>
              <a:t> modes…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fr-FR" sz="1600" b="1" dirty="0" smtClean="0"/>
              <a:t>UIMM and </a:t>
            </a:r>
            <a:r>
              <a:rPr lang="fr-FR" sz="1600" b="1" dirty="0" err="1" smtClean="0"/>
              <a:t>its</a:t>
            </a:r>
            <a:r>
              <a:rPr lang="fr-FR" sz="1600" b="1" dirty="0" smtClean="0"/>
              <a:t> network stand by </a:t>
            </a:r>
            <a:r>
              <a:rPr lang="fr-FR" sz="1600" b="1" dirty="0" err="1" smtClean="0"/>
              <a:t>them</a:t>
            </a:r>
            <a:r>
              <a:rPr lang="fr-FR" sz="1600" b="1" dirty="0" smtClean="0"/>
              <a:t> to </a:t>
            </a:r>
            <a:r>
              <a:rPr lang="fr-FR" sz="1600" b="1" dirty="0" err="1" smtClean="0"/>
              <a:t>allow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them</a:t>
            </a:r>
            <a:r>
              <a:rPr lang="fr-FR" sz="1600" b="1" dirty="0" smtClean="0"/>
              <a:t> to </a:t>
            </a:r>
            <a:r>
              <a:rPr lang="fr-FR" sz="1600" b="1" dirty="0" err="1" smtClean="0"/>
              <a:t>innovate</a:t>
            </a:r>
            <a:r>
              <a:rPr lang="fr-FR" sz="1600" b="1" dirty="0" smtClean="0"/>
              <a:t>, to </a:t>
            </a:r>
            <a:r>
              <a:rPr lang="fr-FR" sz="1600" b="1" dirty="0" err="1" smtClean="0"/>
              <a:t>take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risks</a:t>
            </a:r>
            <a:r>
              <a:rPr lang="fr-FR" sz="1600" b="1" dirty="0" smtClean="0"/>
              <a:t> and to </a:t>
            </a:r>
            <a:r>
              <a:rPr lang="fr-FR" sz="1600" b="1" dirty="0" err="1" smtClean="0"/>
              <a:t>develop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their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activity</a:t>
            </a:r>
            <a:r>
              <a:rPr lang="fr-FR" sz="1600" b="1" dirty="0" smtClean="0"/>
              <a:t>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1050" b="1" dirty="0"/>
          </a:p>
          <a:p>
            <a:pPr>
              <a:buFont typeface="Arial" pitchFamily="34" charset="0"/>
              <a:buNone/>
              <a:defRPr/>
            </a:pPr>
            <a:endParaRPr lang="fr-FR" altLang="fr-FR" sz="600" b="1" dirty="0">
              <a:solidFill>
                <a:srgbClr val="F25B23"/>
              </a:solidFill>
            </a:endParaRPr>
          </a:p>
          <a:p>
            <a:pPr>
              <a:buFont typeface="Arial" pitchFamily="34" charset="0"/>
              <a:buNone/>
              <a:defRPr/>
            </a:pPr>
            <a:r>
              <a:rPr lang="fr-FR" sz="1600" b="1" dirty="0" err="1" smtClean="0">
                <a:solidFill>
                  <a:srgbClr val="7C2250"/>
                </a:solidFill>
              </a:rPr>
              <a:t>We</a:t>
            </a:r>
            <a:r>
              <a:rPr lang="fr-FR" sz="1600" b="1" dirty="0" smtClean="0">
                <a:solidFill>
                  <a:srgbClr val="7C2250"/>
                </a:solidFill>
              </a:rPr>
              <a:t> are a </a:t>
            </a:r>
            <a:r>
              <a:rPr lang="fr-FR" sz="1600" b="1" dirty="0" err="1" smtClean="0">
                <a:solidFill>
                  <a:srgbClr val="7C2250"/>
                </a:solidFill>
              </a:rPr>
              <a:t>driving</a:t>
            </a:r>
            <a:r>
              <a:rPr lang="fr-FR" sz="1600" b="1" dirty="0" smtClean="0">
                <a:solidFill>
                  <a:srgbClr val="7C2250"/>
                </a:solidFill>
              </a:rPr>
              <a:t> force for :</a:t>
            </a:r>
          </a:p>
          <a:p>
            <a:pPr>
              <a:buFont typeface="Arial" pitchFamily="34" charset="0"/>
              <a:buNone/>
              <a:defRPr/>
            </a:pPr>
            <a:endParaRPr lang="fr-FR" sz="800" b="1" dirty="0">
              <a:solidFill>
                <a:srgbClr val="7C2250"/>
              </a:solidFill>
            </a:endParaRPr>
          </a:p>
          <a:p>
            <a:pPr marL="342900" indent="-34290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 err="1" smtClean="0">
                <a:solidFill>
                  <a:srgbClr val="5B97B2"/>
                </a:solidFill>
              </a:rPr>
              <a:t>Their</a:t>
            </a:r>
            <a:r>
              <a:rPr lang="fr-FR" sz="1600" b="1" dirty="0" smtClean="0">
                <a:solidFill>
                  <a:srgbClr val="5B97B2"/>
                </a:solidFill>
              </a:rPr>
              <a:t> innovation </a:t>
            </a:r>
            <a:r>
              <a:rPr lang="fr-FR" sz="1600" b="1" dirty="0" err="1" smtClean="0">
                <a:solidFill>
                  <a:srgbClr val="5B97B2"/>
                </a:solidFill>
              </a:rPr>
              <a:t>projects</a:t>
            </a:r>
            <a:r>
              <a:rPr lang="fr-FR" sz="1600" b="1" dirty="0" smtClean="0">
                <a:solidFill>
                  <a:srgbClr val="5B97B2"/>
                </a:solidFill>
              </a:rPr>
              <a:t> via </a:t>
            </a:r>
            <a:r>
              <a:rPr lang="fr-FR" sz="1600" b="1" dirty="0" err="1" smtClean="0">
                <a:solidFill>
                  <a:srgbClr val="5B97B2"/>
                </a:solidFill>
              </a:rPr>
              <a:t>our</a:t>
            </a:r>
            <a:r>
              <a:rPr lang="fr-FR" sz="1600" b="1" dirty="0" smtClean="0">
                <a:solidFill>
                  <a:srgbClr val="5B97B2"/>
                </a:solidFill>
              </a:rPr>
              <a:t> </a:t>
            </a:r>
            <a:r>
              <a:rPr lang="fr-FR" sz="1600" b="1" dirty="0" err="1" smtClean="0">
                <a:solidFill>
                  <a:srgbClr val="5B97B2"/>
                </a:solidFill>
              </a:rPr>
              <a:t>fund</a:t>
            </a:r>
            <a:r>
              <a:rPr lang="fr-FR" sz="1600" b="1" dirty="0" smtClean="0">
                <a:solidFill>
                  <a:srgbClr val="5B97B2"/>
                </a:solidFill>
              </a:rPr>
              <a:t> for innovation in the </a:t>
            </a:r>
            <a:r>
              <a:rPr lang="fr-FR" sz="1600" b="1" dirty="0" err="1" smtClean="0">
                <a:solidFill>
                  <a:srgbClr val="5B97B2"/>
                </a:solidFill>
              </a:rPr>
              <a:t>industry</a:t>
            </a:r>
            <a:r>
              <a:rPr lang="fr-FR" sz="1600" b="1" dirty="0" smtClean="0">
                <a:solidFill>
                  <a:srgbClr val="5B97B2"/>
                </a:solidFill>
              </a:rPr>
              <a:t> (F2I</a:t>
            </a:r>
            <a:r>
              <a:rPr lang="fr-FR" sz="1600" b="1" dirty="0">
                <a:solidFill>
                  <a:srgbClr val="5B97B2"/>
                </a:solidFill>
              </a:rPr>
              <a:t>)</a:t>
            </a:r>
            <a:r>
              <a:rPr lang="fr-FR" sz="1600" b="1" dirty="0"/>
              <a:t> </a:t>
            </a:r>
            <a:r>
              <a:rPr lang="fr-FR" sz="1600" dirty="0"/>
              <a:t>: </a:t>
            </a:r>
            <a:r>
              <a:rPr lang="fr-FR" sz="1600" dirty="0" err="1" smtClean="0"/>
              <a:t>creation</a:t>
            </a:r>
            <a:r>
              <a:rPr lang="fr-FR" sz="1600" dirty="0" smtClean="0"/>
              <a:t> of bridges </a:t>
            </a:r>
            <a:r>
              <a:rPr lang="fr-FR" sz="1600" dirty="0" err="1" smtClean="0"/>
              <a:t>between</a:t>
            </a:r>
            <a:r>
              <a:rPr lang="fr-FR" sz="1600" dirty="0" smtClean="0"/>
              <a:t> </a:t>
            </a:r>
            <a:r>
              <a:rPr lang="fr-FR" sz="1600" dirty="0" err="1" smtClean="0"/>
              <a:t>small</a:t>
            </a:r>
            <a:r>
              <a:rPr lang="fr-FR" sz="1600" dirty="0" smtClean="0"/>
              <a:t> &amp; medium size </a:t>
            </a:r>
            <a:r>
              <a:rPr lang="fr-FR" sz="1600" dirty="0" err="1" smtClean="0"/>
              <a:t>companies</a:t>
            </a:r>
            <a:r>
              <a:rPr lang="fr-FR" sz="1600" dirty="0" smtClean="0"/>
              <a:t>, </a:t>
            </a:r>
            <a:r>
              <a:rPr lang="fr-FR" sz="1600" dirty="0" err="1" smtClean="0"/>
              <a:t>higher</a:t>
            </a:r>
            <a:r>
              <a:rPr lang="fr-FR" sz="1600" dirty="0" smtClean="0"/>
              <a:t> </a:t>
            </a:r>
            <a:r>
              <a:rPr lang="fr-FR" sz="1600" dirty="0" err="1" smtClean="0"/>
              <a:t>education</a:t>
            </a:r>
            <a:r>
              <a:rPr lang="fr-FR" sz="1600" dirty="0" smtClean="0"/>
              <a:t> and </a:t>
            </a:r>
            <a:r>
              <a:rPr lang="fr-FR" sz="1600" dirty="0" err="1" smtClean="0"/>
              <a:t>research</a:t>
            </a:r>
            <a:r>
              <a:rPr lang="fr-FR" sz="1600" dirty="0" smtClean="0"/>
              <a:t> </a:t>
            </a:r>
            <a:r>
              <a:rPr lang="fr-FR" sz="1600" dirty="0"/>
              <a:t>; </a:t>
            </a:r>
            <a:r>
              <a:rPr lang="fr-FR" sz="1600" dirty="0" err="1" smtClean="0"/>
              <a:t>financing</a:t>
            </a:r>
            <a:r>
              <a:rPr lang="fr-FR" sz="1600" dirty="0" smtClean="0"/>
              <a:t> of </a:t>
            </a:r>
            <a:r>
              <a:rPr lang="fr-FR" sz="1600" dirty="0" err="1" smtClean="0"/>
              <a:t>academic</a:t>
            </a:r>
            <a:r>
              <a:rPr lang="fr-FR" sz="1600" dirty="0" smtClean="0"/>
              <a:t> </a:t>
            </a:r>
            <a:r>
              <a:rPr lang="fr-FR" sz="1600" dirty="0" err="1" smtClean="0"/>
              <a:t>research</a:t>
            </a:r>
            <a:r>
              <a:rPr lang="fr-FR" sz="1600" dirty="0" smtClean="0"/>
              <a:t> </a:t>
            </a:r>
            <a:r>
              <a:rPr lang="fr-FR" sz="1600" dirty="0" err="1" smtClean="0"/>
              <a:t>projects</a:t>
            </a:r>
            <a:r>
              <a:rPr lang="fr-FR" sz="1600" dirty="0" smtClean="0"/>
              <a:t>, to </a:t>
            </a:r>
            <a:r>
              <a:rPr lang="fr-FR" sz="1600" dirty="0" err="1" smtClean="0"/>
              <a:t>create</a:t>
            </a:r>
            <a:r>
              <a:rPr lang="fr-FR" sz="1600" dirty="0" smtClean="0"/>
              <a:t> new </a:t>
            </a:r>
            <a:r>
              <a:rPr lang="fr-FR" sz="1600" dirty="0" err="1" smtClean="0"/>
              <a:t>markets</a:t>
            </a:r>
            <a:r>
              <a:rPr lang="fr-FR" sz="1600" dirty="0" smtClean="0"/>
              <a:t>.</a:t>
            </a:r>
          </a:p>
          <a:p>
            <a:pPr>
              <a:buClr>
                <a:srgbClr val="FFBC3A"/>
              </a:buClr>
              <a:defRPr/>
            </a:pPr>
            <a:endParaRPr lang="fr-FR" sz="800" dirty="0"/>
          </a:p>
          <a:p>
            <a:pPr marL="342900" indent="-34290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 err="1" smtClean="0">
                <a:solidFill>
                  <a:srgbClr val="5B97B2"/>
                </a:solidFill>
              </a:rPr>
              <a:t>Their</a:t>
            </a:r>
            <a:r>
              <a:rPr lang="fr-FR" sz="1600" b="1" dirty="0" smtClean="0">
                <a:solidFill>
                  <a:srgbClr val="5B97B2"/>
                </a:solidFill>
              </a:rPr>
              <a:t> </a:t>
            </a:r>
            <a:r>
              <a:rPr lang="fr-FR" sz="1600" b="1" dirty="0" err="1" smtClean="0">
                <a:solidFill>
                  <a:srgbClr val="5B97B2"/>
                </a:solidFill>
              </a:rPr>
              <a:t>development</a:t>
            </a:r>
            <a:r>
              <a:rPr lang="fr-FR" sz="1600" b="1" dirty="0" smtClean="0">
                <a:solidFill>
                  <a:srgbClr val="5B97B2"/>
                </a:solidFill>
              </a:rPr>
              <a:t> </a:t>
            </a:r>
            <a:r>
              <a:rPr lang="fr-FR" sz="1600" b="1" dirty="0" err="1" smtClean="0">
                <a:solidFill>
                  <a:srgbClr val="5B97B2"/>
                </a:solidFill>
              </a:rPr>
              <a:t>projects</a:t>
            </a:r>
            <a:r>
              <a:rPr lang="fr-FR" sz="1600" b="1" dirty="0" smtClean="0">
                <a:solidFill>
                  <a:srgbClr val="5B97B2"/>
                </a:solidFill>
              </a:rPr>
              <a:t> via UIMM </a:t>
            </a:r>
            <a:r>
              <a:rPr lang="fr-FR" sz="1600" b="1" dirty="0">
                <a:solidFill>
                  <a:srgbClr val="5B97B2"/>
                </a:solidFill>
              </a:rPr>
              <a:t>Invest </a:t>
            </a:r>
            <a:r>
              <a:rPr lang="fr-FR" sz="1600" dirty="0"/>
              <a:t>: </a:t>
            </a:r>
            <a:r>
              <a:rPr lang="fr-FR" sz="1600" dirty="0" err="1" smtClean="0"/>
              <a:t>fund</a:t>
            </a:r>
            <a:r>
              <a:rPr lang="fr-FR" sz="1600" dirty="0" smtClean="0"/>
              <a:t> for </a:t>
            </a:r>
            <a:r>
              <a:rPr lang="fr-FR" sz="1600" dirty="0" err="1" smtClean="0"/>
              <a:t>guarantees</a:t>
            </a:r>
            <a:r>
              <a:rPr lang="fr-FR" sz="1600" dirty="0" smtClean="0"/>
              <a:t> and </a:t>
            </a:r>
            <a:r>
              <a:rPr lang="fr-FR" sz="1600" dirty="0" err="1" smtClean="0"/>
              <a:t>equity</a:t>
            </a:r>
            <a:r>
              <a:rPr lang="fr-FR" sz="1600" dirty="0" smtClean="0"/>
              <a:t> </a:t>
            </a:r>
            <a:r>
              <a:rPr lang="fr-FR" sz="1600" dirty="0" err="1" smtClean="0"/>
              <a:t>loans</a:t>
            </a:r>
            <a:r>
              <a:rPr lang="fr-FR" sz="1600" dirty="0" smtClean="0"/>
              <a:t> </a:t>
            </a:r>
            <a:r>
              <a:rPr lang="fr-FR" sz="1600" dirty="0" err="1" smtClean="0"/>
              <a:t>dedicated</a:t>
            </a:r>
            <a:r>
              <a:rPr lang="fr-FR" sz="1600" dirty="0" smtClean="0"/>
              <a:t> to help </a:t>
            </a:r>
            <a:r>
              <a:rPr lang="fr-FR" sz="1600" dirty="0" err="1" smtClean="0"/>
              <a:t>innovative</a:t>
            </a:r>
            <a:r>
              <a:rPr lang="fr-FR" sz="1600" dirty="0" smtClean="0"/>
              <a:t> </a:t>
            </a:r>
            <a:r>
              <a:rPr lang="fr-FR" sz="1600" dirty="0" err="1" smtClean="0"/>
              <a:t>companies</a:t>
            </a:r>
            <a:r>
              <a:rPr lang="fr-FR" sz="1600" dirty="0" smtClean="0"/>
              <a:t> </a:t>
            </a:r>
            <a:r>
              <a:rPr lang="fr-FR" sz="1600" dirty="0" err="1" smtClean="0"/>
              <a:t>access</a:t>
            </a:r>
            <a:r>
              <a:rPr lang="fr-FR" sz="1600" dirty="0" smtClean="0"/>
              <a:t> the </a:t>
            </a:r>
            <a:r>
              <a:rPr lang="fr-FR" sz="1600" dirty="0" err="1" smtClean="0"/>
              <a:t>funding</a:t>
            </a:r>
            <a:r>
              <a:rPr lang="fr-FR" sz="1600" dirty="0" smtClean="0"/>
              <a:t> </a:t>
            </a:r>
            <a:r>
              <a:rPr lang="fr-FR" sz="1600" dirty="0" err="1" smtClean="0"/>
              <a:t>they</a:t>
            </a:r>
            <a:r>
              <a:rPr lang="fr-FR" sz="1600" dirty="0" smtClean="0"/>
              <a:t> </a:t>
            </a:r>
            <a:r>
              <a:rPr lang="fr-FR" sz="1600" dirty="0" err="1" smtClean="0"/>
              <a:t>need</a:t>
            </a:r>
            <a:r>
              <a:rPr lang="fr-FR" sz="1600" dirty="0" smtClean="0"/>
              <a:t> for </a:t>
            </a:r>
            <a:r>
              <a:rPr lang="fr-FR" sz="1600" dirty="0" err="1" smtClean="0"/>
              <a:t>their</a:t>
            </a:r>
            <a:r>
              <a:rPr lang="fr-FR" sz="1600" dirty="0" smtClean="0"/>
              <a:t> </a:t>
            </a:r>
            <a:r>
              <a:rPr lang="fr-FR" sz="1600" dirty="0" err="1" smtClean="0"/>
              <a:t>development</a:t>
            </a:r>
            <a:r>
              <a:rPr lang="fr-FR" sz="1600" dirty="0" smtClean="0"/>
              <a:t>. </a:t>
            </a:r>
          </a:p>
          <a:p>
            <a:pPr>
              <a:buClr>
                <a:srgbClr val="FFBC3A"/>
              </a:buClr>
              <a:defRPr/>
            </a:pPr>
            <a:endParaRPr lang="fr-FR" sz="800" dirty="0"/>
          </a:p>
          <a:p>
            <a:pPr marL="342900" indent="-34290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 err="1" smtClean="0">
                <a:solidFill>
                  <a:srgbClr val="5B97B2"/>
                </a:solidFill>
              </a:rPr>
              <a:t>Their</a:t>
            </a:r>
            <a:r>
              <a:rPr lang="fr-FR" sz="1600" b="1" dirty="0" smtClean="0">
                <a:solidFill>
                  <a:srgbClr val="5B97B2"/>
                </a:solidFill>
              </a:rPr>
              <a:t> international </a:t>
            </a:r>
            <a:r>
              <a:rPr lang="fr-FR" sz="1600" b="1" dirty="0" err="1" smtClean="0">
                <a:solidFill>
                  <a:srgbClr val="5B97B2"/>
                </a:solidFill>
              </a:rPr>
              <a:t>projects</a:t>
            </a:r>
            <a:r>
              <a:rPr lang="fr-FR" sz="1600" b="1" dirty="0" smtClean="0">
                <a:solidFill>
                  <a:srgbClr val="5B97B2"/>
                </a:solidFill>
              </a:rPr>
              <a:t> via CODIFOR </a:t>
            </a:r>
            <a:r>
              <a:rPr lang="fr-FR" sz="1600" b="1" dirty="0" smtClean="0"/>
              <a:t>: </a:t>
            </a:r>
            <a:r>
              <a:rPr lang="fr-FR" sz="1600" dirty="0" err="1" smtClean="0"/>
              <a:t>institutional</a:t>
            </a:r>
            <a:r>
              <a:rPr lang="fr-FR" sz="1600" dirty="0" smtClean="0"/>
              <a:t> and </a:t>
            </a:r>
            <a:r>
              <a:rPr lang="fr-FR" sz="1600" dirty="0" err="1" smtClean="0"/>
              <a:t>technical</a:t>
            </a:r>
            <a:r>
              <a:rPr lang="fr-FR" sz="1600" dirty="0" smtClean="0"/>
              <a:t> support for </a:t>
            </a:r>
            <a:r>
              <a:rPr lang="fr-FR" sz="1600" dirty="0" err="1" smtClean="0"/>
              <a:t>companies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activites</a:t>
            </a:r>
            <a:r>
              <a:rPr lang="fr-FR" sz="1600" dirty="0" smtClean="0"/>
              <a:t> </a:t>
            </a:r>
            <a:r>
              <a:rPr lang="fr-FR" sz="1600" dirty="0" err="1" smtClean="0"/>
              <a:t>abroad</a:t>
            </a:r>
            <a:r>
              <a:rPr lang="fr-FR" sz="1600" dirty="0" smtClean="0"/>
              <a:t>. </a:t>
            </a:r>
            <a:endParaRPr lang="fr-FR" altLang="fr-FR" sz="800" dirty="0"/>
          </a:p>
        </p:txBody>
      </p:sp>
    </p:spTree>
    <p:extLst>
      <p:ext uri="{BB962C8B-B14F-4D97-AF65-F5344CB8AC3E}">
        <p14:creationId xmlns:p14="http://schemas.microsoft.com/office/powerpoint/2010/main" val="6592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889000" y="28321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1438"/>
              </a:lnSpc>
            </a:pPr>
            <a:r>
              <a:rPr lang="fr-FR" altLang="fr-FR" sz="1200" b="1" dirty="0" smtClean="0"/>
              <a:t>UIMM </a:t>
            </a:r>
            <a:r>
              <a:rPr lang="fr-FR" altLang="fr-FR" sz="1200" b="1" dirty="0"/>
              <a:t>- </a:t>
            </a:r>
            <a:r>
              <a:rPr lang="fr-FR" altLang="fr-FR" sz="1200" dirty="0"/>
              <a:t> </a:t>
            </a:r>
            <a:r>
              <a:rPr lang="fr-FR" altLang="fr-FR" sz="1200" dirty="0" smtClean="0"/>
              <a:t>56 avenue de Wagram </a:t>
            </a:r>
            <a:endParaRPr lang="fr-FR" altLang="fr-FR" sz="1200" dirty="0"/>
          </a:p>
          <a:p>
            <a:pPr eaLnBrk="1" hangingPunct="1">
              <a:lnSpc>
                <a:spcPts val="1438"/>
              </a:lnSpc>
            </a:pPr>
            <a:r>
              <a:rPr lang="fr-FR" altLang="fr-FR" sz="1200" dirty="0" smtClean="0"/>
              <a:t>75854 Paris cedex 17</a:t>
            </a:r>
            <a:endParaRPr lang="fr-FR" altLang="fr-FR" sz="1200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89000" y="4267200"/>
            <a:ext cx="4572000" cy="35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1438"/>
              </a:lnSpc>
            </a:pPr>
            <a:r>
              <a:rPr lang="fr-FR" altLang="fr-FR" sz="1200" b="1" dirty="0" smtClean="0"/>
              <a:t>www.uimm.fr</a:t>
            </a:r>
          </a:p>
          <a:p>
            <a:pPr eaLnBrk="1" hangingPunct="1">
              <a:lnSpc>
                <a:spcPts val="1438"/>
              </a:lnSpc>
            </a:pPr>
            <a:r>
              <a:rPr lang="fr-FR" altLang="fr-FR" sz="1200" b="1" dirty="0" smtClean="0"/>
              <a:t> </a:t>
            </a:r>
            <a:endParaRPr lang="fr-FR" altLang="fr-FR" sz="1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734996" y="4558960"/>
            <a:ext cx="1719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t="2282" r="2648" b="2853"/>
          <a:stretch/>
        </p:blipFill>
        <p:spPr>
          <a:xfrm>
            <a:off x="861563" y="4565391"/>
            <a:ext cx="259883" cy="25868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279" y="4530831"/>
            <a:ext cx="287492" cy="28749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74" y="4381376"/>
            <a:ext cx="586402" cy="586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69249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An </a:t>
            </a:r>
            <a:r>
              <a:rPr lang="fr-FR" dirty="0" err="1" smtClean="0"/>
              <a:t>employers</a:t>
            </a:r>
            <a:r>
              <a:rPr lang="fr-FR" dirty="0" smtClean="0"/>
              <a:t>’ organisation </a:t>
            </a:r>
            <a:r>
              <a:rPr lang="fr-FR" dirty="0" err="1" smtClean="0"/>
              <a:t>committed</a:t>
            </a:r>
            <a:r>
              <a:rPr lang="fr-FR" dirty="0" smtClean="0"/>
              <a:t> to serve the </a:t>
            </a:r>
            <a:r>
              <a:rPr lang="fr-FR" dirty="0" err="1" smtClean="0"/>
              <a:t>industry</a:t>
            </a:r>
            <a:r>
              <a:rPr lang="fr-FR" dirty="0" smtClean="0"/>
              <a:t> </a:t>
            </a:r>
            <a:endParaRPr lang="fr-FR" dirty="0">
              <a:cs typeface="+mj-cs"/>
            </a:endParaRPr>
          </a:p>
        </p:txBody>
      </p:sp>
      <p:sp>
        <p:nvSpPr>
          <p:cNvPr id="11266" name="Espace réservé du contenu 4"/>
          <p:cNvSpPr>
            <a:spLocks noGrp="1" noChangeArrowheads="1"/>
          </p:cNvSpPr>
          <p:nvPr>
            <p:ph idx="1"/>
          </p:nvPr>
        </p:nvSpPr>
        <p:spPr>
          <a:xfrm>
            <a:off x="539750" y="1520792"/>
            <a:ext cx="8064500" cy="4759358"/>
          </a:xfrm>
        </p:spPr>
        <p:txBody>
          <a:bodyPr/>
          <a:lstStyle/>
          <a:p>
            <a:pPr algn="ctr"/>
            <a:endParaRPr lang="fr-FR" altLang="fr-FR" dirty="0" smtClean="0">
              <a:solidFill>
                <a:srgbClr val="5B97B2"/>
              </a:solidFill>
            </a:endParaRPr>
          </a:p>
          <a:p>
            <a:endParaRPr lang="fr-FR" altLang="fr-FR" sz="1200" b="0" dirty="0" smtClean="0">
              <a:solidFill>
                <a:srgbClr val="58595B"/>
              </a:solidFill>
            </a:endParaRPr>
          </a:p>
          <a:p>
            <a:endParaRPr lang="fr-FR" altLang="fr-FR" sz="1200" b="0" dirty="0" smtClean="0">
              <a:solidFill>
                <a:srgbClr val="58595B"/>
              </a:solidFill>
            </a:endParaRPr>
          </a:p>
          <a:p>
            <a:endParaRPr lang="fr-FR" altLang="fr-FR" sz="1200" b="0" dirty="0">
              <a:solidFill>
                <a:srgbClr val="58595B"/>
              </a:solidFill>
            </a:endParaRPr>
          </a:p>
          <a:p>
            <a:endParaRPr lang="fr-FR" altLang="fr-FR" sz="1200" b="0" dirty="0">
              <a:solidFill>
                <a:srgbClr val="58595B"/>
              </a:solidFill>
            </a:endParaRPr>
          </a:p>
          <a:p>
            <a:endParaRPr lang="fr-FR" altLang="fr-FR" sz="1200" b="0" dirty="0" smtClean="0">
              <a:solidFill>
                <a:srgbClr val="58595B"/>
              </a:solidFill>
            </a:endParaRPr>
          </a:p>
          <a:p>
            <a:endParaRPr lang="fr-FR" altLang="fr-FR" dirty="0"/>
          </a:p>
          <a:p>
            <a:endParaRPr lang="fr-FR" alt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56" y="2580135"/>
            <a:ext cx="701675" cy="59182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177042" y="2256970"/>
            <a:ext cx="204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E2051B"/>
                </a:solidFill>
              </a:rPr>
              <a:t>Automotive </a:t>
            </a:r>
            <a:r>
              <a:rPr lang="fr-FR" sz="1200" dirty="0" err="1" smtClean="0">
                <a:solidFill>
                  <a:srgbClr val="E2051B"/>
                </a:solidFill>
              </a:rPr>
              <a:t>industry</a:t>
            </a:r>
            <a:r>
              <a:rPr lang="fr-FR" sz="1200" dirty="0" smtClean="0">
                <a:solidFill>
                  <a:srgbClr val="E2051B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48154" y="2267212"/>
            <a:ext cx="369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200" dirty="0" err="1" smtClean="0">
                <a:solidFill>
                  <a:srgbClr val="E2051B"/>
                </a:solidFill>
              </a:rPr>
              <a:t>Electrical</a:t>
            </a:r>
            <a:r>
              <a:rPr lang="fr-FR" altLang="fr-FR" sz="1200" dirty="0" smtClean="0">
                <a:solidFill>
                  <a:srgbClr val="E2051B"/>
                </a:solidFill>
              </a:rPr>
              <a:t> </a:t>
            </a:r>
            <a:r>
              <a:rPr lang="fr-FR" altLang="fr-FR" sz="1200" dirty="0" err="1" smtClean="0">
                <a:solidFill>
                  <a:srgbClr val="E2051B"/>
                </a:solidFill>
              </a:rPr>
              <a:t>equipments</a:t>
            </a:r>
            <a:endParaRPr lang="fr-FR" altLang="fr-FR" sz="1200" dirty="0">
              <a:solidFill>
                <a:srgbClr val="E2051B"/>
              </a:solidFill>
            </a:endParaRPr>
          </a:p>
          <a:p>
            <a:r>
              <a:rPr lang="fr-FR" sz="1200" dirty="0" smtClean="0">
                <a:solidFill>
                  <a:srgbClr val="E2051B"/>
                </a:solidFill>
              </a:rPr>
              <a:t>IT, </a:t>
            </a:r>
            <a:r>
              <a:rPr lang="fr-FR" sz="1200" dirty="0" err="1" smtClean="0">
                <a:solidFill>
                  <a:srgbClr val="E2051B"/>
                </a:solidFill>
              </a:rPr>
              <a:t>electronical</a:t>
            </a:r>
            <a:r>
              <a:rPr lang="fr-FR" sz="1200" dirty="0" smtClean="0">
                <a:solidFill>
                  <a:srgbClr val="E2051B"/>
                </a:solidFill>
              </a:rPr>
              <a:t> &amp; </a:t>
            </a:r>
            <a:r>
              <a:rPr lang="fr-FR" sz="1200" dirty="0" err="1" smtClean="0">
                <a:solidFill>
                  <a:srgbClr val="E2051B"/>
                </a:solidFill>
              </a:rPr>
              <a:t>optical</a:t>
            </a:r>
            <a:r>
              <a:rPr lang="fr-FR" sz="1200" dirty="0" smtClean="0">
                <a:solidFill>
                  <a:srgbClr val="E2051B"/>
                </a:solidFill>
              </a:rPr>
              <a:t> </a:t>
            </a:r>
            <a:r>
              <a:rPr lang="fr-FR" sz="1200" dirty="0" err="1" smtClean="0">
                <a:solidFill>
                  <a:srgbClr val="E2051B"/>
                </a:solidFill>
              </a:rPr>
              <a:t>products</a:t>
            </a:r>
            <a:r>
              <a:rPr lang="fr-FR" sz="1200" dirty="0" smtClean="0">
                <a:solidFill>
                  <a:srgbClr val="E2051B"/>
                </a:solidFill>
              </a:rPr>
              <a:t> </a:t>
            </a:r>
            <a:endParaRPr lang="fr-FR" sz="1200" dirty="0">
              <a:solidFill>
                <a:srgbClr val="E2051B"/>
              </a:solidFill>
            </a:endParaRPr>
          </a:p>
        </p:txBody>
      </p:sp>
      <p:pic>
        <p:nvPicPr>
          <p:cNvPr id="12" name="Imag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79" y="2800285"/>
            <a:ext cx="648335" cy="54673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648154" y="3559688"/>
            <a:ext cx="3234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200" dirty="0" smtClean="0">
                <a:solidFill>
                  <a:srgbClr val="E2051B"/>
                </a:solidFill>
              </a:rPr>
              <a:t>Transport </a:t>
            </a:r>
            <a:r>
              <a:rPr lang="fr-FR" altLang="fr-FR" sz="1200" dirty="0" err="1" smtClean="0">
                <a:solidFill>
                  <a:srgbClr val="E2051B"/>
                </a:solidFill>
              </a:rPr>
              <a:t>material</a:t>
            </a:r>
            <a:endParaRPr lang="fr-FR" altLang="fr-FR" sz="1200" dirty="0">
              <a:solidFill>
                <a:srgbClr val="E2051B"/>
              </a:solidFill>
            </a:endParaRPr>
          </a:p>
        </p:txBody>
      </p:sp>
      <p:pic>
        <p:nvPicPr>
          <p:cNvPr id="14" name="Imag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953" y="3836687"/>
            <a:ext cx="692785" cy="584200"/>
          </a:xfrm>
          <a:prstGeom prst="rect">
            <a:avLst/>
          </a:prstGeom>
        </p:spPr>
      </p:pic>
      <p:pic>
        <p:nvPicPr>
          <p:cNvPr id="15" name="Imag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31" y="3816441"/>
            <a:ext cx="733367" cy="616268"/>
          </a:xfrm>
          <a:prstGeom prst="rect">
            <a:avLst/>
          </a:prstGeom>
        </p:spPr>
      </p:pic>
      <p:pic>
        <p:nvPicPr>
          <p:cNvPr id="16" name="Image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810" y="3824447"/>
            <a:ext cx="751650" cy="60868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4600481" y="455486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1200" dirty="0" smtClean="0">
                <a:solidFill>
                  <a:srgbClr val="E2051B"/>
                </a:solidFill>
              </a:rPr>
              <a:t>Metal </a:t>
            </a:r>
            <a:r>
              <a:rPr lang="fr-FR" altLang="fr-FR" sz="1200" dirty="0" err="1" smtClean="0">
                <a:solidFill>
                  <a:srgbClr val="E2051B"/>
                </a:solidFill>
              </a:rPr>
              <a:t>industry</a:t>
            </a:r>
            <a:r>
              <a:rPr lang="fr-FR" altLang="fr-FR" sz="1200" dirty="0" smtClean="0">
                <a:solidFill>
                  <a:srgbClr val="E2051B"/>
                </a:solidFill>
              </a:rPr>
              <a:t> &amp; </a:t>
            </a:r>
            <a:r>
              <a:rPr lang="fr-FR" altLang="fr-FR" sz="1200" dirty="0" err="1" smtClean="0">
                <a:solidFill>
                  <a:srgbClr val="E2051B"/>
                </a:solidFill>
              </a:rPr>
              <a:t>metal</a:t>
            </a:r>
            <a:r>
              <a:rPr lang="fr-FR" altLang="fr-FR" sz="1200" dirty="0" smtClean="0">
                <a:solidFill>
                  <a:srgbClr val="E2051B"/>
                </a:solidFill>
              </a:rPr>
              <a:t> </a:t>
            </a:r>
            <a:r>
              <a:rPr lang="fr-FR" altLang="fr-FR" sz="1200" dirty="0" err="1" smtClean="0">
                <a:solidFill>
                  <a:srgbClr val="E2051B"/>
                </a:solidFill>
              </a:rPr>
              <a:t>products</a:t>
            </a:r>
            <a:endParaRPr lang="fr-FR" dirty="0"/>
          </a:p>
        </p:txBody>
      </p:sp>
      <p:pic>
        <p:nvPicPr>
          <p:cNvPr id="18" name="Image 17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721" y="4854663"/>
            <a:ext cx="698585" cy="568811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1144558" y="5045027"/>
            <a:ext cx="3503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200" dirty="0" err="1" smtClean="0">
                <a:solidFill>
                  <a:srgbClr val="E2051B"/>
                </a:solidFill>
              </a:rPr>
              <a:t>Other</a:t>
            </a:r>
            <a:r>
              <a:rPr lang="fr-FR" altLang="fr-FR" sz="1200" dirty="0" smtClean="0">
                <a:solidFill>
                  <a:srgbClr val="E2051B"/>
                </a:solidFill>
              </a:rPr>
              <a:t> </a:t>
            </a:r>
            <a:r>
              <a:rPr lang="fr-FR" altLang="fr-FR" sz="1200" dirty="0" err="1" smtClean="0">
                <a:solidFill>
                  <a:srgbClr val="E2051B"/>
                </a:solidFill>
              </a:rPr>
              <a:t>manufacturing</a:t>
            </a:r>
            <a:r>
              <a:rPr lang="fr-FR" altLang="fr-FR" sz="1200" dirty="0" smtClean="0">
                <a:solidFill>
                  <a:srgbClr val="E2051B"/>
                </a:solidFill>
              </a:rPr>
              <a:t> industries </a:t>
            </a:r>
            <a:endParaRPr lang="fr-FR" altLang="fr-FR" sz="1200" dirty="0">
              <a:solidFill>
                <a:srgbClr val="E2051B"/>
              </a:solidFill>
            </a:endParaRPr>
          </a:p>
        </p:txBody>
      </p:sp>
      <p:pic>
        <p:nvPicPr>
          <p:cNvPr id="20" name="Image 1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56" y="3604181"/>
            <a:ext cx="697898" cy="57827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177042" y="3309433"/>
            <a:ext cx="2367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200" dirty="0" smtClean="0">
                <a:solidFill>
                  <a:srgbClr val="E2051B"/>
                </a:solidFill>
              </a:rPr>
              <a:t>Machines &amp; </a:t>
            </a:r>
            <a:r>
              <a:rPr lang="fr-FR" altLang="fr-FR" sz="1200" dirty="0" err="1" smtClean="0">
                <a:solidFill>
                  <a:srgbClr val="E2051B"/>
                </a:solidFill>
              </a:rPr>
              <a:t>equipments</a:t>
            </a:r>
            <a:r>
              <a:rPr lang="fr-FR" altLang="fr-FR" sz="1200" dirty="0" smtClean="0">
                <a:solidFill>
                  <a:srgbClr val="E2051B"/>
                </a:solidFill>
              </a:rPr>
              <a:t>  </a:t>
            </a:r>
            <a:endParaRPr lang="fr-FR" altLang="fr-FR" sz="1200" dirty="0">
              <a:solidFill>
                <a:srgbClr val="E2051B"/>
              </a:solidFill>
            </a:endParaRPr>
          </a:p>
        </p:txBody>
      </p:sp>
      <p:pic>
        <p:nvPicPr>
          <p:cNvPr id="24" name="Image 2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56" y="3600174"/>
            <a:ext cx="701675" cy="640278"/>
          </a:xfrm>
          <a:prstGeom prst="rect">
            <a:avLst/>
          </a:prstGeom>
        </p:spPr>
      </p:pic>
      <p:pic>
        <p:nvPicPr>
          <p:cNvPr id="25" name="Image 24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983" y="3586432"/>
            <a:ext cx="734974" cy="654020"/>
          </a:xfrm>
          <a:prstGeom prst="rect">
            <a:avLst/>
          </a:prstGeom>
        </p:spPr>
      </p:pic>
      <p:pic>
        <p:nvPicPr>
          <p:cNvPr id="27" name="Image 26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56" y="4307794"/>
            <a:ext cx="720725" cy="607695"/>
          </a:xfrm>
          <a:prstGeom prst="rect">
            <a:avLst/>
          </a:prstGeom>
        </p:spPr>
      </p:pic>
      <p:pic>
        <p:nvPicPr>
          <p:cNvPr id="28" name="Image 27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773" y="4304686"/>
            <a:ext cx="734184" cy="610803"/>
          </a:xfrm>
          <a:prstGeom prst="rect">
            <a:avLst/>
          </a:prstGeom>
        </p:spPr>
      </p:pic>
      <p:pic>
        <p:nvPicPr>
          <p:cNvPr id="30" name="Image 29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938" y="5313681"/>
            <a:ext cx="786651" cy="61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cs typeface="+mj-cs"/>
              </a:rPr>
              <a:t>Key figures</a:t>
            </a:r>
            <a:endParaRPr lang="fr-FR" dirty="0">
              <a:cs typeface="+mj-cs"/>
            </a:endParaRPr>
          </a:p>
        </p:txBody>
      </p:sp>
      <p:sp>
        <p:nvSpPr>
          <p:cNvPr id="11266" name="Espace réservé du contenu 4"/>
          <p:cNvSpPr>
            <a:spLocks noGrp="1" noChangeArrowheads="1"/>
          </p:cNvSpPr>
          <p:nvPr>
            <p:ph idx="1"/>
          </p:nvPr>
        </p:nvSpPr>
        <p:spPr>
          <a:xfrm>
            <a:off x="539750" y="1764216"/>
            <a:ext cx="8064500" cy="4646209"/>
          </a:xfrm>
        </p:spPr>
        <p:txBody>
          <a:bodyPr/>
          <a:lstStyle/>
          <a:p>
            <a:pPr marL="0" lvl="1" indent="0"/>
            <a:endParaRPr lang="fr-FR" altLang="fr-FR" b="1" dirty="0" smtClean="0">
              <a:solidFill>
                <a:srgbClr val="FFBC3A"/>
              </a:solidFill>
            </a:endParaRPr>
          </a:p>
          <a:p>
            <a:pPr marL="0" lvl="1" indent="0"/>
            <a:r>
              <a:rPr lang="fr-FR" altLang="fr-FR" b="1" dirty="0" smtClean="0">
                <a:solidFill>
                  <a:srgbClr val="FFBC3A"/>
                </a:solidFill>
              </a:rPr>
              <a:t>42 000 </a:t>
            </a:r>
            <a:r>
              <a:rPr lang="fr-FR" altLang="fr-FR" b="1" dirty="0" err="1" smtClean="0"/>
              <a:t>companies</a:t>
            </a:r>
            <a:r>
              <a:rPr lang="fr-FR" altLang="fr-FR" b="1" dirty="0" smtClean="0"/>
              <a:t> </a:t>
            </a:r>
            <a:r>
              <a:rPr lang="fr-FR" altLang="fr-FR" dirty="0" smtClean="0"/>
              <a:t>of </a:t>
            </a:r>
            <a:r>
              <a:rPr lang="fr-FR" altLang="fr-FR" dirty="0" err="1" smtClean="0"/>
              <a:t>which</a:t>
            </a:r>
            <a:r>
              <a:rPr lang="fr-FR" altLang="fr-FR" dirty="0" smtClean="0"/>
              <a:t> 91 % have </a:t>
            </a:r>
            <a:r>
              <a:rPr lang="fr-FR" altLang="fr-FR" dirty="0" err="1" smtClean="0"/>
              <a:t>less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than</a:t>
            </a:r>
            <a:r>
              <a:rPr lang="fr-FR" altLang="fr-FR" dirty="0" smtClean="0"/>
              <a:t> 50 </a:t>
            </a:r>
            <a:r>
              <a:rPr lang="fr-FR" altLang="fr-FR" dirty="0" err="1" smtClean="0"/>
              <a:t>employees</a:t>
            </a:r>
            <a:endParaRPr lang="fr-FR" altLang="fr-FR" dirty="0" smtClean="0"/>
          </a:p>
          <a:p>
            <a:pPr marL="0" lvl="1" indent="0"/>
            <a:r>
              <a:rPr lang="fr-FR" altLang="fr-FR" b="1" dirty="0" smtClean="0">
                <a:solidFill>
                  <a:srgbClr val="F17C0E"/>
                </a:solidFill>
              </a:rPr>
              <a:t>1,5</a:t>
            </a:r>
            <a:r>
              <a:rPr lang="fr-FR" altLang="fr-FR" b="1" dirty="0" smtClean="0"/>
              <a:t> million </a:t>
            </a:r>
            <a:r>
              <a:rPr lang="fr-FR" altLang="fr-FR" b="1" dirty="0" err="1" smtClean="0"/>
              <a:t>employees</a:t>
            </a:r>
            <a:r>
              <a:rPr lang="fr-FR" altLang="fr-FR" b="1" dirty="0" smtClean="0"/>
              <a:t> </a:t>
            </a:r>
            <a:r>
              <a:rPr lang="fr-FR" altLang="fr-FR" dirty="0" smtClean="0"/>
              <a:t>of </a:t>
            </a:r>
            <a:r>
              <a:rPr lang="fr-FR" altLang="fr-FR" dirty="0" err="1" smtClean="0"/>
              <a:t>which</a:t>
            </a:r>
            <a:r>
              <a:rPr lang="fr-FR" altLang="fr-FR" dirty="0" smtClean="0"/>
              <a:t> 92 % </a:t>
            </a:r>
            <a:r>
              <a:rPr lang="fr-FR" altLang="fr-FR" dirty="0" err="1" smtClean="0"/>
              <a:t>with</a:t>
            </a:r>
            <a:r>
              <a:rPr lang="fr-FR" altLang="fr-FR" dirty="0" smtClean="0"/>
              <a:t> an open-end </a:t>
            </a:r>
            <a:r>
              <a:rPr lang="fr-FR" altLang="fr-FR" dirty="0" err="1" smtClean="0"/>
              <a:t>contract</a:t>
            </a:r>
            <a:endParaRPr lang="fr-FR" altLang="fr-FR" dirty="0" smtClean="0"/>
          </a:p>
          <a:p>
            <a:pPr marL="0" lvl="1" indent="0"/>
            <a:r>
              <a:rPr lang="fr-FR" altLang="fr-FR" b="1" dirty="0" smtClean="0">
                <a:solidFill>
                  <a:srgbClr val="00A19C"/>
                </a:solidFill>
              </a:rPr>
              <a:t>404</a:t>
            </a:r>
            <a:r>
              <a:rPr lang="fr-FR" altLang="fr-FR" b="1" dirty="0" smtClean="0"/>
              <a:t> billions of € of turnover</a:t>
            </a:r>
          </a:p>
          <a:p>
            <a:pPr marL="0" lvl="1" indent="0"/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</a:rPr>
              <a:t>of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</a:rPr>
              <a:t>which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altLang="fr-FR" b="1" dirty="0" smtClean="0">
                <a:solidFill>
                  <a:srgbClr val="E2051B"/>
                </a:solidFill>
              </a:rPr>
              <a:t>5 </a:t>
            </a:r>
            <a:r>
              <a:rPr lang="fr-FR" altLang="fr-FR" b="1" dirty="0">
                <a:solidFill>
                  <a:srgbClr val="E2051B"/>
                </a:solidFill>
              </a:rPr>
              <a:t>%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</a:rPr>
              <a:t>dedicated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</a:rPr>
              <a:t> to </a:t>
            </a:r>
            <a:r>
              <a:rPr lang="fr-FR" altLang="fr-FR" b="1" dirty="0" smtClean="0"/>
              <a:t>R&amp;D</a:t>
            </a:r>
            <a:endParaRPr lang="fr-FR" altLang="fr-FR" b="1" dirty="0"/>
          </a:p>
          <a:p>
            <a:pPr marL="0" lvl="1" indent="0"/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</a:rPr>
              <a:t>of </a:t>
            </a:r>
            <a:r>
              <a:rPr lang="fr-FR" altLang="fr-FR" dirty="0" err="1" smtClean="0">
                <a:solidFill>
                  <a:schemeClr val="tx1">
                    <a:lumMod val="75000"/>
                  </a:schemeClr>
                </a:solidFill>
              </a:rPr>
              <a:t>which</a:t>
            </a:r>
            <a:r>
              <a:rPr lang="fr-FR" altLang="fr-FR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fr-FR" altLang="fr-FR" b="1" dirty="0" smtClean="0">
                <a:solidFill>
                  <a:srgbClr val="5B97B2"/>
                </a:solidFill>
              </a:rPr>
              <a:t>45 % </a:t>
            </a:r>
            <a:r>
              <a:rPr lang="fr-FR" altLang="fr-FR" b="1" dirty="0" smtClean="0"/>
              <a:t>export-</a:t>
            </a:r>
            <a:r>
              <a:rPr lang="fr-FR" altLang="fr-FR" b="1" dirty="0" err="1" smtClean="0"/>
              <a:t>oriented</a:t>
            </a:r>
            <a:endParaRPr lang="fr-FR" altLang="fr-FR" b="1" dirty="0" smtClean="0"/>
          </a:p>
          <a:p>
            <a:pPr marL="0" lvl="1" indent="0">
              <a:lnSpc>
                <a:spcPct val="100000"/>
              </a:lnSpc>
            </a:pPr>
            <a:endParaRPr lang="fr-FR" altLang="fr-FR" sz="800" b="1" dirty="0" smtClean="0"/>
          </a:p>
          <a:p>
            <a:pPr marL="0" lvl="1" indent="0">
              <a:lnSpc>
                <a:spcPct val="100000"/>
              </a:lnSpc>
            </a:pPr>
            <a:endParaRPr lang="fr-FR" altLang="fr-FR" sz="500" b="1" dirty="0" smtClean="0"/>
          </a:p>
          <a:p>
            <a:pPr marL="0" lvl="1" indent="0"/>
            <a:r>
              <a:rPr lang="fr-FR" altLang="fr-FR" b="1" dirty="0" smtClean="0">
                <a:solidFill>
                  <a:srgbClr val="5B97B2"/>
                </a:solidFill>
              </a:rPr>
              <a:t>A </a:t>
            </a:r>
            <a:r>
              <a:rPr lang="fr-FR" altLang="fr-FR" b="1" dirty="0" err="1" smtClean="0">
                <a:solidFill>
                  <a:srgbClr val="5B97B2"/>
                </a:solidFill>
              </a:rPr>
              <a:t>sector</a:t>
            </a:r>
            <a:r>
              <a:rPr lang="fr-FR" altLang="fr-FR" b="1" dirty="0" smtClean="0">
                <a:solidFill>
                  <a:srgbClr val="5B97B2"/>
                </a:solidFill>
              </a:rPr>
              <a:t> </a:t>
            </a:r>
            <a:r>
              <a:rPr lang="fr-FR" altLang="fr-FR" b="1" dirty="0" err="1" smtClean="0">
                <a:solidFill>
                  <a:srgbClr val="5B97B2"/>
                </a:solidFill>
              </a:rPr>
              <a:t>which</a:t>
            </a:r>
            <a:r>
              <a:rPr lang="fr-FR" altLang="fr-FR" b="1" dirty="0" smtClean="0">
                <a:solidFill>
                  <a:srgbClr val="5B97B2"/>
                </a:solidFill>
              </a:rPr>
              <a:t> </a:t>
            </a:r>
            <a:r>
              <a:rPr lang="fr-FR" altLang="fr-FR" b="1" dirty="0" err="1" smtClean="0">
                <a:solidFill>
                  <a:srgbClr val="5B97B2"/>
                </a:solidFill>
              </a:rPr>
              <a:t>boosts</a:t>
            </a:r>
            <a:r>
              <a:rPr lang="fr-FR" altLang="fr-FR" b="1" dirty="0" smtClean="0">
                <a:solidFill>
                  <a:srgbClr val="5B97B2"/>
                </a:solidFill>
              </a:rPr>
              <a:t> local </a:t>
            </a:r>
            <a:r>
              <a:rPr lang="fr-FR" altLang="fr-FR" b="1" dirty="0" err="1" smtClean="0">
                <a:solidFill>
                  <a:srgbClr val="5B97B2"/>
                </a:solidFill>
              </a:rPr>
              <a:t>employment</a:t>
            </a:r>
            <a:r>
              <a:rPr lang="fr-FR" altLang="fr-FR" b="1" dirty="0" smtClean="0">
                <a:solidFill>
                  <a:srgbClr val="5B97B2"/>
                </a:solidFill>
              </a:rPr>
              <a:t>  </a:t>
            </a:r>
            <a:endParaRPr lang="fr-FR" altLang="fr-FR" b="1" dirty="0">
              <a:solidFill>
                <a:srgbClr val="5B97B2"/>
              </a:solidFill>
            </a:endParaRPr>
          </a:p>
          <a:p>
            <a:pPr marL="0" lvl="1" indent="0"/>
            <a:r>
              <a:rPr lang="fr-FR" altLang="fr-FR" b="1" dirty="0" smtClean="0">
                <a:solidFill>
                  <a:srgbClr val="7C2250"/>
                </a:solidFill>
              </a:rPr>
              <a:t>91 % </a:t>
            </a:r>
            <a:r>
              <a:rPr lang="fr-FR" altLang="fr-FR" dirty="0" smtClean="0"/>
              <a:t>of </a:t>
            </a:r>
            <a:r>
              <a:rPr lang="fr-FR" altLang="fr-FR" dirty="0" err="1" smtClean="0"/>
              <a:t>companies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employ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less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than</a:t>
            </a:r>
            <a:r>
              <a:rPr lang="fr-FR" altLang="fr-FR" dirty="0" smtClean="0"/>
              <a:t> 50 </a:t>
            </a:r>
            <a:r>
              <a:rPr lang="fr-FR" altLang="fr-FR" dirty="0" err="1" smtClean="0"/>
              <a:t>employees</a:t>
            </a:r>
            <a:r>
              <a:rPr lang="fr-FR" altLang="fr-FR" dirty="0" smtClean="0"/>
              <a:t> </a:t>
            </a:r>
          </a:p>
          <a:p>
            <a:pPr marL="0" lvl="1" indent="0"/>
            <a:r>
              <a:rPr lang="fr-FR" altLang="fr-FR" b="1" dirty="0" smtClean="0">
                <a:solidFill>
                  <a:srgbClr val="73A950"/>
                </a:solidFill>
              </a:rPr>
              <a:t>110 </a:t>
            </a:r>
            <a:r>
              <a:rPr lang="fr-FR" altLang="fr-FR" b="1" dirty="0">
                <a:solidFill>
                  <a:srgbClr val="73A950"/>
                </a:solidFill>
              </a:rPr>
              <a:t>000 </a:t>
            </a:r>
            <a:r>
              <a:rPr lang="fr-FR" altLang="fr-FR" dirty="0" err="1" smtClean="0"/>
              <a:t>recruitments</a:t>
            </a:r>
            <a:r>
              <a:rPr lang="fr-FR" altLang="fr-FR" dirty="0" smtClean="0"/>
              <a:t> per </a:t>
            </a:r>
            <a:r>
              <a:rPr lang="fr-FR" altLang="fr-FR" dirty="0" err="1" smtClean="0"/>
              <a:t>year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until</a:t>
            </a:r>
            <a:r>
              <a:rPr lang="fr-FR" altLang="fr-FR" dirty="0" smtClean="0"/>
              <a:t> 2025*</a:t>
            </a:r>
          </a:p>
          <a:p>
            <a:pPr marL="0" lvl="1" indent="0"/>
            <a:endParaRPr lang="fr-FR" altLang="fr-FR" dirty="0"/>
          </a:p>
          <a:p>
            <a:pPr marL="0" lvl="1" indent="0"/>
            <a:r>
              <a:rPr lang="fr-FR" altLang="fr-FR" sz="1050" b="1" dirty="0" smtClean="0"/>
              <a:t>*</a:t>
            </a:r>
            <a:r>
              <a:rPr lang="fr-FR" altLang="fr-FR" sz="1050" dirty="0" err="1" smtClean="0"/>
              <a:t>According</a:t>
            </a:r>
            <a:r>
              <a:rPr lang="fr-FR" altLang="fr-FR" sz="1050" dirty="0" smtClean="0"/>
              <a:t> </a:t>
            </a:r>
            <a:r>
              <a:rPr lang="fr-FR" altLang="fr-FR" sz="1050" dirty="0" err="1" smtClean="0"/>
              <a:t>ot</a:t>
            </a:r>
            <a:r>
              <a:rPr lang="fr-FR" altLang="fr-FR" sz="1050" dirty="0" smtClean="0"/>
              <a:t> the Joint </a:t>
            </a:r>
            <a:r>
              <a:rPr lang="fr-FR" altLang="fr-FR" sz="1050" dirty="0" err="1" smtClean="0"/>
              <a:t>Observatory</a:t>
            </a:r>
            <a:r>
              <a:rPr lang="fr-FR" altLang="fr-FR" sz="1050" dirty="0" smtClean="0"/>
              <a:t> for jobs and </a:t>
            </a:r>
            <a:r>
              <a:rPr lang="fr-FR" altLang="fr-FR" sz="1050" dirty="0" err="1" smtClean="0"/>
              <a:t>competences</a:t>
            </a:r>
            <a:r>
              <a:rPr lang="fr-FR" altLang="fr-FR" sz="1050" dirty="0" smtClean="0"/>
              <a:t> in the </a:t>
            </a:r>
            <a:r>
              <a:rPr lang="fr-FR" altLang="fr-FR" sz="1050" dirty="0" err="1" smtClean="0"/>
              <a:t>metal</a:t>
            </a:r>
            <a:r>
              <a:rPr lang="fr-FR" altLang="fr-FR" sz="1050" dirty="0" smtClean="0"/>
              <a:t> </a:t>
            </a:r>
            <a:r>
              <a:rPr lang="fr-FR" altLang="fr-FR" sz="1050" dirty="0" err="1" smtClean="0"/>
              <a:t>industry</a:t>
            </a:r>
            <a:r>
              <a:rPr lang="fr-FR" altLang="fr-FR" sz="1050" dirty="0" smtClean="0"/>
              <a:t> </a:t>
            </a:r>
            <a:endParaRPr lang="fr-FR" altLang="fr-FR" sz="1050" dirty="0"/>
          </a:p>
          <a:p>
            <a:pPr marL="0" lvl="1" indent="0"/>
            <a:endParaRPr lang="fr-FR" alt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3447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249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cs typeface="+mj-cs"/>
              </a:rPr>
              <a:t>A PROXIMITY NETWORK </a:t>
            </a:r>
            <a:endParaRPr lang="fr-FR" dirty="0"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750" y="1713292"/>
            <a:ext cx="805634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fr-FR" sz="1800" b="1" dirty="0" smtClean="0">
                <a:solidFill>
                  <a:srgbClr val="5B97B2"/>
                </a:solidFill>
              </a:rPr>
              <a:t>59 local </a:t>
            </a:r>
            <a:r>
              <a:rPr lang="fr-FR" sz="1800" b="1" dirty="0" err="1" smtClean="0">
                <a:solidFill>
                  <a:srgbClr val="5B97B2"/>
                </a:solidFill>
              </a:rPr>
              <a:t>employers</a:t>
            </a:r>
            <a:r>
              <a:rPr lang="fr-FR" sz="1800" b="1" dirty="0" smtClean="0">
                <a:solidFill>
                  <a:srgbClr val="5B97B2"/>
                </a:solidFill>
              </a:rPr>
              <a:t>’ associations </a:t>
            </a: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dirty="0" smtClean="0"/>
              <a:t>A </a:t>
            </a:r>
            <a:r>
              <a:rPr lang="fr-FR" sz="1800" dirty="0" err="1" smtClean="0"/>
              <a:t>daily</a:t>
            </a:r>
            <a:r>
              <a:rPr lang="fr-FR" sz="1800" dirty="0" smtClean="0"/>
              <a:t> </a:t>
            </a:r>
            <a:r>
              <a:rPr lang="fr-FR" sz="1800" dirty="0" err="1" smtClean="0"/>
              <a:t>advice</a:t>
            </a:r>
            <a:r>
              <a:rPr lang="fr-FR" sz="1800" dirty="0" smtClean="0"/>
              <a:t> to support </a:t>
            </a:r>
            <a:r>
              <a:rPr lang="fr-FR" sz="1800" dirty="0" err="1" smtClean="0"/>
              <a:t>industrial</a:t>
            </a:r>
            <a:r>
              <a:rPr lang="fr-FR" sz="1800" dirty="0" smtClean="0"/>
              <a:t> </a:t>
            </a:r>
            <a:r>
              <a:rPr lang="fr-FR" sz="1800" dirty="0" err="1" smtClean="0"/>
              <a:t>companies</a:t>
            </a:r>
            <a:r>
              <a:rPr lang="fr-FR" sz="1800" dirty="0" smtClean="0"/>
              <a:t>  </a:t>
            </a:r>
            <a:endParaRPr lang="fr-FR" sz="1800" dirty="0"/>
          </a:p>
          <a:p>
            <a:pPr marL="0" indent="0">
              <a:buFont typeface="Arial" pitchFamily="34" charset="0"/>
              <a:buNone/>
              <a:defRPr/>
            </a:pPr>
            <a:endParaRPr lang="fr-FR" sz="1400" dirty="0">
              <a:solidFill>
                <a:srgbClr val="7C2250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fr-FR" sz="1800" b="1" dirty="0" err="1" smtClean="0">
                <a:solidFill>
                  <a:srgbClr val="7C2250"/>
                </a:solidFill>
              </a:rPr>
              <a:t>Their</a:t>
            </a:r>
            <a:r>
              <a:rPr lang="fr-FR" sz="1800" b="1" dirty="0" smtClean="0">
                <a:solidFill>
                  <a:srgbClr val="7C2250"/>
                </a:solidFill>
              </a:rPr>
              <a:t> missions :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700" b="1" dirty="0" smtClean="0">
              <a:solidFill>
                <a:srgbClr val="7C2250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solidFill>
                  <a:srgbClr val="58595B"/>
                </a:solidFill>
              </a:rPr>
              <a:t>Inform and advise </a:t>
            </a:r>
            <a:r>
              <a:rPr lang="en-US" sz="1600" dirty="0" smtClean="0">
                <a:solidFill>
                  <a:srgbClr val="58595B"/>
                </a:solidFill>
              </a:rPr>
              <a:t>industrial companies on the full range of </a:t>
            </a:r>
            <a:r>
              <a:rPr lang="en-US" sz="1600" b="1" dirty="0" smtClean="0">
                <a:solidFill>
                  <a:srgbClr val="58595B"/>
                </a:solidFill>
              </a:rPr>
              <a:t>French and international </a:t>
            </a:r>
            <a:r>
              <a:rPr lang="en-US" sz="1600" b="1" dirty="0" err="1" smtClean="0">
                <a:solidFill>
                  <a:srgbClr val="58595B"/>
                </a:solidFill>
              </a:rPr>
              <a:t>labour</a:t>
            </a:r>
            <a:r>
              <a:rPr lang="en-US" sz="1600" b="1" dirty="0" smtClean="0">
                <a:solidFill>
                  <a:srgbClr val="58595B"/>
                </a:solidFill>
              </a:rPr>
              <a:t> law </a:t>
            </a:r>
            <a:r>
              <a:rPr lang="en-US" sz="1600" dirty="0" smtClean="0">
                <a:solidFill>
                  <a:srgbClr val="58595B"/>
                </a:solidFill>
              </a:rPr>
              <a:t>and its evolution. </a:t>
            </a:r>
          </a:p>
          <a:p>
            <a:pPr lvl="1">
              <a:buClr>
                <a:srgbClr val="FFBC3A"/>
              </a:buClr>
              <a:defRPr/>
            </a:pPr>
            <a:endParaRPr lang="en-US" sz="600" dirty="0" smtClean="0">
              <a:solidFill>
                <a:srgbClr val="58595B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solidFill>
                  <a:srgbClr val="58595B"/>
                </a:solidFill>
              </a:rPr>
              <a:t>Facilitate the innovation and development projects </a:t>
            </a:r>
            <a:r>
              <a:rPr lang="en-US" sz="1600" dirty="0" smtClean="0">
                <a:solidFill>
                  <a:srgbClr val="58595B"/>
                </a:solidFill>
              </a:rPr>
              <a:t>of companies  (access to financing…).</a:t>
            </a:r>
          </a:p>
          <a:p>
            <a:pPr lvl="1">
              <a:buClr>
                <a:srgbClr val="FFBC3A"/>
              </a:buClr>
              <a:defRPr/>
            </a:pPr>
            <a:endParaRPr lang="en-US" sz="600" dirty="0" smtClean="0">
              <a:solidFill>
                <a:srgbClr val="58595B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solidFill>
                  <a:srgbClr val="58595B"/>
                </a:solidFill>
              </a:rPr>
              <a:t>Develop competences </a:t>
            </a:r>
            <a:r>
              <a:rPr lang="en-US" sz="1600" dirty="0" smtClean="0">
                <a:solidFill>
                  <a:srgbClr val="58595B"/>
                </a:solidFill>
              </a:rPr>
              <a:t>and</a:t>
            </a:r>
            <a:r>
              <a:rPr lang="en-US" sz="1600" b="1" dirty="0" smtClean="0">
                <a:solidFill>
                  <a:srgbClr val="58595B"/>
                </a:solidFill>
              </a:rPr>
              <a:t> train for tomorrow’s jobs</a:t>
            </a:r>
            <a:r>
              <a:rPr lang="en-US" sz="1600" dirty="0" smtClean="0">
                <a:solidFill>
                  <a:srgbClr val="58595B"/>
                </a:solidFill>
              </a:rPr>
              <a:t>.</a:t>
            </a:r>
          </a:p>
          <a:p>
            <a:pPr lvl="1">
              <a:buClr>
                <a:srgbClr val="FFBC3A"/>
              </a:buClr>
              <a:defRPr/>
            </a:pPr>
            <a:endParaRPr lang="en-US" sz="600" dirty="0" smtClean="0">
              <a:solidFill>
                <a:srgbClr val="58595B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en-US" sz="1600" b="1" dirty="0" smtClean="0">
                <a:solidFill>
                  <a:srgbClr val="58595B"/>
                </a:solidFill>
              </a:rPr>
              <a:t>Represent </a:t>
            </a:r>
            <a:r>
              <a:rPr lang="en-US" sz="1600" dirty="0" smtClean="0">
                <a:solidFill>
                  <a:srgbClr val="58595B"/>
                </a:solidFill>
              </a:rPr>
              <a:t>local companies </a:t>
            </a:r>
            <a:r>
              <a:rPr lang="en-US" sz="1600" b="1" dirty="0" smtClean="0">
                <a:solidFill>
                  <a:srgbClr val="58595B"/>
                </a:solidFill>
              </a:rPr>
              <a:t>vis-à-vis local decision-makers.</a:t>
            </a: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endParaRPr lang="en-US" sz="600" b="1" dirty="0" smtClean="0">
              <a:solidFill>
                <a:srgbClr val="58595B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rgbClr val="58595B"/>
                </a:solidFill>
              </a:rPr>
              <a:t>Bargain and </a:t>
            </a:r>
            <a:r>
              <a:rPr lang="en-US" sz="1600" b="1" dirty="0" smtClean="0">
                <a:solidFill>
                  <a:srgbClr val="58595B"/>
                </a:solidFill>
              </a:rPr>
              <a:t>develop social dialogue </a:t>
            </a:r>
            <a:r>
              <a:rPr lang="en-US" sz="1600" dirty="0" smtClean="0">
                <a:solidFill>
                  <a:srgbClr val="58595B"/>
                </a:solidFill>
              </a:rPr>
              <a:t>at local level. </a:t>
            </a:r>
            <a:endParaRPr lang="fr-FR" sz="1600" dirty="0">
              <a:solidFill>
                <a:srgbClr val="58595B"/>
              </a:solidFill>
            </a:endParaRPr>
          </a:p>
          <a:p>
            <a:pPr marL="266700" lvl="1" indent="0">
              <a:buFont typeface="Wingdings" pitchFamily="2" charset="2"/>
              <a:buNone/>
              <a:defRPr/>
            </a:pPr>
            <a:endParaRPr lang="fr-FR" sz="1400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1600" b="1" dirty="0" err="1" smtClean="0">
                <a:solidFill>
                  <a:srgbClr val="7C2250"/>
                </a:solidFill>
              </a:rPr>
              <a:t>Partners</a:t>
            </a:r>
            <a:r>
              <a:rPr lang="fr-FR" sz="1600" b="1" dirty="0" smtClean="0">
                <a:solidFill>
                  <a:srgbClr val="7C2250"/>
                </a:solidFill>
              </a:rPr>
              <a:t> for local </a:t>
            </a:r>
            <a:r>
              <a:rPr lang="fr-FR" sz="1600" b="1" dirty="0" err="1" smtClean="0">
                <a:solidFill>
                  <a:srgbClr val="7C2250"/>
                </a:solidFill>
              </a:rPr>
              <a:t>decision-makers</a:t>
            </a:r>
            <a:endParaRPr lang="fr-FR" sz="1600" b="1" dirty="0">
              <a:solidFill>
                <a:srgbClr val="7C2250"/>
              </a:solidFill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fr-FR" sz="1600" dirty="0" smtClean="0"/>
              <a:t>On </a:t>
            </a:r>
            <a:r>
              <a:rPr lang="fr-FR" sz="1600" dirty="0" err="1" smtClean="0"/>
              <a:t>their</a:t>
            </a:r>
            <a:r>
              <a:rPr lang="fr-FR" sz="1600" dirty="0" smtClean="0"/>
              <a:t> </a:t>
            </a:r>
            <a:r>
              <a:rPr lang="fr-FR" sz="1600" dirty="0" err="1" smtClean="0"/>
              <a:t>territory</a:t>
            </a:r>
            <a:r>
              <a:rPr lang="fr-FR" sz="1600" dirty="0" smtClean="0"/>
              <a:t>, the local associations </a:t>
            </a:r>
            <a:r>
              <a:rPr lang="fr-FR" sz="1600" dirty="0" err="1" smtClean="0"/>
              <a:t>work</a:t>
            </a:r>
            <a:r>
              <a:rPr lang="fr-FR" sz="1600" dirty="0" smtClean="0"/>
              <a:t> in </a:t>
            </a:r>
            <a:r>
              <a:rPr lang="fr-FR" sz="1600" dirty="0" err="1" smtClean="0"/>
              <a:t>partnership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all the </a:t>
            </a:r>
            <a:r>
              <a:rPr lang="fr-FR" sz="1600" dirty="0" err="1" smtClean="0"/>
              <a:t>stakeholders</a:t>
            </a:r>
            <a:r>
              <a:rPr lang="fr-FR" sz="1600" dirty="0" smtClean="0"/>
              <a:t> of the </a:t>
            </a:r>
            <a:r>
              <a:rPr lang="fr-FR" sz="1600" dirty="0" err="1" smtClean="0"/>
              <a:t>economic</a:t>
            </a:r>
            <a:r>
              <a:rPr lang="fr-FR" sz="1600" dirty="0" smtClean="0"/>
              <a:t> </a:t>
            </a:r>
            <a:r>
              <a:rPr lang="fr-FR" sz="1600" dirty="0" err="1" smtClean="0"/>
              <a:t>development</a:t>
            </a:r>
            <a:r>
              <a:rPr lang="fr-FR" sz="1600" dirty="0" smtClean="0"/>
              <a:t> and the </a:t>
            </a:r>
            <a:r>
              <a:rPr lang="fr-FR" sz="1600" dirty="0" err="1" smtClean="0"/>
              <a:t>employment</a:t>
            </a:r>
            <a:r>
              <a:rPr lang="fr-FR" sz="1600" dirty="0" smtClean="0"/>
              <a:t>.  </a:t>
            </a:r>
            <a:endParaRPr lang="fr-FR" sz="1600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1600" dirty="0" err="1" smtClean="0"/>
              <a:t>They</a:t>
            </a:r>
            <a:r>
              <a:rPr lang="fr-FR" sz="1600" dirty="0" smtClean="0"/>
              <a:t> are the </a:t>
            </a:r>
            <a:r>
              <a:rPr lang="fr-FR" sz="1600" dirty="0" err="1" smtClean="0"/>
              <a:t>privileged</a:t>
            </a:r>
            <a:r>
              <a:rPr lang="fr-FR" sz="1600" dirty="0" smtClean="0"/>
              <a:t> </a:t>
            </a:r>
            <a:r>
              <a:rPr lang="fr-FR" sz="1600" dirty="0" err="1" smtClean="0"/>
              <a:t>interlocutor</a:t>
            </a:r>
            <a:r>
              <a:rPr lang="fr-FR" sz="1600" dirty="0" smtClean="0"/>
              <a:t> of the </a:t>
            </a:r>
            <a:r>
              <a:rPr lang="fr-FR" sz="1600" dirty="0" err="1" smtClean="0"/>
              <a:t>Regional</a:t>
            </a:r>
            <a:r>
              <a:rPr lang="fr-FR" sz="1600" dirty="0" smtClean="0"/>
              <a:t> </a:t>
            </a:r>
            <a:r>
              <a:rPr lang="fr-FR" sz="1600" dirty="0" err="1" smtClean="0"/>
              <a:t>Councils</a:t>
            </a:r>
            <a:r>
              <a:rPr lang="fr-FR" sz="1600" dirty="0" smtClean="0"/>
              <a:t> on </a:t>
            </a:r>
            <a:r>
              <a:rPr lang="fr-FR" sz="1600" dirty="0" err="1" smtClean="0"/>
              <a:t>vocational</a:t>
            </a:r>
            <a:r>
              <a:rPr lang="fr-FR" sz="1600" dirty="0" smtClean="0"/>
              <a:t> training and </a:t>
            </a:r>
            <a:r>
              <a:rPr lang="fr-FR" sz="1600" dirty="0" err="1" smtClean="0"/>
              <a:t>apprenticeship</a:t>
            </a:r>
            <a:r>
              <a:rPr lang="fr-FR" sz="1600" dirty="0" smtClean="0"/>
              <a:t>. </a:t>
            </a:r>
            <a:endParaRPr lang="fr-FR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53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249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cs typeface="+mj-cs"/>
              </a:rPr>
              <a:t>A </a:t>
            </a:r>
            <a:r>
              <a:rPr lang="fr-FR" dirty="0" err="1" smtClean="0">
                <a:cs typeface="+mj-cs"/>
              </a:rPr>
              <a:t>proximity</a:t>
            </a:r>
            <a:r>
              <a:rPr lang="fr-FR" dirty="0" smtClean="0">
                <a:cs typeface="+mj-cs"/>
              </a:rPr>
              <a:t> network </a:t>
            </a:r>
            <a:endParaRPr lang="fr-FR" dirty="0"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750" y="1780673"/>
            <a:ext cx="80563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fr-FR" sz="1800" b="1" dirty="0">
                <a:solidFill>
                  <a:srgbClr val="5B97B2"/>
                </a:solidFill>
              </a:rPr>
              <a:t>10 </a:t>
            </a:r>
            <a:r>
              <a:rPr lang="fr-FR" sz="1800" b="1" dirty="0" err="1" smtClean="0">
                <a:solidFill>
                  <a:srgbClr val="5B97B2"/>
                </a:solidFill>
              </a:rPr>
              <a:t>trade</a:t>
            </a:r>
            <a:r>
              <a:rPr lang="fr-FR" sz="1800" b="1" dirty="0" smtClean="0">
                <a:solidFill>
                  <a:srgbClr val="5B97B2"/>
                </a:solidFill>
              </a:rPr>
              <a:t> </a:t>
            </a:r>
            <a:r>
              <a:rPr lang="fr-FR" sz="1800" b="1" dirty="0" err="1" smtClean="0">
                <a:solidFill>
                  <a:srgbClr val="5B97B2"/>
                </a:solidFill>
              </a:rPr>
              <a:t>federations</a:t>
            </a:r>
            <a:r>
              <a:rPr lang="fr-FR" sz="1800" b="1" dirty="0" smtClean="0">
                <a:solidFill>
                  <a:srgbClr val="5B97B2"/>
                </a:solidFill>
              </a:rPr>
              <a:t> 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>One </a:t>
            </a:r>
            <a:r>
              <a:rPr lang="fr-FR" sz="1800" dirty="0" err="1" smtClean="0"/>
              <a:t>representation</a:t>
            </a:r>
            <a:r>
              <a:rPr lang="fr-FR" sz="1800" dirty="0" smtClean="0"/>
              <a:t> of </a:t>
            </a:r>
            <a:r>
              <a:rPr lang="fr-FR" sz="1800" dirty="0" err="1" smtClean="0"/>
              <a:t>industrial</a:t>
            </a:r>
            <a:r>
              <a:rPr lang="fr-FR" sz="1800" dirty="0" smtClean="0"/>
              <a:t> </a:t>
            </a:r>
            <a:r>
              <a:rPr lang="fr-FR" sz="1800" dirty="0" err="1" smtClean="0"/>
              <a:t>companies</a:t>
            </a:r>
            <a:r>
              <a:rPr lang="fr-FR" sz="1800" dirty="0" smtClean="0"/>
              <a:t> for </a:t>
            </a:r>
            <a:r>
              <a:rPr lang="fr-FR" sz="1800" dirty="0" err="1" smtClean="0"/>
              <a:t>each</a:t>
            </a:r>
            <a:r>
              <a:rPr lang="fr-FR" sz="1800" dirty="0" smtClean="0"/>
              <a:t> </a:t>
            </a:r>
            <a:r>
              <a:rPr lang="fr-FR" sz="1800" dirty="0" err="1" smtClean="0"/>
              <a:t>sector</a:t>
            </a:r>
            <a:r>
              <a:rPr lang="fr-FR" sz="1800" dirty="0" smtClean="0"/>
              <a:t> of </a:t>
            </a:r>
            <a:r>
              <a:rPr lang="fr-FR" sz="1800" dirty="0" err="1" smtClean="0"/>
              <a:t>activity</a:t>
            </a:r>
            <a:endParaRPr lang="fr-FR" sz="1800" dirty="0"/>
          </a:p>
          <a:p>
            <a:pPr marL="0" indent="0">
              <a:buFont typeface="Arial" pitchFamily="34" charset="0"/>
              <a:buNone/>
              <a:defRPr/>
            </a:pPr>
            <a:endParaRPr lang="fr-FR" sz="1400" dirty="0"/>
          </a:p>
          <a:p>
            <a:pPr marL="0" indent="0">
              <a:buFont typeface="Arial" pitchFamily="34" charset="0"/>
              <a:buNone/>
              <a:defRPr/>
            </a:pPr>
            <a:r>
              <a:rPr lang="fr-FR" sz="1800" b="1" dirty="0" err="1" smtClean="0">
                <a:solidFill>
                  <a:srgbClr val="7C2250"/>
                </a:solidFill>
              </a:rPr>
              <a:t>Their</a:t>
            </a:r>
            <a:r>
              <a:rPr lang="fr-FR" sz="1800" b="1" dirty="0" smtClean="0">
                <a:solidFill>
                  <a:srgbClr val="7C2250"/>
                </a:solidFill>
              </a:rPr>
              <a:t> missions :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1200" b="1" dirty="0" smtClean="0">
              <a:solidFill>
                <a:srgbClr val="7C2250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 err="1" smtClean="0">
                <a:solidFill>
                  <a:srgbClr val="535353"/>
                </a:solidFill>
              </a:rPr>
              <a:t>Represent</a:t>
            </a:r>
            <a:r>
              <a:rPr lang="fr-FR" sz="1600" dirty="0" smtClean="0">
                <a:solidFill>
                  <a:srgbClr val="535353"/>
                </a:solidFill>
              </a:rPr>
              <a:t> and </a:t>
            </a:r>
            <a:r>
              <a:rPr lang="fr-FR" sz="1600" b="1" dirty="0" err="1" smtClean="0">
                <a:solidFill>
                  <a:srgbClr val="535353"/>
                </a:solidFill>
              </a:rPr>
              <a:t>defend</a:t>
            </a:r>
            <a:r>
              <a:rPr lang="fr-FR" sz="1600" dirty="0" smtClean="0">
                <a:solidFill>
                  <a:srgbClr val="535353"/>
                </a:solidFill>
              </a:rPr>
              <a:t> </a:t>
            </a:r>
            <a:r>
              <a:rPr lang="fr-FR" sz="1600" dirty="0" err="1" smtClean="0">
                <a:solidFill>
                  <a:srgbClr val="535353"/>
                </a:solidFill>
              </a:rPr>
              <a:t>collectivelly</a:t>
            </a:r>
            <a:r>
              <a:rPr lang="fr-FR" sz="1600" dirty="0" smtClean="0">
                <a:solidFill>
                  <a:srgbClr val="535353"/>
                </a:solidFill>
              </a:rPr>
              <a:t> the </a:t>
            </a:r>
            <a:r>
              <a:rPr lang="fr-FR" sz="1600" b="1" dirty="0" err="1" smtClean="0">
                <a:solidFill>
                  <a:srgbClr val="535353"/>
                </a:solidFill>
              </a:rPr>
              <a:t>interests</a:t>
            </a:r>
            <a:r>
              <a:rPr lang="fr-FR" sz="1600" dirty="0" smtClean="0">
                <a:solidFill>
                  <a:srgbClr val="535353"/>
                </a:solidFill>
              </a:rPr>
              <a:t> of </a:t>
            </a:r>
            <a:r>
              <a:rPr lang="fr-FR" sz="1600" dirty="0" err="1" smtClean="0">
                <a:solidFill>
                  <a:srgbClr val="535353"/>
                </a:solidFill>
              </a:rPr>
              <a:t>members</a:t>
            </a:r>
            <a:r>
              <a:rPr lang="fr-FR" sz="1600" dirty="0" smtClean="0">
                <a:solidFill>
                  <a:srgbClr val="535353"/>
                </a:solidFill>
              </a:rPr>
              <a:t> </a:t>
            </a:r>
            <a:r>
              <a:rPr lang="fr-FR" sz="1600" dirty="0" err="1" smtClean="0">
                <a:solidFill>
                  <a:srgbClr val="535353"/>
                </a:solidFill>
              </a:rPr>
              <a:t>companies</a:t>
            </a:r>
            <a:r>
              <a:rPr lang="fr-FR" sz="1600" dirty="0" smtClean="0">
                <a:solidFill>
                  <a:srgbClr val="535353"/>
                </a:solidFill>
              </a:rPr>
              <a:t>.</a:t>
            </a: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rgbClr val="535353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 err="1" smtClean="0">
                <a:solidFill>
                  <a:srgbClr val="535353"/>
                </a:solidFill>
              </a:rPr>
              <a:t>Coordonnate</a:t>
            </a:r>
            <a:r>
              <a:rPr lang="fr-FR" sz="1600" b="1" dirty="0" smtClean="0">
                <a:solidFill>
                  <a:srgbClr val="535353"/>
                </a:solidFill>
              </a:rPr>
              <a:t> the initiatives </a:t>
            </a:r>
            <a:r>
              <a:rPr lang="fr-FR" sz="1600" dirty="0" smtClean="0">
                <a:solidFill>
                  <a:srgbClr val="535353"/>
                </a:solidFill>
              </a:rPr>
              <a:t>of </a:t>
            </a:r>
            <a:r>
              <a:rPr lang="fr-FR" sz="1600" dirty="0" err="1" smtClean="0">
                <a:solidFill>
                  <a:srgbClr val="535353"/>
                </a:solidFill>
              </a:rPr>
              <a:t>members</a:t>
            </a:r>
            <a:r>
              <a:rPr lang="fr-FR" sz="1600" dirty="0" smtClean="0">
                <a:solidFill>
                  <a:srgbClr val="535353"/>
                </a:solidFill>
              </a:rPr>
              <a:t> </a:t>
            </a:r>
            <a:r>
              <a:rPr lang="fr-FR" sz="1600" dirty="0" err="1" smtClean="0">
                <a:solidFill>
                  <a:srgbClr val="535353"/>
                </a:solidFill>
              </a:rPr>
              <a:t>companies</a:t>
            </a:r>
            <a:r>
              <a:rPr lang="fr-FR" sz="1600" dirty="0" smtClean="0">
                <a:solidFill>
                  <a:srgbClr val="535353"/>
                </a:solidFill>
              </a:rPr>
              <a:t>: </a:t>
            </a:r>
            <a:r>
              <a:rPr lang="fr-FR" sz="1600" dirty="0" err="1" smtClean="0">
                <a:solidFill>
                  <a:srgbClr val="535353"/>
                </a:solidFill>
              </a:rPr>
              <a:t>preparation</a:t>
            </a:r>
            <a:r>
              <a:rPr lang="fr-FR" sz="1600" dirty="0" smtClean="0">
                <a:solidFill>
                  <a:srgbClr val="535353"/>
                </a:solidFill>
              </a:rPr>
              <a:t> of </a:t>
            </a:r>
            <a:r>
              <a:rPr lang="fr-FR" sz="1600" dirty="0" err="1" smtClean="0">
                <a:solidFill>
                  <a:srgbClr val="535353"/>
                </a:solidFill>
              </a:rPr>
              <a:t>technical</a:t>
            </a:r>
            <a:r>
              <a:rPr lang="fr-FR" sz="1600" dirty="0" smtClean="0">
                <a:solidFill>
                  <a:srgbClr val="535353"/>
                </a:solidFill>
              </a:rPr>
              <a:t> </a:t>
            </a:r>
            <a:r>
              <a:rPr lang="fr-FR" sz="1600" dirty="0" err="1" smtClean="0">
                <a:solidFill>
                  <a:srgbClr val="535353"/>
                </a:solidFill>
              </a:rPr>
              <a:t>norms</a:t>
            </a:r>
            <a:r>
              <a:rPr lang="fr-FR" sz="1600" dirty="0" smtClean="0">
                <a:solidFill>
                  <a:srgbClr val="535353"/>
                </a:solidFill>
              </a:rPr>
              <a:t> and </a:t>
            </a:r>
            <a:r>
              <a:rPr lang="fr-FR" sz="1600" dirty="0" err="1" smtClean="0">
                <a:solidFill>
                  <a:srgbClr val="535353"/>
                </a:solidFill>
              </a:rPr>
              <a:t>regulations</a:t>
            </a:r>
            <a:r>
              <a:rPr lang="fr-FR" sz="1600" dirty="0" smtClean="0">
                <a:solidFill>
                  <a:srgbClr val="535353"/>
                </a:solidFill>
              </a:rPr>
              <a:t>, international actions, collective promotion of certain </a:t>
            </a:r>
            <a:r>
              <a:rPr lang="fr-FR" sz="1600" dirty="0" err="1" smtClean="0">
                <a:solidFill>
                  <a:srgbClr val="535353"/>
                </a:solidFill>
              </a:rPr>
              <a:t>products</a:t>
            </a:r>
            <a:r>
              <a:rPr lang="fr-FR" sz="1600" dirty="0" smtClean="0">
                <a:solidFill>
                  <a:srgbClr val="535353"/>
                </a:solidFill>
              </a:rPr>
              <a:t>…</a:t>
            </a:r>
          </a:p>
          <a:p>
            <a:pPr lvl="1">
              <a:buClr>
                <a:srgbClr val="FFBC3A"/>
              </a:buClr>
              <a:defRPr/>
            </a:pPr>
            <a:endParaRPr lang="fr-FR" sz="1600" dirty="0">
              <a:solidFill>
                <a:srgbClr val="535353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sz="1600" b="1" dirty="0" err="1" smtClean="0">
                <a:solidFill>
                  <a:srgbClr val="535353"/>
                </a:solidFill>
              </a:rPr>
              <a:t>Inform</a:t>
            </a:r>
            <a:r>
              <a:rPr lang="fr-FR" sz="1600" b="1" dirty="0" smtClean="0">
                <a:solidFill>
                  <a:srgbClr val="535353"/>
                </a:solidFill>
              </a:rPr>
              <a:t> and </a:t>
            </a:r>
            <a:r>
              <a:rPr lang="fr-FR" sz="1600" b="1" dirty="0" err="1" smtClean="0">
                <a:solidFill>
                  <a:srgbClr val="535353"/>
                </a:solidFill>
              </a:rPr>
              <a:t>assist</a:t>
            </a:r>
            <a:r>
              <a:rPr lang="fr-FR" sz="1600" b="1" dirty="0" smtClean="0">
                <a:solidFill>
                  <a:srgbClr val="535353"/>
                </a:solidFill>
              </a:rPr>
              <a:t> </a:t>
            </a:r>
            <a:r>
              <a:rPr lang="fr-FR" sz="1600" dirty="0" err="1" smtClean="0">
                <a:solidFill>
                  <a:srgbClr val="535353"/>
                </a:solidFill>
              </a:rPr>
              <a:t>companies</a:t>
            </a:r>
            <a:r>
              <a:rPr lang="fr-FR" sz="1600" dirty="0" smtClean="0">
                <a:solidFill>
                  <a:srgbClr val="535353"/>
                </a:solidFill>
              </a:rPr>
              <a:t> : obtention of </a:t>
            </a:r>
            <a:r>
              <a:rPr lang="fr-FR" sz="1600" dirty="0" err="1" smtClean="0">
                <a:solidFill>
                  <a:srgbClr val="535353"/>
                </a:solidFill>
              </a:rPr>
              <a:t>financial</a:t>
            </a:r>
            <a:r>
              <a:rPr lang="fr-FR" sz="1600" dirty="0" smtClean="0">
                <a:solidFill>
                  <a:srgbClr val="535353"/>
                </a:solidFill>
              </a:rPr>
              <a:t> subsidies </a:t>
            </a:r>
            <a:r>
              <a:rPr lang="fr-FR" sz="1600" dirty="0" err="1" smtClean="0">
                <a:solidFill>
                  <a:srgbClr val="535353"/>
                </a:solidFill>
              </a:rPr>
              <a:t>dedicated</a:t>
            </a:r>
            <a:r>
              <a:rPr lang="fr-FR" sz="1600" dirty="0" smtClean="0">
                <a:solidFill>
                  <a:srgbClr val="535353"/>
                </a:solidFill>
              </a:rPr>
              <a:t> to innovation</a:t>
            </a:r>
            <a:r>
              <a:rPr lang="fr-FR" sz="1600" dirty="0">
                <a:solidFill>
                  <a:srgbClr val="535353"/>
                </a:solidFill>
              </a:rPr>
              <a:t>, </a:t>
            </a:r>
            <a:r>
              <a:rPr lang="fr-FR" sz="1600" dirty="0" smtClean="0">
                <a:solidFill>
                  <a:srgbClr val="535353"/>
                </a:solidFill>
              </a:rPr>
              <a:t>R&amp;D, exports </a:t>
            </a:r>
            <a:r>
              <a:rPr lang="fr-FR" sz="1600" dirty="0" err="1" smtClean="0">
                <a:solidFill>
                  <a:srgbClr val="535353"/>
                </a:solidFill>
              </a:rPr>
              <a:t>development</a:t>
            </a:r>
            <a:r>
              <a:rPr lang="fr-FR" sz="1600" dirty="0" smtClean="0">
                <a:solidFill>
                  <a:srgbClr val="535353"/>
                </a:solidFill>
              </a:rPr>
              <a:t> …; monitoring of national, </a:t>
            </a:r>
            <a:r>
              <a:rPr lang="fr-FR" sz="1600" dirty="0" err="1" smtClean="0">
                <a:solidFill>
                  <a:srgbClr val="535353"/>
                </a:solidFill>
              </a:rPr>
              <a:t>European</a:t>
            </a:r>
            <a:r>
              <a:rPr lang="fr-FR" sz="1600" dirty="0" smtClean="0">
                <a:solidFill>
                  <a:srgbClr val="535353"/>
                </a:solidFill>
              </a:rPr>
              <a:t> and international </a:t>
            </a:r>
            <a:r>
              <a:rPr lang="fr-FR" sz="1600" dirty="0" err="1" smtClean="0">
                <a:solidFill>
                  <a:srgbClr val="535353"/>
                </a:solidFill>
              </a:rPr>
              <a:t>technical</a:t>
            </a:r>
            <a:r>
              <a:rPr lang="fr-FR" sz="1600" dirty="0" smtClean="0">
                <a:solidFill>
                  <a:srgbClr val="535353"/>
                </a:solidFill>
              </a:rPr>
              <a:t>, commercial, customs and </a:t>
            </a:r>
            <a:r>
              <a:rPr lang="fr-FR" sz="1600" dirty="0" err="1" smtClean="0">
                <a:solidFill>
                  <a:srgbClr val="535353"/>
                </a:solidFill>
              </a:rPr>
              <a:t>financial</a:t>
            </a:r>
            <a:r>
              <a:rPr lang="fr-FR" sz="1600" dirty="0" smtClean="0">
                <a:solidFill>
                  <a:srgbClr val="535353"/>
                </a:solidFill>
              </a:rPr>
              <a:t> </a:t>
            </a:r>
            <a:r>
              <a:rPr lang="fr-FR" sz="1600" dirty="0" err="1" smtClean="0">
                <a:solidFill>
                  <a:srgbClr val="535353"/>
                </a:solidFill>
              </a:rPr>
              <a:t>regulations</a:t>
            </a:r>
            <a:r>
              <a:rPr lang="fr-FR" sz="1600" dirty="0" smtClean="0">
                <a:solidFill>
                  <a:srgbClr val="535353"/>
                </a:solidFill>
              </a:rPr>
              <a:t>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163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249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cs typeface="+mj-cs"/>
              </a:rPr>
              <a:t>Our </a:t>
            </a:r>
            <a:r>
              <a:rPr lang="fr-FR" dirty="0" err="1" smtClean="0">
                <a:cs typeface="+mj-cs"/>
              </a:rPr>
              <a:t>commitment</a:t>
            </a:r>
            <a:endParaRPr lang="fr-FR" dirty="0">
              <a:cs typeface="+mj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0497" y="2084786"/>
            <a:ext cx="831549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None/>
            </a:pPr>
            <a:r>
              <a:rPr lang="fr-FR" altLang="fr-FR" sz="1600" b="1" dirty="0" smtClean="0">
                <a:solidFill>
                  <a:srgbClr val="5B97B2"/>
                </a:solidFill>
              </a:rPr>
              <a:t>Our </a:t>
            </a:r>
            <a:r>
              <a:rPr lang="fr-FR" altLang="fr-FR" sz="1600" b="1" dirty="0" err="1" smtClean="0">
                <a:solidFill>
                  <a:srgbClr val="5B97B2"/>
                </a:solidFill>
              </a:rPr>
              <a:t>commitment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 : </a:t>
            </a:r>
            <a:r>
              <a:rPr lang="fr-FR" altLang="fr-FR" sz="1600" dirty="0" err="1" smtClean="0">
                <a:solidFill>
                  <a:srgbClr val="535353"/>
                </a:solidFill>
              </a:rPr>
              <a:t>we</a:t>
            </a:r>
            <a:r>
              <a:rPr lang="fr-FR" altLang="fr-FR" sz="1600" dirty="0" smtClean="0">
                <a:solidFill>
                  <a:srgbClr val="535353"/>
                </a:solidFill>
              </a:rPr>
              <a:t> </a:t>
            </a:r>
            <a:r>
              <a:rPr lang="fr-FR" altLang="fr-FR" sz="1600" dirty="0" err="1" smtClean="0">
                <a:solidFill>
                  <a:srgbClr val="535353"/>
                </a:solidFill>
              </a:rPr>
              <a:t>create</a:t>
            </a:r>
            <a:r>
              <a:rPr lang="fr-FR" altLang="fr-FR" sz="1600" dirty="0" smtClean="0">
                <a:solidFill>
                  <a:srgbClr val="535353"/>
                </a:solidFill>
              </a:rPr>
              <a:t> a </a:t>
            </a:r>
            <a:r>
              <a:rPr lang="fr-FR" altLang="fr-FR" sz="1600" dirty="0" err="1" smtClean="0">
                <a:solidFill>
                  <a:srgbClr val="535353"/>
                </a:solidFill>
              </a:rPr>
              <a:t>favourable</a:t>
            </a:r>
            <a:r>
              <a:rPr lang="fr-FR" altLang="fr-FR" sz="1600" dirty="0" smtClean="0">
                <a:solidFill>
                  <a:srgbClr val="535353"/>
                </a:solidFill>
              </a:rPr>
              <a:t> </a:t>
            </a:r>
            <a:r>
              <a:rPr lang="fr-FR" altLang="fr-FR" sz="1600" dirty="0" err="1" smtClean="0">
                <a:solidFill>
                  <a:srgbClr val="535353"/>
                </a:solidFill>
              </a:rPr>
              <a:t>environment</a:t>
            </a:r>
            <a:r>
              <a:rPr lang="fr-FR" altLang="fr-FR" sz="1600" dirty="0" smtClean="0">
                <a:solidFill>
                  <a:srgbClr val="535353"/>
                </a:solidFill>
              </a:rPr>
              <a:t> for the </a:t>
            </a:r>
            <a:r>
              <a:rPr lang="fr-FR" altLang="fr-FR" sz="1600" dirty="0" err="1" smtClean="0">
                <a:solidFill>
                  <a:srgbClr val="535353"/>
                </a:solidFill>
              </a:rPr>
              <a:t>competiveness</a:t>
            </a:r>
            <a:r>
              <a:rPr lang="fr-FR" altLang="fr-FR" sz="1600" dirty="0" smtClean="0">
                <a:solidFill>
                  <a:srgbClr val="535353"/>
                </a:solidFill>
              </a:rPr>
              <a:t> of </a:t>
            </a:r>
            <a:r>
              <a:rPr lang="fr-FR" altLang="fr-FR" sz="1600" dirty="0" err="1" smtClean="0">
                <a:solidFill>
                  <a:srgbClr val="535353"/>
                </a:solidFill>
              </a:rPr>
              <a:t>industrial</a:t>
            </a:r>
            <a:r>
              <a:rPr lang="fr-FR" altLang="fr-FR" sz="1600" dirty="0" smtClean="0">
                <a:solidFill>
                  <a:srgbClr val="535353"/>
                </a:solidFill>
              </a:rPr>
              <a:t> </a:t>
            </a:r>
            <a:r>
              <a:rPr lang="fr-FR" altLang="fr-FR" sz="1600" dirty="0" err="1" smtClean="0">
                <a:solidFill>
                  <a:srgbClr val="535353"/>
                </a:solidFill>
              </a:rPr>
              <a:t>companies</a:t>
            </a:r>
            <a:r>
              <a:rPr lang="fr-FR" altLang="fr-FR" sz="1600" dirty="0" smtClean="0">
                <a:solidFill>
                  <a:srgbClr val="535353"/>
                </a:solidFill>
              </a:rPr>
              <a:t> </a:t>
            </a:r>
            <a:endParaRPr lang="fr-FR" altLang="fr-FR" sz="1600" dirty="0" smtClean="0"/>
          </a:p>
          <a:p>
            <a:pPr>
              <a:buFont typeface="Arial" pitchFamily="34" charset="0"/>
              <a:buNone/>
            </a:pPr>
            <a:endParaRPr lang="fr-FR" altLang="fr-FR" sz="1600" b="1" dirty="0" smtClean="0">
              <a:solidFill>
                <a:srgbClr val="5B97B2"/>
              </a:solidFill>
            </a:endParaRPr>
          </a:p>
          <a:p>
            <a:pPr>
              <a:buFont typeface="Arial" pitchFamily="34" charset="0"/>
              <a:buNone/>
            </a:pPr>
            <a:r>
              <a:rPr lang="fr-FR" altLang="fr-FR" sz="1600" b="1" dirty="0" smtClean="0">
                <a:solidFill>
                  <a:srgbClr val="5B97B2"/>
                </a:solidFill>
              </a:rPr>
              <a:t>4 </a:t>
            </a:r>
            <a:r>
              <a:rPr lang="fr-FR" altLang="fr-FR" sz="1600" b="1" dirty="0" err="1" smtClean="0">
                <a:solidFill>
                  <a:srgbClr val="5B97B2"/>
                </a:solidFill>
              </a:rPr>
              <a:t>identified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 challenges </a:t>
            </a:r>
            <a:endParaRPr lang="fr-FR" altLang="fr-FR" sz="1600" b="1" dirty="0">
              <a:solidFill>
                <a:srgbClr val="5B97B2"/>
              </a:solidFill>
            </a:endParaRPr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A more efficient training system </a:t>
            </a:r>
            <a:endParaRPr lang="fr-FR" altLang="fr-FR" sz="1600" dirty="0"/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A more flexible labour </a:t>
            </a:r>
            <a:r>
              <a:rPr lang="fr-FR" altLang="fr-FR" sz="1600" dirty="0" err="1" smtClean="0"/>
              <a:t>market</a:t>
            </a:r>
            <a:r>
              <a:rPr lang="fr-FR" altLang="fr-FR" sz="1600" dirty="0" smtClean="0"/>
              <a:t> </a:t>
            </a:r>
            <a:endParaRPr lang="fr-FR" altLang="fr-FR" sz="1600" dirty="0"/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A </a:t>
            </a:r>
            <a:r>
              <a:rPr lang="fr-FR" altLang="fr-FR" sz="1600" dirty="0" err="1" smtClean="0"/>
              <a:t>priority</a:t>
            </a:r>
            <a:r>
              <a:rPr lang="fr-FR" altLang="fr-FR" sz="1600" dirty="0" smtClean="0"/>
              <a:t> for </a:t>
            </a:r>
            <a:r>
              <a:rPr lang="fr-FR" altLang="fr-FR" sz="1600" dirty="0" err="1" smtClean="0"/>
              <a:t>company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barganing</a:t>
            </a:r>
            <a:r>
              <a:rPr lang="fr-FR" altLang="fr-FR" sz="1600" dirty="0" smtClean="0"/>
              <a:t> </a:t>
            </a:r>
            <a:endParaRPr lang="fr-FR" altLang="fr-FR" sz="1600" dirty="0"/>
          </a:p>
          <a:p>
            <a:pPr marL="742950" lvl="1" indent="-285750">
              <a:buClr>
                <a:srgbClr val="FFBC3A"/>
              </a:buClr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A </a:t>
            </a:r>
            <a:r>
              <a:rPr lang="fr-FR" altLang="fr-FR" sz="1600" dirty="0" err="1" smtClean="0"/>
              <a:t>reduced</a:t>
            </a:r>
            <a:r>
              <a:rPr lang="fr-FR" altLang="fr-FR" sz="1600" dirty="0" smtClean="0"/>
              <a:t> labour </a:t>
            </a:r>
            <a:r>
              <a:rPr lang="fr-FR" altLang="fr-FR" sz="1600" dirty="0" err="1" smtClean="0"/>
              <a:t>cost</a:t>
            </a:r>
            <a:endParaRPr lang="fr-FR" altLang="fr-FR" sz="1600" dirty="0"/>
          </a:p>
          <a:p>
            <a:endParaRPr lang="fr-FR" altLang="fr-FR" sz="1600" dirty="0"/>
          </a:p>
          <a:p>
            <a:pPr>
              <a:buFont typeface="Arial" pitchFamily="34" charset="0"/>
              <a:buNone/>
            </a:pPr>
            <a:r>
              <a:rPr lang="fr-FR" altLang="fr-FR" sz="1600" b="1" dirty="0" smtClean="0">
                <a:solidFill>
                  <a:srgbClr val="5B97B2"/>
                </a:solidFill>
              </a:rPr>
              <a:t>Our </a:t>
            </a:r>
            <a:r>
              <a:rPr lang="fr-FR" altLang="fr-FR" sz="1600" b="1" dirty="0" err="1" smtClean="0">
                <a:solidFill>
                  <a:srgbClr val="5B97B2"/>
                </a:solidFill>
              </a:rPr>
              <a:t>approach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: </a:t>
            </a:r>
            <a:r>
              <a:rPr lang="fr-FR" altLang="fr-FR" sz="1600" dirty="0" err="1" smtClean="0"/>
              <a:t>transform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expected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reforms</a:t>
            </a:r>
            <a:r>
              <a:rPr lang="fr-FR" altLang="fr-FR" sz="1600" dirty="0" smtClean="0"/>
              <a:t> in an </a:t>
            </a:r>
            <a:r>
              <a:rPr lang="fr-FR" altLang="fr-FR" sz="1600" dirty="0" err="1" smtClean="0"/>
              <a:t>adapted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framework</a:t>
            </a:r>
            <a:r>
              <a:rPr lang="fr-FR" altLang="fr-FR" sz="1600" dirty="0" smtClean="0"/>
              <a:t> for the </a:t>
            </a:r>
            <a:r>
              <a:rPr lang="fr-FR" altLang="fr-FR" sz="1600" dirty="0" err="1" smtClean="0"/>
              <a:t>needs</a:t>
            </a:r>
            <a:r>
              <a:rPr lang="fr-FR" altLang="fr-FR" sz="1600" dirty="0" smtClean="0"/>
              <a:t> of </a:t>
            </a:r>
            <a:r>
              <a:rPr lang="fr-FR" altLang="fr-FR" sz="1600" dirty="0" err="1" smtClean="0"/>
              <a:t>companies</a:t>
            </a:r>
            <a:r>
              <a:rPr lang="fr-FR" altLang="fr-FR" sz="1600" dirty="0" smtClean="0"/>
              <a:t>. </a:t>
            </a:r>
            <a:r>
              <a:rPr lang="fr-FR" altLang="fr-FR" sz="1600" dirty="0" err="1" smtClean="0"/>
              <a:t>Example</a:t>
            </a:r>
            <a:r>
              <a:rPr lang="fr-FR" altLang="fr-FR" sz="1600" dirty="0" smtClean="0"/>
              <a:t> for the </a:t>
            </a:r>
            <a:r>
              <a:rPr lang="fr-FR" altLang="fr-FR" sz="1600" dirty="0" err="1" smtClean="0"/>
              <a:t>reform</a:t>
            </a:r>
            <a:r>
              <a:rPr lang="fr-FR" altLang="fr-FR" sz="1600" dirty="0" smtClean="0"/>
              <a:t> of the Labour code : </a:t>
            </a:r>
          </a:p>
          <a:p>
            <a:pPr>
              <a:buFont typeface="Arial" pitchFamily="34" charset="0"/>
              <a:buNone/>
            </a:pPr>
            <a:endParaRPr lang="fr-FR" altLang="fr-FR" sz="500" dirty="0" smtClean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The discussion to </a:t>
            </a:r>
            <a:r>
              <a:rPr lang="fr-FR" altLang="fr-FR" sz="1600" dirty="0" err="1" smtClean="0"/>
              <a:t>share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our</a:t>
            </a:r>
            <a:r>
              <a:rPr lang="fr-FR" altLang="fr-FR" sz="1600" dirty="0" smtClean="0"/>
              <a:t> expertise and </a:t>
            </a:r>
            <a:r>
              <a:rPr lang="fr-FR" altLang="fr-FR" sz="1600" dirty="0" err="1" smtClean="0"/>
              <a:t>our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knowledge</a:t>
            </a:r>
            <a:r>
              <a:rPr lang="fr-FR" altLang="fr-FR" sz="1600" dirty="0" smtClean="0"/>
              <a:t> of the </a:t>
            </a:r>
            <a:r>
              <a:rPr lang="fr-FR" altLang="fr-FR" sz="1600" dirty="0" err="1" smtClean="0"/>
              <a:t>industrial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fabric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with</a:t>
            </a:r>
            <a:r>
              <a:rPr lang="fr-FR" altLang="fr-FR" sz="1600" dirty="0" smtClean="0"/>
              <a:t> the </a:t>
            </a:r>
            <a:r>
              <a:rPr lang="fr-FR" altLang="fr-FR" sz="1600" dirty="0" err="1" smtClean="0"/>
              <a:t>government</a:t>
            </a:r>
            <a:r>
              <a:rPr lang="fr-FR" altLang="fr-FR" sz="1600" dirty="0" smtClean="0"/>
              <a:t> </a:t>
            </a:r>
          </a:p>
          <a:p>
            <a:pPr>
              <a:buClr>
                <a:srgbClr val="FFBC3A"/>
              </a:buClr>
            </a:pPr>
            <a:endParaRPr lang="fr-FR" altLang="fr-FR" sz="500" dirty="0" smtClean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The </a:t>
            </a:r>
            <a:r>
              <a:rPr lang="fr-FR" altLang="fr-FR" sz="1600" dirty="0" err="1" smtClean="0"/>
              <a:t>reform</a:t>
            </a:r>
            <a:r>
              <a:rPr lang="fr-FR" altLang="fr-FR" sz="1600" dirty="0" smtClean="0"/>
              <a:t> of </a:t>
            </a:r>
            <a:r>
              <a:rPr lang="fr-FR" altLang="fr-FR" sz="1600" dirty="0" err="1" smtClean="0"/>
              <a:t>our</a:t>
            </a:r>
            <a:r>
              <a:rPr lang="fr-FR" altLang="fr-FR" sz="1600" dirty="0" smtClean="0"/>
              <a:t> collective </a:t>
            </a:r>
            <a:r>
              <a:rPr lang="fr-FR" altLang="fr-FR" sz="1600" dirty="0" err="1" smtClean="0"/>
              <a:t>agreements</a:t>
            </a:r>
            <a:r>
              <a:rPr lang="fr-FR" altLang="fr-FR" sz="1600" dirty="0" smtClean="0"/>
              <a:t> via social dialogue in the </a:t>
            </a:r>
            <a:r>
              <a:rPr lang="fr-FR" altLang="fr-FR" sz="1600" dirty="0" err="1" smtClean="0"/>
              <a:t>sector</a:t>
            </a:r>
            <a:endParaRPr lang="fr-FR" altLang="fr-FR" sz="1600" dirty="0" smtClean="0"/>
          </a:p>
          <a:p>
            <a:pPr>
              <a:buClr>
                <a:srgbClr val="FFBC3A"/>
              </a:buClr>
            </a:pPr>
            <a:endParaRPr lang="fr-FR" altLang="fr-FR" sz="500" dirty="0" smtClean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</a:pPr>
            <a:r>
              <a:rPr lang="fr-FR" altLang="fr-FR" sz="1600" dirty="0" smtClean="0"/>
              <a:t>The </a:t>
            </a:r>
            <a:r>
              <a:rPr lang="fr-FR" altLang="fr-FR" sz="1600" dirty="0" err="1" smtClean="0"/>
              <a:t>willingess</a:t>
            </a:r>
            <a:r>
              <a:rPr lang="fr-FR" altLang="fr-FR" sz="1600" dirty="0" smtClean="0"/>
              <a:t> to </a:t>
            </a:r>
            <a:r>
              <a:rPr lang="fr-FR" altLang="fr-FR" sz="1600" dirty="0" err="1" smtClean="0"/>
              <a:t>gather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together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companies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under</a:t>
            </a:r>
            <a:r>
              <a:rPr lang="fr-FR" altLang="fr-FR" sz="1600" dirty="0" smtClean="0"/>
              <a:t> a unique banner </a:t>
            </a:r>
            <a:r>
              <a:rPr lang="fr-FR" altLang="fr-FR" sz="1600" b="1" i="1" dirty="0" smtClean="0">
                <a:solidFill>
                  <a:srgbClr val="535353"/>
                </a:solidFill>
              </a:rPr>
              <a:t>La Fabrique de l’Avenir </a:t>
            </a:r>
            <a:r>
              <a:rPr lang="fr-FR" altLang="fr-FR" sz="1600" dirty="0" smtClean="0"/>
              <a:t>to </a:t>
            </a:r>
            <a:r>
              <a:rPr lang="fr-FR" altLang="fr-FR" sz="1600" dirty="0" err="1" smtClean="0"/>
              <a:t>start</a:t>
            </a:r>
            <a:r>
              <a:rPr lang="fr-FR" altLang="fr-FR" sz="1600" dirty="0" smtClean="0"/>
              <a:t> a conversation </a:t>
            </a:r>
            <a:r>
              <a:rPr lang="fr-FR" altLang="fr-FR" sz="1600" dirty="0" err="1" smtClean="0"/>
              <a:t>with</a:t>
            </a:r>
            <a:r>
              <a:rPr lang="fr-FR" altLang="fr-FR" sz="1600" dirty="0" smtClean="0"/>
              <a:t> the French people on the solutions </a:t>
            </a:r>
            <a:r>
              <a:rPr lang="fr-FR" altLang="fr-FR" sz="1600" dirty="0" err="1" smtClean="0"/>
              <a:t>proposed</a:t>
            </a:r>
            <a:r>
              <a:rPr lang="fr-FR" altLang="fr-FR" sz="1600" dirty="0" smtClean="0"/>
              <a:t> by </a:t>
            </a:r>
            <a:r>
              <a:rPr lang="fr-FR" altLang="fr-FR" sz="1600" dirty="0" err="1" smtClean="0"/>
              <a:t>industry</a:t>
            </a:r>
            <a:r>
              <a:rPr lang="fr-FR" altLang="fr-FR" sz="1600" dirty="0" smtClean="0"/>
              <a:t> for the future of </a:t>
            </a:r>
            <a:r>
              <a:rPr lang="fr-FR" altLang="fr-FR" sz="1600" dirty="0" err="1" smtClean="0"/>
              <a:t>our</a:t>
            </a:r>
            <a:r>
              <a:rPr lang="fr-FR" altLang="fr-FR" sz="1600" dirty="0" smtClean="0"/>
              <a:t> country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1357895" y="1555857"/>
            <a:ext cx="7018337" cy="360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5334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cap="all" dirty="0" smtClean="0">
                <a:solidFill>
                  <a:schemeClr val="accent5"/>
                </a:solidFill>
                <a:latin typeface="+mn-lt"/>
                <a:ea typeface="+mn-ea"/>
              </a:rPr>
              <a:t>No </a:t>
            </a:r>
            <a:r>
              <a:rPr lang="fr-FR" sz="1600" b="1" cap="all" dirty="0" err="1" smtClean="0">
                <a:solidFill>
                  <a:schemeClr val="accent5"/>
                </a:solidFill>
                <a:latin typeface="+mn-lt"/>
                <a:ea typeface="+mn-ea"/>
              </a:rPr>
              <a:t>strong</a:t>
            </a:r>
            <a:r>
              <a:rPr lang="fr-FR" sz="1600" b="1" cap="all" dirty="0" smtClean="0">
                <a:solidFill>
                  <a:schemeClr val="accent5"/>
                </a:solidFill>
                <a:latin typeface="+mn-lt"/>
                <a:ea typeface="+mn-ea"/>
              </a:rPr>
              <a:t> </a:t>
            </a:r>
            <a:r>
              <a:rPr lang="fr-FR" sz="1600" b="1" cap="all" dirty="0" err="1" smtClean="0">
                <a:solidFill>
                  <a:schemeClr val="accent5"/>
                </a:solidFill>
                <a:latin typeface="+mn-lt"/>
                <a:ea typeface="+mn-ea"/>
              </a:rPr>
              <a:t>economy</a:t>
            </a:r>
            <a:r>
              <a:rPr lang="fr-FR" sz="1600" b="1" cap="all" dirty="0" smtClean="0">
                <a:solidFill>
                  <a:schemeClr val="accent5"/>
                </a:solidFill>
                <a:latin typeface="+mn-lt"/>
                <a:ea typeface="+mn-ea"/>
              </a:rPr>
              <a:t> </a:t>
            </a:r>
            <a:r>
              <a:rPr lang="fr-FR" sz="1600" b="1" cap="all" dirty="0" err="1" smtClean="0">
                <a:solidFill>
                  <a:schemeClr val="accent5"/>
                </a:solidFill>
                <a:latin typeface="+mn-lt"/>
                <a:ea typeface="+mn-ea"/>
              </a:rPr>
              <a:t>without</a:t>
            </a:r>
            <a:r>
              <a:rPr lang="fr-FR" sz="1600" b="1" cap="all" dirty="0" smtClean="0">
                <a:solidFill>
                  <a:schemeClr val="accent5"/>
                </a:solidFill>
                <a:latin typeface="+mn-lt"/>
                <a:ea typeface="+mn-ea"/>
              </a:rPr>
              <a:t> a </a:t>
            </a:r>
            <a:r>
              <a:rPr lang="fr-FR" sz="1600" b="1" cap="all" dirty="0" err="1" smtClean="0">
                <a:solidFill>
                  <a:schemeClr val="accent5"/>
                </a:solidFill>
                <a:latin typeface="+mn-lt"/>
                <a:ea typeface="+mn-ea"/>
              </a:rPr>
              <a:t>strong</a:t>
            </a:r>
            <a:r>
              <a:rPr lang="fr-FR" sz="1600" b="1" cap="all" dirty="0" smtClean="0">
                <a:solidFill>
                  <a:schemeClr val="accent5"/>
                </a:solidFill>
                <a:latin typeface="+mn-lt"/>
                <a:ea typeface="+mn-ea"/>
              </a:rPr>
              <a:t> </a:t>
            </a:r>
            <a:r>
              <a:rPr lang="fr-FR" sz="1600" b="1" cap="all" dirty="0" err="1" smtClean="0">
                <a:solidFill>
                  <a:schemeClr val="accent5"/>
                </a:solidFill>
                <a:latin typeface="+mn-lt"/>
                <a:ea typeface="+mn-ea"/>
              </a:rPr>
              <a:t>industry</a:t>
            </a:r>
            <a:r>
              <a:rPr lang="fr-FR" sz="1600" b="1" cap="all" dirty="0" smtClean="0">
                <a:solidFill>
                  <a:schemeClr val="accent5"/>
                </a:solidFill>
                <a:latin typeface="+mn-lt"/>
                <a:ea typeface="+mn-ea"/>
              </a:rPr>
              <a:t> </a:t>
            </a:r>
            <a:endParaRPr lang="fr-FR" sz="1600" b="1" cap="all" dirty="0">
              <a:solidFill>
                <a:schemeClr val="accent5"/>
              </a:solidFill>
              <a:latin typeface="+mn-lt"/>
              <a:ea typeface="+mn-ea"/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1339645" y="1428540"/>
            <a:ext cx="517525" cy="377825"/>
            <a:chOff x="2717" y="1501"/>
            <a:chExt cx="326" cy="238"/>
          </a:xfrm>
          <a:solidFill>
            <a:schemeClr val="accent5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717" y="1501"/>
              <a:ext cx="150" cy="238"/>
            </a:xfrm>
            <a:custGeom>
              <a:avLst/>
              <a:gdLst>
                <a:gd name="T0" fmla="*/ 150 w 150"/>
                <a:gd name="T1" fmla="*/ 30 h 238"/>
                <a:gd name="T2" fmla="*/ 116 w 150"/>
                <a:gd name="T3" fmla="*/ 0 h 238"/>
                <a:gd name="T4" fmla="*/ 2 w 150"/>
                <a:gd name="T5" fmla="*/ 96 h 238"/>
                <a:gd name="T6" fmla="*/ 2 w 150"/>
                <a:gd name="T7" fmla="*/ 96 h 238"/>
                <a:gd name="T8" fmla="*/ 2 w 150"/>
                <a:gd name="T9" fmla="*/ 96 h 238"/>
                <a:gd name="T10" fmla="*/ 0 w 150"/>
                <a:gd name="T11" fmla="*/ 238 h 238"/>
                <a:gd name="T12" fmla="*/ 118 w 150"/>
                <a:gd name="T13" fmla="*/ 238 h 238"/>
                <a:gd name="T14" fmla="*/ 122 w 150"/>
                <a:gd name="T15" fmla="*/ 96 h 238"/>
                <a:gd name="T16" fmla="*/ 70 w 150"/>
                <a:gd name="T17" fmla="*/ 96 h 238"/>
                <a:gd name="T18" fmla="*/ 150 w 150"/>
                <a:gd name="T19" fmla="*/ 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238">
                  <a:moveTo>
                    <a:pt x="150" y="30"/>
                  </a:moveTo>
                  <a:lnTo>
                    <a:pt x="116" y="0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238"/>
                  </a:lnTo>
                  <a:lnTo>
                    <a:pt x="118" y="238"/>
                  </a:lnTo>
                  <a:lnTo>
                    <a:pt x="122" y="96"/>
                  </a:lnTo>
                  <a:lnTo>
                    <a:pt x="70" y="96"/>
                  </a:lnTo>
                  <a:lnTo>
                    <a:pt x="150" y="3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latin typeface="+mn-lt"/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893" y="1501"/>
              <a:ext cx="150" cy="238"/>
            </a:xfrm>
            <a:custGeom>
              <a:avLst/>
              <a:gdLst>
                <a:gd name="T0" fmla="*/ 150 w 150"/>
                <a:gd name="T1" fmla="*/ 30 h 238"/>
                <a:gd name="T2" fmla="*/ 116 w 150"/>
                <a:gd name="T3" fmla="*/ 0 h 238"/>
                <a:gd name="T4" fmla="*/ 2 w 150"/>
                <a:gd name="T5" fmla="*/ 96 h 238"/>
                <a:gd name="T6" fmla="*/ 2 w 150"/>
                <a:gd name="T7" fmla="*/ 96 h 238"/>
                <a:gd name="T8" fmla="*/ 2 w 150"/>
                <a:gd name="T9" fmla="*/ 96 h 238"/>
                <a:gd name="T10" fmla="*/ 0 w 150"/>
                <a:gd name="T11" fmla="*/ 238 h 238"/>
                <a:gd name="T12" fmla="*/ 118 w 150"/>
                <a:gd name="T13" fmla="*/ 238 h 238"/>
                <a:gd name="T14" fmla="*/ 120 w 150"/>
                <a:gd name="T15" fmla="*/ 96 h 238"/>
                <a:gd name="T16" fmla="*/ 70 w 150"/>
                <a:gd name="T17" fmla="*/ 96 h 238"/>
                <a:gd name="T18" fmla="*/ 150 w 150"/>
                <a:gd name="T19" fmla="*/ 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238">
                  <a:moveTo>
                    <a:pt x="150" y="30"/>
                  </a:moveTo>
                  <a:lnTo>
                    <a:pt x="116" y="0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238"/>
                  </a:lnTo>
                  <a:lnTo>
                    <a:pt x="118" y="238"/>
                  </a:lnTo>
                  <a:lnTo>
                    <a:pt x="120" y="96"/>
                  </a:lnTo>
                  <a:lnTo>
                    <a:pt x="70" y="96"/>
                  </a:lnTo>
                  <a:lnTo>
                    <a:pt x="150" y="30"/>
                  </a:ln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latin typeface="+mn-lt"/>
                <a:ea typeface="+mn-ea"/>
              </a:endParaRPr>
            </a:p>
          </p:txBody>
        </p:sp>
      </p:grpSp>
      <p:grpSp>
        <p:nvGrpSpPr>
          <p:cNvPr id="9" name="Group 4"/>
          <p:cNvGrpSpPr>
            <a:grpSpLocks noChangeAspect="1"/>
          </p:cNvGrpSpPr>
          <p:nvPr/>
        </p:nvGrpSpPr>
        <p:grpSpPr bwMode="auto">
          <a:xfrm rot="10800000">
            <a:off x="7578491" y="1612093"/>
            <a:ext cx="517525" cy="377825"/>
            <a:chOff x="2717" y="1501"/>
            <a:chExt cx="326" cy="238"/>
          </a:xfrm>
          <a:solidFill>
            <a:schemeClr val="accent3"/>
          </a:solidFill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2717" y="1501"/>
              <a:ext cx="150" cy="238"/>
            </a:xfrm>
            <a:custGeom>
              <a:avLst/>
              <a:gdLst>
                <a:gd name="T0" fmla="*/ 150 w 150"/>
                <a:gd name="T1" fmla="*/ 30 h 238"/>
                <a:gd name="T2" fmla="*/ 116 w 150"/>
                <a:gd name="T3" fmla="*/ 0 h 238"/>
                <a:gd name="T4" fmla="*/ 2 w 150"/>
                <a:gd name="T5" fmla="*/ 96 h 238"/>
                <a:gd name="T6" fmla="*/ 2 w 150"/>
                <a:gd name="T7" fmla="*/ 96 h 238"/>
                <a:gd name="T8" fmla="*/ 2 w 150"/>
                <a:gd name="T9" fmla="*/ 96 h 238"/>
                <a:gd name="T10" fmla="*/ 0 w 150"/>
                <a:gd name="T11" fmla="*/ 238 h 238"/>
                <a:gd name="T12" fmla="*/ 118 w 150"/>
                <a:gd name="T13" fmla="*/ 238 h 238"/>
                <a:gd name="T14" fmla="*/ 122 w 150"/>
                <a:gd name="T15" fmla="*/ 96 h 238"/>
                <a:gd name="T16" fmla="*/ 70 w 150"/>
                <a:gd name="T17" fmla="*/ 96 h 238"/>
                <a:gd name="T18" fmla="*/ 150 w 150"/>
                <a:gd name="T19" fmla="*/ 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238">
                  <a:moveTo>
                    <a:pt x="150" y="30"/>
                  </a:moveTo>
                  <a:lnTo>
                    <a:pt x="116" y="0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238"/>
                  </a:lnTo>
                  <a:lnTo>
                    <a:pt x="118" y="238"/>
                  </a:lnTo>
                  <a:lnTo>
                    <a:pt x="122" y="96"/>
                  </a:lnTo>
                  <a:lnTo>
                    <a:pt x="70" y="96"/>
                  </a:lnTo>
                  <a:lnTo>
                    <a:pt x="150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latin typeface="+mn-lt"/>
                <a:ea typeface="+mn-ea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893" y="1501"/>
              <a:ext cx="150" cy="238"/>
            </a:xfrm>
            <a:custGeom>
              <a:avLst/>
              <a:gdLst>
                <a:gd name="T0" fmla="*/ 150 w 150"/>
                <a:gd name="T1" fmla="*/ 30 h 238"/>
                <a:gd name="T2" fmla="*/ 116 w 150"/>
                <a:gd name="T3" fmla="*/ 0 h 238"/>
                <a:gd name="T4" fmla="*/ 2 w 150"/>
                <a:gd name="T5" fmla="*/ 96 h 238"/>
                <a:gd name="T6" fmla="*/ 2 w 150"/>
                <a:gd name="T7" fmla="*/ 96 h 238"/>
                <a:gd name="T8" fmla="*/ 2 w 150"/>
                <a:gd name="T9" fmla="*/ 96 h 238"/>
                <a:gd name="T10" fmla="*/ 0 w 150"/>
                <a:gd name="T11" fmla="*/ 238 h 238"/>
                <a:gd name="T12" fmla="*/ 118 w 150"/>
                <a:gd name="T13" fmla="*/ 238 h 238"/>
                <a:gd name="T14" fmla="*/ 120 w 150"/>
                <a:gd name="T15" fmla="*/ 96 h 238"/>
                <a:gd name="T16" fmla="*/ 70 w 150"/>
                <a:gd name="T17" fmla="*/ 96 h 238"/>
                <a:gd name="T18" fmla="*/ 150 w 150"/>
                <a:gd name="T19" fmla="*/ 3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238">
                  <a:moveTo>
                    <a:pt x="150" y="30"/>
                  </a:moveTo>
                  <a:lnTo>
                    <a:pt x="116" y="0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0" y="238"/>
                  </a:lnTo>
                  <a:lnTo>
                    <a:pt x="118" y="238"/>
                  </a:lnTo>
                  <a:lnTo>
                    <a:pt x="120" y="96"/>
                  </a:lnTo>
                  <a:lnTo>
                    <a:pt x="70" y="96"/>
                  </a:lnTo>
                  <a:lnTo>
                    <a:pt x="150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6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249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Our missions </a:t>
            </a:r>
            <a:r>
              <a:rPr lang="fr-FR" dirty="0"/>
              <a:t>: </a:t>
            </a:r>
            <a:r>
              <a:rPr lang="fr-FR" dirty="0" smtClean="0"/>
              <a:t>to </a:t>
            </a:r>
            <a:r>
              <a:rPr lang="fr-FR" dirty="0" err="1" smtClean="0"/>
              <a:t>Represent</a:t>
            </a:r>
            <a:endParaRPr lang="fr-FR" dirty="0"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031" y="2163905"/>
            <a:ext cx="80645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fr-FR" sz="1600" b="1" dirty="0"/>
              <a:t>Force </a:t>
            </a:r>
            <a:r>
              <a:rPr lang="fr-FR" sz="1600" b="1" dirty="0" smtClean="0"/>
              <a:t>for </a:t>
            </a:r>
            <a:r>
              <a:rPr lang="fr-FR" sz="1600" b="1" dirty="0" err="1" smtClean="0"/>
              <a:t>reflection</a:t>
            </a:r>
            <a:r>
              <a:rPr lang="fr-FR" sz="1600" b="1" dirty="0" smtClean="0"/>
              <a:t> and propositions, </a:t>
            </a:r>
            <a:r>
              <a:rPr lang="fr-FR" sz="1600" b="1" dirty="0" err="1" smtClean="0"/>
              <a:t>we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act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towards</a:t>
            </a:r>
            <a:r>
              <a:rPr lang="fr-FR" sz="1600" b="1" dirty="0" smtClean="0"/>
              <a:t> Public </a:t>
            </a:r>
            <a:r>
              <a:rPr lang="fr-FR" sz="1600" b="1" dirty="0" err="1" smtClean="0"/>
              <a:t>authorities</a:t>
            </a:r>
            <a:r>
              <a:rPr lang="fr-FR" sz="1600" b="1" dirty="0" smtClean="0"/>
              <a:t>, and vis-à-vis social </a:t>
            </a:r>
            <a:r>
              <a:rPr lang="fr-FR" sz="1600" b="1" dirty="0" err="1" smtClean="0"/>
              <a:t>trade</a:t>
            </a:r>
            <a:r>
              <a:rPr lang="fr-FR" sz="1600" b="1" dirty="0" smtClean="0"/>
              <a:t> unions, to </a:t>
            </a:r>
            <a:r>
              <a:rPr lang="fr-FR" sz="1600" b="1" dirty="0" err="1" smtClean="0"/>
              <a:t>ensure</a:t>
            </a:r>
            <a:r>
              <a:rPr lang="fr-FR" sz="1600" b="1" dirty="0" smtClean="0"/>
              <a:t> a favorable </a:t>
            </a:r>
            <a:r>
              <a:rPr lang="fr-FR" sz="1600" b="1" dirty="0" err="1" smtClean="0"/>
              <a:t>legal</a:t>
            </a:r>
            <a:r>
              <a:rPr lang="fr-FR" sz="1600" b="1" dirty="0" smtClean="0"/>
              <a:t> and </a:t>
            </a:r>
            <a:r>
              <a:rPr lang="fr-FR" sz="1600" b="1" dirty="0" err="1" smtClean="0"/>
              <a:t>regulatory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environment</a:t>
            </a:r>
            <a:r>
              <a:rPr lang="fr-FR" sz="1600" b="1" dirty="0" smtClean="0"/>
              <a:t> for the </a:t>
            </a:r>
            <a:r>
              <a:rPr lang="fr-FR" sz="1600" b="1" dirty="0" err="1" smtClean="0"/>
              <a:t>developement</a:t>
            </a:r>
            <a:r>
              <a:rPr lang="fr-FR" sz="1600" b="1" dirty="0" smtClean="0"/>
              <a:t> and the </a:t>
            </a:r>
            <a:r>
              <a:rPr lang="fr-FR" sz="1600" b="1" dirty="0" err="1" smtClean="0"/>
              <a:t>competitiveness</a:t>
            </a:r>
            <a:r>
              <a:rPr lang="fr-FR" sz="1600" b="1" dirty="0" smtClean="0"/>
              <a:t> of </a:t>
            </a:r>
            <a:r>
              <a:rPr lang="fr-FR" sz="1600" b="1" dirty="0" err="1" smtClean="0"/>
              <a:t>industrial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companies</a:t>
            </a:r>
            <a:r>
              <a:rPr lang="fr-FR" sz="1600" b="1" dirty="0" smtClean="0"/>
              <a:t>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altLang="fr-FR" sz="1800" dirty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dirty="0" err="1" smtClean="0"/>
              <a:t>Through</a:t>
            </a:r>
            <a:r>
              <a:rPr lang="fr-FR" altLang="fr-FR" sz="1600" dirty="0" smtClean="0"/>
              <a:t> 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lobbying</a:t>
            </a:r>
            <a:r>
              <a:rPr lang="fr-FR" altLang="fr-FR" sz="1600" dirty="0"/>
              <a:t>, </a:t>
            </a:r>
            <a:r>
              <a:rPr lang="fr-FR" altLang="fr-FR" sz="1600" dirty="0" err="1" smtClean="0"/>
              <a:t>we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act</a:t>
            </a:r>
            <a:r>
              <a:rPr lang="fr-FR" altLang="fr-FR" sz="1600" dirty="0" smtClean="0"/>
              <a:t> to instaure a </a:t>
            </a:r>
            <a:r>
              <a:rPr lang="fr-FR" sz="1600" dirty="0"/>
              <a:t>favorable </a:t>
            </a:r>
            <a:r>
              <a:rPr lang="fr-FR" sz="1600" dirty="0" err="1"/>
              <a:t>legal</a:t>
            </a:r>
            <a:r>
              <a:rPr lang="fr-FR" sz="1600" dirty="0"/>
              <a:t> and </a:t>
            </a:r>
            <a:r>
              <a:rPr lang="fr-FR" sz="1600" dirty="0" err="1"/>
              <a:t>regulatory</a:t>
            </a:r>
            <a:r>
              <a:rPr lang="fr-FR" sz="1600" dirty="0"/>
              <a:t> </a:t>
            </a:r>
            <a:r>
              <a:rPr lang="fr-FR" sz="1600" dirty="0" err="1" smtClean="0"/>
              <a:t>framework</a:t>
            </a:r>
            <a:r>
              <a:rPr lang="fr-FR" sz="1600" dirty="0" smtClean="0"/>
              <a:t> for </a:t>
            </a:r>
            <a:r>
              <a:rPr lang="fr-FR" sz="1600" dirty="0"/>
              <a:t>the </a:t>
            </a:r>
            <a:r>
              <a:rPr lang="fr-FR" sz="1600" dirty="0" err="1"/>
              <a:t>developement</a:t>
            </a:r>
            <a:r>
              <a:rPr lang="fr-FR" sz="1600" dirty="0"/>
              <a:t> </a:t>
            </a:r>
            <a:r>
              <a:rPr lang="fr-FR" sz="1600" dirty="0" smtClean="0"/>
              <a:t>of </a:t>
            </a:r>
            <a:r>
              <a:rPr lang="fr-FR" sz="1600" dirty="0" err="1" smtClean="0"/>
              <a:t>companies</a:t>
            </a:r>
            <a:r>
              <a:rPr lang="fr-FR" altLang="fr-FR" sz="1600" dirty="0" smtClean="0"/>
              <a:t>.</a:t>
            </a:r>
          </a:p>
          <a:p>
            <a:pPr>
              <a:buClr>
                <a:srgbClr val="FFBC3A"/>
              </a:buClr>
              <a:defRPr/>
            </a:pPr>
            <a:endParaRPr lang="fr-FR" altLang="fr-FR" sz="1600" dirty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dirty="0" err="1" smtClean="0"/>
              <a:t>Through</a:t>
            </a:r>
            <a:r>
              <a:rPr lang="fr-FR" altLang="fr-FR" sz="1600" dirty="0" smtClean="0"/>
              <a:t> 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social dialogue</a:t>
            </a:r>
            <a:r>
              <a:rPr lang="fr-FR" altLang="fr-FR" sz="1600" b="1" dirty="0" smtClean="0"/>
              <a:t>, </a:t>
            </a:r>
            <a:r>
              <a:rPr lang="fr-FR" altLang="fr-FR" sz="1600" dirty="0" err="1" smtClean="0"/>
              <a:t>we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act</a:t>
            </a:r>
            <a:r>
              <a:rPr lang="fr-FR" altLang="fr-FR" sz="1600" dirty="0" smtClean="0"/>
              <a:t> to </a:t>
            </a:r>
            <a:r>
              <a:rPr lang="fr-FR" altLang="fr-FR" sz="1600" dirty="0" err="1" smtClean="0"/>
              <a:t>buil</a:t>
            </a:r>
            <a:r>
              <a:rPr lang="fr-FR" altLang="fr-FR" sz="1600" dirty="0" smtClean="0"/>
              <a:t> the </a:t>
            </a:r>
            <a:r>
              <a:rPr lang="fr-FR" altLang="fr-FR" sz="1600" dirty="0" err="1" smtClean="0"/>
              <a:t>most</a:t>
            </a:r>
            <a:r>
              <a:rPr lang="fr-FR" altLang="fr-FR" sz="1600" dirty="0" smtClean="0"/>
              <a:t> favorable </a:t>
            </a:r>
            <a:r>
              <a:rPr lang="fr-FR" altLang="fr-FR" sz="1600" dirty="0" err="1" smtClean="0"/>
              <a:t>context</a:t>
            </a:r>
            <a:r>
              <a:rPr lang="fr-FR" altLang="fr-FR" sz="1600" dirty="0" smtClean="0"/>
              <a:t> for the </a:t>
            </a:r>
            <a:r>
              <a:rPr lang="fr-FR" altLang="fr-FR" sz="1600" dirty="0" err="1" smtClean="0"/>
              <a:t>development</a:t>
            </a:r>
            <a:r>
              <a:rPr lang="fr-FR" altLang="fr-FR" sz="1600" dirty="0" smtClean="0"/>
              <a:t> of </a:t>
            </a:r>
            <a:r>
              <a:rPr lang="fr-FR" altLang="fr-FR" sz="1600" dirty="0" err="1" smtClean="0"/>
              <a:t>companies</a:t>
            </a:r>
            <a:r>
              <a:rPr lang="fr-FR" altLang="fr-FR" sz="1600" dirty="0" smtClean="0"/>
              <a:t>.</a:t>
            </a:r>
          </a:p>
          <a:p>
            <a:pPr>
              <a:buClr>
                <a:srgbClr val="FFBC3A"/>
              </a:buClr>
              <a:defRPr/>
            </a:pPr>
            <a:endParaRPr lang="fr-FR" altLang="fr-FR" sz="1600" dirty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dirty="0" err="1" smtClean="0"/>
              <a:t>Through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our</a:t>
            </a:r>
            <a:r>
              <a:rPr lang="fr-FR" altLang="fr-FR" sz="1600" b="1" dirty="0" smtClean="0">
                <a:solidFill>
                  <a:srgbClr val="FFBC3A"/>
                </a:solidFill>
              </a:rPr>
              <a:t> 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mandates</a:t>
            </a:r>
            <a:r>
              <a:rPr lang="fr-FR" altLang="fr-FR" sz="1600" dirty="0"/>
              <a:t>, </a:t>
            </a:r>
            <a:r>
              <a:rPr lang="fr-FR" altLang="fr-FR" sz="1600" dirty="0" err="1" smtClean="0"/>
              <a:t>we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defend</a:t>
            </a:r>
            <a:r>
              <a:rPr lang="fr-FR" sz="1600" dirty="0" smtClean="0"/>
              <a:t>, for </a:t>
            </a:r>
            <a:r>
              <a:rPr lang="fr-FR" sz="1600" dirty="0" err="1" smtClean="0"/>
              <a:t>companies</a:t>
            </a:r>
            <a:r>
              <a:rPr lang="fr-FR" sz="1600" dirty="0" smtClean="0"/>
              <a:t>, the </a:t>
            </a:r>
            <a:r>
              <a:rPr lang="fr-FR" sz="1600" dirty="0" err="1" smtClean="0"/>
              <a:t>interests</a:t>
            </a:r>
            <a:r>
              <a:rPr lang="fr-FR" sz="1600" dirty="0" smtClean="0"/>
              <a:t> of the </a:t>
            </a:r>
            <a:r>
              <a:rPr lang="fr-FR" sz="1600" dirty="0" err="1" smtClean="0"/>
              <a:t>sector</a:t>
            </a:r>
            <a:r>
              <a:rPr lang="fr-FR" sz="1600" dirty="0" smtClean="0"/>
              <a:t>. </a:t>
            </a:r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15822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249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Our missions </a:t>
            </a:r>
            <a:r>
              <a:rPr lang="fr-FR" dirty="0"/>
              <a:t>: </a:t>
            </a:r>
            <a:r>
              <a:rPr lang="fr-FR" dirty="0" smtClean="0"/>
              <a:t>to </a:t>
            </a:r>
            <a:r>
              <a:rPr lang="fr-FR" dirty="0" err="1" smtClean="0"/>
              <a:t>advise</a:t>
            </a:r>
            <a:endParaRPr lang="fr-FR" dirty="0"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86406" y="1597794"/>
            <a:ext cx="8017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altLang="fr-FR" sz="2000" b="1" dirty="0">
              <a:solidFill>
                <a:srgbClr val="005677"/>
              </a:solidFill>
            </a:endParaRP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86406" y="2067657"/>
            <a:ext cx="8064500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fr-FR" sz="1600" b="1" dirty="0" err="1" smtClean="0"/>
              <a:t>We</a:t>
            </a:r>
            <a:r>
              <a:rPr lang="fr-FR" sz="1600" b="1" dirty="0" smtClean="0"/>
              <a:t> put at the </a:t>
            </a:r>
            <a:r>
              <a:rPr lang="fr-FR" sz="1600" b="1" dirty="0" err="1" smtClean="0"/>
              <a:t>disposal</a:t>
            </a:r>
            <a:r>
              <a:rPr lang="fr-FR" sz="1600" b="1" dirty="0" smtClean="0"/>
              <a:t> of </a:t>
            </a:r>
            <a:r>
              <a:rPr lang="fr-FR" sz="1600" b="1" dirty="0" err="1" smtClean="0"/>
              <a:t>companies</a:t>
            </a:r>
            <a:r>
              <a:rPr lang="fr-FR" sz="1600" b="1" dirty="0" smtClean="0"/>
              <a:t>  </a:t>
            </a:r>
            <a:r>
              <a:rPr lang="fr-FR" sz="1600" b="1" dirty="0" smtClean="0">
                <a:solidFill>
                  <a:srgbClr val="FFBC3A"/>
                </a:solidFill>
              </a:rPr>
              <a:t>information and </a:t>
            </a:r>
            <a:r>
              <a:rPr lang="fr-FR" sz="1600" b="1" dirty="0" err="1" smtClean="0">
                <a:solidFill>
                  <a:srgbClr val="FFBC3A"/>
                </a:solidFill>
              </a:rPr>
              <a:t>legal</a:t>
            </a:r>
            <a:r>
              <a:rPr lang="fr-FR" sz="1600" b="1" dirty="0" smtClean="0">
                <a:solidFill>
                  <a:srgbClr val="FFBC3A"/>
                </a:solidFill>
              </a:rPr>
              <a:t> support services </a:t>
            </a:r>
            <a:r>
              <a:rPr lang="fr-FR" sz="1600" b="1" dirty="0" err="1" smtClean="0"/>
              <a:t>within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our</a:t>
            </a:r>
            <a:r>
              <a:rPr lang="fr-FR" sz="1600" b="1" dirty="0" smtClean="0"/>
              <a:t> local associations to help </a:t>
            </a:r>
            <a:r>
              <a:rPr lang="fr-FR" sz="1600" b="1" dirty="0" err="1" smtClean="0"/>
              <a:t>them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find</a:t>
            </a:r>
            <a:r>
              <a:rPr lang="fr-FR" sz="1600" b="1" dirty="0" smtClean="0"/>
              <a:t> the </a:t>
            </a:r>
            <a:r>
              <a:rPr lang="fr-FR" sz="1600" b="1" dirty="0" err="1" smtClean="0"/>
              <a:t>answers</a:t>
            </a:r>
            <a:r>
              <a:rPr lang="fr-FR" sz="1600" b="1" dirty="0" smtClean="0"/>
              <a:t> to </a:t>
            </a:r>
            <a:r>
              <a:rPr lang="fr-FR" sz="1600" b="1" dirty="0" err="1" smtClean="0"/>
              <a:t>their</a:t>
            </a:r>
            <a:r>
              <a:rPr lang="fr-FR" sz="1600" b="1" dirty="0" smtClean="0"/>
              <a:t> </a:t>
            </a:r>
            <a:r>
              <a:rPr lang="fr-FR" sz="1600" b="1" dirty="0" smtClean="0">
                <a:solidFill>
                  <a:srgbClr val="FFC000"/>
                </a:solidFill>
              </a:rPr>
              <a:t>labour </a:t>
            </a:r>
            <a:r>
              <a:rPr lang="fr-FR" sz="1600" b="1" dirty="0" err="1" smtClean="0">
                <a:solidFill>
                  <a:srgbClr val="FFC000"/>
                </a:solidFill>
              </a:rPr>
              <a:t>law</a:t>
            </a:r>
            <a:r>
              <a:rPr lang="fr-FR" sz="1600" b="1" dirty="0" smtClean="0">
                <a:solidFill>
                  <a:srgbClr val="FFC000"/>
                </a:solidFill>
              </a:rPr>
              <a:t> </a:t>
            </a:r>
            <a:r>
              <a:rPr lang="fr-FR" sz="1600" b="1" dirty="0" err="1" smtClean="0"/>
              <a:t>problems</a:t>
            </a:r>
            <a:r>
              <a:rPr lang="fr-FR" sz="1600" b="1" dirty="0" smtClean="0"/>
              <a:t> and </a:t>
            </a:r>
            <a:r>
              <a:rPr lang="fr-FR" sz="1600" b="1" dirty="0" err="1" smtClean="0"/>
              <a:t>anticipate</a:t>
            </a:r>
            <a:r>
              <a:rPr lang="fr-FR" sz="1600" b="1" dirty="0" smtClean="0"/>
              <a:t> </a:t>
            </a:r>
            <a:r>
              <a:rPr lang="fr-FR" sz="1600" b="1" dirty="0" err="1" smtClean="0">
                <a:solidFill>
                  <a:srgbClr val="FFBC3A"/>
                </a:solidFill>
              </a:rPr>
              <a:t>regulatory</a:t>
            </a:r>
            <a:r>
              <a:rPr lang="fr-FR" sz="1600" b="1" dirty="0" smtClean="0">
                <a:solidFill>
                  <a:srgbClr val="FFBC3A"/>
                </a:solidFill>
              </a:rPr>
              <a:t> </a:t>
            </a:r>
            <a:r>
              <a:rPr lang="fr-FR" sz="1600" b="1" dirty="0" err="1" smtClean="0">
                <a:solidFill>
                  <a:srgbClr val="FFBC3A"/>
                </a:solidFill>
              </a:rPr>
              <a:t>evolutions</a:t>
            </a:r>
            <a:r>
              <a:rPr lang="fr-FR" sz="1600" b="1" dirty="0" smtClean="0"/>
              <a:t>.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300" b="1" dirty="0"/>
          </a:p>
          <a:p>
            <a:pPr marL="0" indent="0">
              <a:buFont typeface="Arial" pitchFamily="34" charset="0"/>
              <a:buNone/>
              <a:defRPr/>
            </a:pPr>
            <a:endParaRPr lang="fr-FR" altLang="fr-FR" sz="1600" dirty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b="1" dirty="0" smtClean="0">
                <a:solidFill>
                  <a:srgbClr val="5B97B2"/>
                </a:solidFill>
              </a:rPr>
              <a:t>Our </a:t>
            </a:r>
            <a:r>
              <a:rPr lang="fr-FR" altLang="fr-FR" sz="1600" b="1" dirty="0" err="1" smtClean="0">
                <a:solidFill>
                  <a:srgbClr val="5B97B2"/>
                </a:solidFill>
              </a:rPr>
              <a:t>fields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 of expertise </a:t>
            </a:r>
            <a:r>
              <a:rPr lang="fr-FR" altLang="fr-FR" sz="1600" dirty="0">
                <a:solidFill>
                  <a:srgbClr val="5B97B2"/>
                </a:solidFill>
              </a:rPr>
              <a:t>:</a:t>
            </a:r>
            <a:r>
              <a:rPr lang="fr-FR" altLang="fr-FR" sz="1600" dirty="0"/>
              <a:t/>
            </a:r>
            <a:br>
              <a:rPr lang="fr-FR" altLang="fr-FR" sz="1600" dirty="0"/>
            </a:br>
            <a:r>
              <a:rPr lang="fr-FR" altLang="fr-FR" sz="1600" dirty="0" smtClean="0"/>
              <a:t>Labour </a:t>
            </a:r>
            <a:r>
              <a:rPr lang="fr-FR" altLang="fr-FR" sz="1600" dirty="0" err="1" smtClean="0"/>
              <a:t>law</a:t>
            </a:r>
            <a:r>
              <a:rPr lang="fr-FR" altLang="fr-FR" sz="1600" dirty="0" smtClean="0"/>
              <a:t>, social protection </a:t>
            </a:r>
            <a:r>
              <a:rPr lang="fr-FR" altLang="fr-FR" sz="1600" dirty="0" err="1" smtClean="0"/>
              <a:t>law</a:t>
            </a:r>
            <a:r>
              <a:rPr lang="fr-FR" altLang="fr-FR" sz="1600" dirty="0" smtClean="0"/>
              <a:t>, </a:t>
            </a:r>
            <a:r>
              <a:rPr lang="fr-FR" altLang="fr-FR" sz="1600" dirty="0" err="1" smtClean="0"/>
              <a:t>employment</a:t>
            </a:r>
            <a:r>
              <a:rPr lang="fr-FR" altLang="fr-FR" sz="1600" dirty="0" smtClean="0"/>
              <a:t> &amp; training </a:t>
            </a:r>
            <a:r>
              <a:rPr lang="fr-FR" altLang="fr-FR" sz="1600" dirty="0" err="1" smtClean="0"/>
              <a:t>legislation</a:t>
            </a:r>
            <a:r>
              <a:rPr lang="fr-FR" altLang="fr-FR" sz="1600" dirty="0" smtClean="0"/>
              <a:t>, </a:t>
            </a:r>
            <a:r>
              <a:rPr lang="fr-FR" altLang="fr-FR" sz="1600" dirty="0" err="1" smtClean="0"/>
              <a:t>health</a:t>
            </a:r>
            <a:r>
              <a:rPr lang="fr-FR" altLang="fr-FR" sz="1600" dirty="0" smtClean="0"/>
              <a:t>, </a:t>
            </a:r>
            <a:r>
              <a:rPr lang="fr-FR" altLang="fr-FR" sz="1600" dirty="0" err="1" smtClean="0"/>
              <a:t>safety</a:t>
            </a:r>
            <a:r>
              <a:rPr lang="fr-FR" altLang="fr-FR" sz="1600" dirty="0" smtClean="0"/>
              <a:t>, </a:t>
            </a:r>
            <a:r>
              <a:rPr lang="fr-FR" altLang="fr-FR" sz="1600" dirty="0" err="1" smtClean="0"/>
              <a:t>working</a:t>
            </a:r>
            <a:r>
              <a:rPr lang="fr-FR" altLang="fr-FR" sz="1600" dirty="0" smtClean="0"/>
              <a:t> conditions &amp; </a:t>
            </a:r>
            <a:r>
              <a:rPr lang="fr-FR" altLang="fr-FR" sz="1600" dirty="0" err="1" smtClean="0"/>
              <a:t>environment</a:t>
            </a:r>
            <a:r>
              <a:rPr lang="fr-FR" altLang="fr-FR" sz="1600" dirty="0" smtClean="0"/>
              <a:t>, </a:t>
            </a:r>
            <a:r>
              <a:rPr lang="fr-FR" altLang="fr-FR" sz="1600" dirty="0" err="1" smtClean="0"/>
              <a:t>European</a:t>
            </a:r>
            <a:r>
              <a:rPr lang="fr-FR" altLang="fr-FR" sz="1600" dirty="0" smtClean="0"/>
              <a:t> &amp; international labour </a:t>
            </a:r>
            <a:r>
              <a:rPr lang="fr-FR" altLang="fr-FR" sz="1600" dirty="0" err="1" smtClean="0"/>
              <a:t>law</a:t>
            </a:r>
            <a:r>
              <a:rPr lang="fr-FR" altLang="fr-FR" sz="1600" dirty="0" smtClean="0"/>
              <a:t>.  </a:t>
            </a:r>
          </a:p>
          <a:p>
            <a:pPr>
              <a:buClr>
                <a:srgbClr val="FFBC3A"/>
              </a:buClr>
              <a:defRPr/>
            </a:pPr>
            <a:endParaRPr lang="fr-FR" altLang="fr-FR" sz="1600" dirty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/>
              <a:t>A </a:t>
            </a:r>
            <a:r>
              <a:rPr lang="fr-FR" altLang="fr-FR" sz="1600" b="1" dirty="0" err="1" smtClean="0">
                <a:solidFill>
                  <a:srgbClr val="5B97B2"/>
                </a:solidFill>
              </a:rPr>
              <a:t>communuty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 of </a:t>
            </a:r>
            <a:r>
              <a:rPr lang="fr-FR" altLang="fr-FR" sz="1600" b="1" dirty="0" err="1" smtClean="0">
                <a:solidFill>
                  <a:srgbClr val="5B97B2"/>
                </a:solidFill>
              </a:rPr>
              <a:t>legal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 experts </a:t>
            </a:r>
            <a:r>
              <a:rPr lang="fr-FR" altLang="fr-FR" sz="1600" dirty="0" smtClean="0"/>
              <a:t>on the </a:t>
            </a:r>
            <a:r>
              <a:rPr lang="fr-FR" altLang="fr-FR" sz="1600" dirty="0" err="1" smtClean="0"/>
              <a:t>ground</a:t>
            </a:r>
            <a:r>
              <a:rPr lang="fr-FR" altLang="fr-FR" sz="1600" dirty="0" smtClean="0"/>
              <a:t>.</a:t>
            </a:r>
          </a:p>
          <a:p>
            <a:pPr>
              <a:buClr>
                <a:srgbClr val="FFBC3A"/>
              </a:buClr>
              <a:defRPr/>
            </a:pPr>
            <a:endParaRPr lang="fr-FR" altLang="fr-FR" sz="1600" dirty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dirty="0" smtClean="0"/>
              <a:t>A </a:t>
            </a:r>
            <a:r>
              <a:rPr lang="fr-FR" altLang="fr-FR" sz="1600" b="1" dirty="0" smtClean="0">
                <a:solidFill>
                  <a:srgbClr val="5B97B2"/>
                </a:solidFill>
              </a:rPr>
              <a:t>centre of ressources </a:t>
            </a:r>
            <a:r>
              <a:rPr lang="fr-FR" altLang="fr-FR" sz="1600" dirty="0" smtClean="0"/>
              <a:t>to </a:t>
            </a:r>
            <a:r>
              <a:rPr lang="fr-FR" altLang="fr-FR" sz="1600" dirty="0" err="1" smtClean="0"/>
              <a:t>inform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companies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daily</a:t>
            </a:r>
            <a:r>
              <a:rPr lang="fr-FR" altLang="fr-FR" sz="1600" dirty="0" smtClean="0"/>
              <a:t>. </a:t>
            </a:r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29916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692497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Our missions : to </a:t>
            </a: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employment</a:t>
            </a:r>
            <a:r>
              <a:rPr lang="fr-FR" dirty="0" smtClean="0"/>
              <a:t> &amp; </a:t>
            </a:r>
            <a:r>
              <a:rPr lang="fr-FR" dirty="0" err="1" smtClean="0"/>
              <a:t>competences</a:t>
            </a:r>
            <a:r>
              <a:rPr lang="fr-FR" dirty="0" smtClean="0"/>
              <a:t> </a:t>
            </a:r>
            <a:endParaRPr lang="fr-FR" dirty="0">
              <a:cs typeface="+mj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86406" y="1597794"/>
            <a:ext cx="8017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altLang="fr-FR" sz="2000" b="1" dirty="0">
              <a:solidFill>
                <a:srgbClr val="005677"/>
              </a:solidFill>
            </a:endParaRP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86406" y="1846277"/>
            <a:ext cx="80645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fr-FR" sz="1600" b="1" dirty="0" smtClean="0">
                <a:solidFill>
                  <a:srgbClr val="535353"/>
                </a:solidFill>
              </a:rPr>
              <a:t>UIMM and </a:t>
            </a:r>
            <a:r>
              <a:rPr lang="fr-FR" sz="1600" b="1" dirty="0" err="1" smtClean="0">
                <a:solidFill>
                  <a:srgbClr val="535353"/>
                </a:solidFill>
              </a:rPr>
              <a:t>its</a:t>
            </a:r>
            <a:r>
              <a:rPr lang="fr-FR" sz="1600" b="1" dirty="0" smtClean="0">
                <a:solidFill>
                  <a:srgbClr val="535353"/>
                </a:solidFill>
              </a:rPr>
              <a:t> network are </a:t>
            </a:r>
            <a:r>
              <a:rPr lang="fr-FR" sz="1600" b="1" dirty="0" err="1" smtClean="0">
                <a:solidFill>
                  <a:srgbClr val="535353"/>
                </a:solidFill>
              </a:rPr>
              <a:t>mobilised</a:t>
            </a:r>
            <a:r>
              <a:rPr lang="fr-FR" sz="1600" b="1" dirty="0" smtClean="0">
                <a:solidFill>
                  <a:srgbClr val="535353"/>
                </a:solidFill>
              </a:rPr>
              <a:t> to use </a:t>
            </a:r>
            <a:r>
              <a:rPr lang="fr-FR" sz="1600" b="1" dirty="0" err="1" smtClean="0">
                <a:solidFill>
                  <a:srgbClr val="535353"/>
                </a:solidFill>
              </a:rPr>
              <a:t>employment</a:t>
            </a:r>
            <a:r>
              <a:rPr lang="fr-FR" sz="1600" b="1" dirty="0" smtClean="0">
                <a:solidFill>
                  <a:srgbClr val="535353"/>
                </a:solidFill>
              </a:rPr>
              <a:t> and </a:t>
            </a:r>
            <a:r>
              <a:rPr lang="fr-FR" sz="1600" b="1" dirty="0" err="1" smtClean="0">
                <a:solidFill>
                  <a:srgbClr val="535353"/>
                </a:solidFill>
              </a:rPr>
              <a:t>competences</a:t>
            </a:r>
            <a:r>
              <a:rPr lang="fr-FR" sz="1600" b="1" dirty="0" smtClean="0">
                <a:solidFill>
                  <a:srgbClr val="535353"/>
                </a:solidFill>
              </a:rPr>
              <a:t> as a </a:t>
            </a:r>
            <a:r>
              <a:rPr lang="fr-FR" sz="1600" b="1" dirty="0" smtClean="0">
                <a:solidFill>
                  <a:srgbClr val="FFC000"/>
                </a:solidFill>
              </a:rPr>
              <a:t>lever for </a:t>
            </a:r>
            <a:r>
              <a:rPr lang="fr-FR" sz="1600" b="1" dirty="0" err="1" smtClean="0">
                <a:solidFill>
                  <a:srgbClr val="FFC000"/>
                </a:solidFill>
              </a:rPr>
              <a:t>development</a:t>
            </a:r>
            <a:r>
              <a:rPr lang="fr-FR" sz="1600" b="1" dirty="0" smtClean="0">
                <a:solidFill>
                  <a:srgbClr val="FFC000"/>
                </a:solidFill>
              </a:rPr>
              <a:t> </a:t>
            </a:r>
            <a:r>
              <a:rPr lang="fr-FR" sz="1600" b="1" dirty="0" smtClean="0">
                <a:solidFill>
                  <a:srgbClr val="535353"/>
                </a:solidFill>
              </a:rPr>
              <a:t>of </a:t>
            </a:r>
            <a:r>
              <a:rPr lang="fr-FR" sz="1600" b="1" dirty="0" err="1" smtClean="0">
                <a:solidFill>
                  <a:srgbClr val="535353"/>
                </a:solidFill>
              </a:rPr>
              <a:t>industrial</a:t>
            </a:r>
            <a:r>
              <a:rPr lang="fr-FR" sz="1600" b="1" dirty="0" smtClean="0">
                <a:solidFill>
                  <a:srgbClr val="535353"/>
                </a:solidFill>
              </a:rPr>
              <a:t> </a:t>
            </a:r>
            <a:r>
              <a:rPr lang="fr-FR" sz="1600" b="1" dirty="0" err="1" smtClean="0">
                <a:solidFill>
                  <a:srgbClr val="535353"/>
                </a:solidFill>
              </a:rPr>
              <a:t>companies</a:t>
            </a:r>
            <a:r>
              <a:rPr lang="fr-FR" sz="1600" b="1" dirty="0" smtClean="0">
                <a:solidFill>
                  <a:srgbClr val="535353"/>
                </a:solidFill>
              </a:rPr>
              <a:t>. </a:t>
            </a:r>
            <a:endParaRPr lang="fr-FR" sz="1600" b="1" dirty="0">
              <a:solidFill>
                <a:srgbClr val="535353"/>
              </a:solidFill>
            </a:endParaRPr>
          </a:p>
          <a:p>
            <a:pPr>
              <a:buFont typeface="Arial" pitchFamily="34" charset="0"/>
              <a:buNone/>
              <a:defRPr/>
            </a:pPr>
            <a:endParaRPr lang="fr-FR" altLang="fr-FR" sz="600" b="1" dirty="0">
              <a:solidFill>
                <a:srgbClr val="F25B23"/>
              </a:solidFill>
            </a:endParaRPr>
          </a:p>
          <a:p>
            <a:pPr>
              <a:buFont typeface="Arial" pitchFamily="34" charset="0"/>
              <a:buNone/>
              <a:defRPr/>
            </a:pPr>
            <a:endParaRPr lang="fr-FR" altLang="fr-FR" sz="800" dirty="0"/>
          </a:p>
          <a:p>
            <a:pPr>
              <a:buFont typeface="Arial" pitchFamily="34" charset="0"/>
              <a:buNone/>
              <a:defRPr/>
            </a:pPr>
            <a:r>
              <a:rPr lang="fr-FR" altLang="fr-FR" sz="1600" b="1" dirty="0" err="1" smtClean="0">
                <a:solidFill>
                  <a:srgbClr val="7C2250"/>
                </a:solidFill>
              </a:rPr>
              <a:t>We</a:t>
            </a:r>
            <a:r>
              <a:rPr lang="fr-FR" altLang="fr-FR" sz="1600" b="1" dirty="0" smtClean="0">
                <a:solidFill>
                  <a:srgbClr val="7C2250"/>
                </a:solidFill>
              </a:rPr>
              <a:t> help </a:t>
            </a:r>
            <a:r>
              <a:rPr lang="fr-FR" altLang="fr-FR" sz="1600" b="1" dirty="0" err="1" smtClean="0">
                <a:solidFill>
                  <a:srgbClr val="7C2250"/>
                </a:solidFill>
              </a:rPr>
              <a:t>companies</a:t>
            </a:r>
            <a:r>
              <a:rPr lang="fr-FR" altLang="fr-FR" sz="1600" b="1" dirty="0" smtClean="0">
                <a:solidFill>
                  <a:srgbClr val="7C2250"/>
                </a:solidFill>
              </a:rPr>
              <a:t> to </a:t>
            </a:r>
            <a:r>
              <a:rPr lang="fr-FR" altLang="fr-FR" sz="1600" b="1" dirty="0">
                <a:solidFill>
                  <a:srgbClr val="7C2250"/>
                </a:solidFill>
              </a:rPr>
              <a:t>: </a:t>
            </a:r>
            <a:endParaRPr lang="fr-FR" altLang="fr-FR" sz="1600" b="1" dirty="0" smtClean="0">
              <a:solidFill>
                <a:srgbClr val="7C2250"/>
              </a:solidFill>
            </a:endParaRPr>
          </a:p>
          <a:p>
            <a:pPr>
              <a:buFont typeface="Arial" pitchFamily="34" charset="0"/>
              <a:buNone/>
              <a:defRPr/>
            </a:pPr>
            <a:endParaRPr lang="fr-FR" altLang="fr-FR" sz="800" b="1" dirty="0">
              <a:solidFill>
                <a:srgbClr val="7C2250"/>
              </a:solidFill>
            </a:endParaRPr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b="1" dirty="0" err="1" smtClean="0"/>
              <a:t>Anticipate</a:t>
            </a:r>
            <a:r>
              <a:rPr lang="fr-FR" altLang="fr-FR" sz="1600" b="1" dirty="0" smtClean="0"/>
              <a:t> </a:t>
            </a:r>
            <a:r>
              <a:rPr lang="fr-FR" altLang="fr-FR" sz="1600" b="1" dirty="0" err="1" smtClean="0"/>
              <a:t>their</a:t>
            </a:r>
            <a:r>
              <a:rPr lang="fr-FR" altLang="fr-FR" sz="1600" b="1" dirty="0" smtClean="0"/>
              <a:t> </a:t>
            </a:r>
            <a:r>
              <a:rPr lang="fr-FR" altLang="fr-FR" sz="1600" b="1" dirty="0" err="1" smtClean="0"/>
              <a:t>competences</a:t>
            </a:r>
            <a:r>
              <a:rPr lang="fr-FR" altLang="fr-FR" sz="1600" b="1" dirty="0" smtClean="0"/>
              <a:t> </a:t>
            </a:r>
            <a:r>
              <a:rPr lang="fr-FR" altLang="fr-FR" sz="1600" b="1" dirty="0" err="1" smtClean="0"/>
              <a:t>needs</a:t>
            </a:r>
            <a:r>
              <a:rPr lang="fr-FR" altLang="fr-FR" sz="1600" b="1" dirty="0" smtClean="0"/>
              <a:t> </a:t>
            </a:r>
            <a:r>
              <a:rPr lang="fr-FR" altLang="fr-FR" sz="1600" dirty="0" err="1" smtClean="0"/>
              <a:t>thanks</a:t>
            </a:r>
            <a:r>
              <a:rPr lang="fr-FR" altLang="fr-FR" sz="1600" dirty="0" smtClean="0"/>
              <a:t> to the </a:t>
            </a:r>
            <a:r>
              <a:rPr lang="fr-FR" altLang="fr-FR" sz="1600" dirty="0" err="1" smtClean="0"/>
              <a:t>work</a:t>
            </a:r>
            <a:r>
              <a:rPr lang="fr-FR" altLang="fr-FR" sz="1600" dirty="0" smtClean="0"/>
              <a:t> of the </a:t>
            </a:r>
            <a:r>
              <a:rPr lang="fr-FR" altLang="fr-FR" sz="1600" dirty="0" smtClean="0">
                <a:solidFill>
                  <a:srgbClr val="5B97B2"/>
                </a:solidFill>
              </a:rPr>
              <a:t>Joint </a:t>
            </a:r>
            <a:r>
              <a:rPr lang="fr-FR" altLang="fr-FR" sz="1600" dirty="0" err="1">
                <a:solidFill>
                  <a:srgbClr val="5B97B2"/>
                </a:solidFill>
              </a:rPr>
              <a:t>O</a:t>
            </a:r>
            <a:r>
              <a:rPr lang="fr-FR" altLang="fr-FR" sz="1600" dirty="0" err="1" smtClean="0">
                <a:solidFill>
                  <a:srgbClr val="5B97B2"/>
                </a:solidFill>
              </a:rPr>
              <a:t>bservatory</a:t>
            </a:r>
            <a:r>
              <a:rPr lang="fr-FR" altLang="fr-FR" sz="1600" dirty="0" smtClean="0">
                <a:solidFill>
                  <a:srgbClr val="5B97B2"/>
                </a:solidFill>
              </a:rPr>
              <a:t> for jobs and </a:t>
            </a:r>
            <a:r>
              <a:rPr lang="fr-FR" altLang="fr-FR" sz="1600" dirty="0" err="1" smtClean="0">
                <a:solidFill>
                  <a:srgbClr val="5B97B2"/>
                </a:solidFill>
              </a:rPr>
              <a:t>competences</a:t>
            </a:r>
            <a:r>
              <a:rPr lang="fr-FR" altLang="fr-FR" sz="1600" dirty="0" smtClean="0">
                <a:solidFill>
                  <a:srgbClr val="5B97B2"/>
                </a:solidFill>
              </a:rPr>
              <a:t>  in the </a:t>
            </a:r>
            <a:r>
              <a:rPr lang="fr-FR" altLang="fr-FR" sz="1600" dirty="0" err="1" smtClean="0">
                <a:solidFill>
                  <a:srgbClr val="5B97B2"/>
                </a:solidFill>
              </a:rPr>
              <a:t>metal</a:t>
            </a:r>
            <a:r>
              <a:rPr lang="fr-FR" altLang="fr-FR" sz="1600" dirty="0" smtClean="0">
                <a:solidFill>
                  <a:srgbClr val="5B97B2"/>
                </a:solidFill>
              </a:rPr>
              <a:t> </a:t>
            </a:r>
            <a:r>
              <a:rPr lang="fr-FR" altLang="fr-FR" sz="1600" dirty="0" err="1" smtClean="0">
                <a:solidFill>
                  <a:srgbClr val="5B97B2"/>
                </a:solidFill>
              </a:rPr>
              <a:t>industry</a:t>
            </a:r>
            <a:r>
              <a:rPr lang="fr-FR" altLang="fr-FR" sz="1600" dirty="0">
                <a:solidFill>
                  <a:srgbClr val="5B97B2"/>
                </a:solidFill>
              </a:rPr>
              <a:t>.</a:t>
            </a:r>
            <a:endParaRPr lang="fr-FR" altLang="fr-FR" sz="1600" dirty="0" smtClean="0">
              <a:solidFill>
                <a:srgbClr val="5B97B2"/>
              </a:solidFill>
            </a:endParaRPr>
          </a:p>
          <a:p>
            <a:pPr>
              <a:buClr>
                <a:srgbClr val="FFBC3A"/>
              </a:buClr>
              <a:defRPr/>
            </a:pPr>
            <a:endParaRPr lang="fr-FR" altLang="fr-FR" sz="800" dirty="0">
              <a:solidFill>
                <a:srgbClr val="5B97B2"/>
              </a:solidFill>
            </a:endParaRPr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b="1" dirty="0" err="1" smtClean="0"/>
              <a:t>Implement</a:t>
            </a:r>
            <a:r>
              <a:rPr lang="fr-FR" altLang="fr-FR" sz="1600" b="1" dirty="0" smtClean="0"/>
              <a:t> the </a:t>
            </a:r>
            <a:r>
              <a:rPr lang="fr-FR" altLang="fr-FR" sz="1600" b="1" dirty="0" err="1" smtClean="0"/>
              <a:t>sectoral</a:t>
            </a:r>
            <a:r>
              <a:rPr lang="fr-FR" altLang="fr-FR" sz="1600" b="1" dirty="0" smtClean="0"/>
              <a:t> </a:t>
            </a:r>
            <a:r>
              <a:rPr lang="fr-FR" altLang="fr-FR" sz="1600" b="1" dirty="0" err="1" smtClean="0"/>
              <a:t>employment</a:t>
            </a:r>
            <a:r>
              <a:rPr lang="fr-FR" altLang="fr-FR" sz="1600" b="1" dirty="0" smtClean="0"/>
              <a:t>-training </a:t>
            </a:r>
            <a:r>
              <a:rPr lang="fr-FR" altLang="fr-FR" sz="1600" b="1" dirty="0" err="1" smtClean="0"/>
              <a:t>policy</a:t>
            </a:r>
            <a:r>
              <a:rPr lang="fr-FR" altLang="fr-FR" sz="1600" b="1" dirty="0" smtClean="0"/>
              <a:t> </a:t>
            </a:r>
            <a:r>
              <a:rPr lang="fr-FR" altLang="fr-FR" sz="1600" dirty="0" err="1" smtClean="0"/>
              <a:t>defined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with</a:t>
            </a:r>
            <a:r>
              <a:rPr lang="fr-FR" altLang="fr-FR" sz="1600" dirty="0" smtClean="0"/>
              <a:t> the </a:t>
            </a:r>
            <a:r>
              <a:rPr lang="fr-FR" altLang="fr-FR" sz="1600" dirty="0" err="1" smtClean="0"/>
              <a:t>sectoral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trade</a:t>
            </a:r>
            <a:r>
              <a:rPr lang="fr-FR" altLang="fr-FR" sz="1600" dirty="0" smtClean="0"/>
              <a:t> unions, </a:t>
            </a:r>
            <a:r>
              <a:rPr lang="fr-FR" altLang="fr-FR" sz="1600" dirty="0" err="1" smtClean="0"/>
              <a:t>supported</a:t>
            </a:r>
            <a:r>
              <a:rPr lang="fr-FR" altLang="fr-FR" sz="1600" dirty="0" smtClean="0"/>
              <a:t> by the local associations and </a:t>
            </a:r>
            <a:r>
              <a:rPr lang="fr-FR" altLang="fr-FR" sz="1600" dirty="0" err="1" smtClean="0"/>
              <a:t>their</a:t>
            </a:r>
            <a:r>
              <a:rPr lang="fr-FR" altLang="fr-FR" sz="1600" dirty="0" smtClean="0"/>
              <a:t> </a:t>
            </a:r>
            <a:r>
              <a:rPr lang="fr-FR" altLang="fr-FR" sz="1600" dirty="0" smtClean="0">
                <a:solidFill>
                  <a:srgbClr val="5B97B2"/>
                </a:solidFill>
              </a:rPr>
              <a:t>training bodies. </a:t>
            </a:r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endParaRPr lang="fr-FR" altLang="fr-FR" sz="800" dirty="0" smtClean="0">
              <a:solidFill>
                <a:srgbClr val="5B97B2"/>
              </a:solidFill>
            </a:endParaRPr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b="1" dirty="0" smtClean="0"/>
              <a:t>Train to </a:t>
            </a:r>
            <a:r>
              <a:rPr lang="fr-FR" altLang="fr-FR" sz="1600" b="1" dirty="0" err="1" smtClean="0"/>
              <a:t>multiply</a:t>
            </a:r>
            <a:r>
              <a:rPr lang="fr-FR" altLang="fr-FR" sz="1600" b="1" dirty="0" smtClean="0"/>
              <a:t> </a:t>
            </a:r>
            <a:r>
              <a:rPr lang="fr-FR" altLang="fr-FR" sz="1600" b="1" dirty="0" err="1" smtClean="0"/>
              <a:t>their</a:t>
            </a:r>
            <a:r>
              <a:rPr lang="fr-FR" altLang="fr-FR" sz="1600" b="1" dirty="0" smtClean="0"/>
              <a:t> performances </a:t>
            </a:r>
            <a:r>
              <a:rPr lang="fr-FR" altLang="fr-FR" sz="1600" b="1" dirty="0"/>
              <a:t>: 42 000 </a:t>
            </a:r>
            <a:r>
              <a:rPr lang="fr-FR" altLang="fr-FR" sz="1600" b="1" dirty="0" err="1" smtClean="0"/>
              <a:t>young</a:t>
            </a:r>
            <a:r>
              <a:rPr lang="fr-FR" altLang="fr-FR" sz="1600" b="1" dirty="0" smtClean="0"/>
              <a:t> people </a:t>
            </a:r>
            <a:r>
              <a:rPr lang="fr-FR" altLang="fr-FR" sz="1600" dirty="0" smtClean="0"/>
              <a:t>via</a:t>
            </a:r>
            <a:r>
              <a:rPr lang="fr-FR" altLang="fr-FR" sz="1600" b="1" dirty="0" smtClean="0"/>
              <a:t> dual </a:t>
            </a:r>
            <a:r>
              <a:rPr lang="fr-FR" altLang="fr-FR" sz="1600" b="1" dirty="0" err="1" smtClean="0"/>
              <a:t>learning</a:t>
            </a:r>
            <a:r>
              <a:rPr lang="fr-FR" altLang="fr-FR" sz="1600" b="1" dirty="0" smtClean="0"/>
              <a:t>  </a:t>
            </a:r>
            <a:r>
              <a:rPr lang="fr-FR" altLang="fr-FR" sz="1600" dirty="0" smtClean="0"/>
              <a:t>and </a:t>
            </a:r>
            <a:r>
              <a:rPr lang="fr-FR" altLang="fr-FR" sz="1600" b="1" dirty="0" smtClean="0"/>
              <a:t>150 </a:t>
            </a:r>
            <a:r>
              <a:rPr lang="fr-FR" altLang="fr-FR" sz="1600" b="1" dirty="0"/>
              <a:t>000 </a:t>
            </a:r>
            <a:r>
              <a:rPr lang="fr-FR" altLang="fr-FR" sz="1600" b="1" dirty="0" err="1" smtClean="0"/>
              <a:t>employees</a:t>
            </a:r>
            <a:r>
              <a:rPr lang="fr-FR" altLang="fr-FR" sz="1600" b="1" dirty="0" smtClean="0"/>
              <a:t> in the </a:t>
            </a:r>
            <a:r>
              <a:rPr lang="fr-FR" altLang="fr-FR" sz="1600" b="1" dirty="0" err="1" smtClean="0"/>
              <a:t>industry</a:t>
            </a:r>
            <a:r>
              <a:rPr lang="fr-FR" altLang="fr-FR" sz="1600" b="1" dirty="0" smtClean="0"/>
              <a:t>  </a:t>
            </a:r>
            <a:r>
              <a:rPr lang="fr-FR" altLang="fr-FR" sz="1600" dirty="0" smtClean="0"/>
              <a:t>via </a:t>
            </a:r>
            <a:r>
              <a:rPr lang="fr-FR" altLang="fr-FR" sz="1600" b="1" dirty="0" err="1" smtClean="0"/>
              <a:t>continuous</a:t>
            </a:r>
            <a:r>
              <a:rPr lang="fr-FR" altLang="fr-FR" sz="1600" b="1" dirty="0" smtClean="0"/>
              <a:t> training </a:t>
            </a:r>
            <a:r>
              <a:rPr lang="fr-FR" altLang="fr-FR" sz="1600" dirty="0" err="1" smtClean="0"/>
              <a:t>each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year</a:t>
            </a:r>
            <a:r>
              <a:rPr lang="fr-FR" altLang="fr-FR" sz="1600" dirty="0" smtClean="0"/>
              <a:t> </a:t>
            </a:r>
          </a:p>
          <a:p>
            <a:pPr>
              <a:buClr>
                <a:srgbClr val="FFBC3A"/>
              </a:buClr>
              <a:defRPr/>
            </a:pPr>
            <a:endParaRPr lang="fr-FR" altLang="fr-FR" sz="800" dirty="0"/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b="1" dirty="0" err="1" smtClean="0"/>
              <a:t>Promote</a:t>
            </a:r>
            <a:r>
              <a:rPr lang="fr-FR" altLang="fr-FR" sz="1600" b="1" dirty="0" smtClean="0"/>
              <a:t> insertion in the </a:t>
            </a:r>
            <a:r>
              <a:rPr lang="fr-FR" altLang="fr-FR" sz="1600" b="1" dirty="0" err="1" smtClean="0"/>
              <a:t>industry</a:t>
            </a:r>
            <a:r>
              <a:rPr lang="fr-FR" altLang="fr-FR" sz="1600" b="1" dirty="0" smtClean="0"/>
              <a:t> </a:t>
            </a:r>
            <a:r>
              <a:rPr lang="fr-FR" altLang="fr-FR" sz="1600" dirty="0" smtClean="0"/>
              <a:t>for </a:t>
            </a:r>
            <a:r>
              <a:rPr lang="fr-FR" altLang="fr-FR" sz="1600" dirty="0" err="1" smtClean="0"/>
              <a:t>target</a:t>
            </a:r>
            <a:r>
              <a:rPr lang="fr-FR" altLang="fr-FR" sz="1600" dirty="0" smtClean="0"/>
              <a:t> groups </a:t>
            </a:r>
            <a:r>
              <a:rPr lang="fr-FR" altLang="fr-FR" sz="1600" dirty="0" err="1" smtClean="0"/>
              <a:t>outside</a:t>
            </a:r>
            <a:r>
              <a:rPr lang="fr-FR" altLang="fr-FR" sz="1600" dirty="0" smtClean="0"/>
              <a:t> the labour </a:t>
            </a:r>
            <a:r>
              <a:rPr lang="fr-FR" altLang="fr-FR" sz="1600" dirty="0" err="1" smtClean="0"/>
              <a:t>market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with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our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>
                <a:solidFill>
                  <a:srgbClr val="5B97B2"/>
                </a:solidFill>
              </a:rPr>
              <a:t>fund</a:t>
            </a:r>
            <a:r>
              <a:rPr lang="fr-FR" altLang="fr-FR" sz="1600" dirty="0" smtClean="0">
                <a:solidFill>
                  <a:srgbClr val="5B97B2"/>
                </a:solidFill>
              </a:rPr>
              <a:t> « Acting for the insertion in the </a:t>
            </a:r>
            <a:r>
              <a:rPr lang="fr-FR" altLang="fr-FR" sz="1600" dirty="0" err="1" smtClean="0">
                <a:solidFill>
                  <a:srgbClr val="5B97B2"/>
                </a:solidFill>
              </a:rPr>
              <a:t>industry</a:t>
            </a:r>
            <a:r>
              <a:rPr lang="fr-FR" altLang="fr-FR" sz="1600" dirty="0" smtClean="0">
                <a:solidFill>
                  <a:srgbClr val="5B97B2"/>
                </a:solidFill>
              </a:rPr>
              <a:t> » </a:t>
            </a:r>
            <a:r>
              <a:rPr lang="fr-FR" altLang="fr-FR" sz="1600" dirty="0">
                <a:solidFill>
                  <a:srgbClr val="5B97B2"/>
                </a:solidFill>
              </a:rPr>
              <a:t>(A2I</a:t>
            </a:r>
            <a:r>
              <a:rPr lang="fr-FR" altLang="fr-FR" sz="1600" dirty="0" smtClean="0">
                <a:solidFill>
                  <a:srgbClr val="5B97B2"/>
                </a:solidFill>
              </a:rPr>
              <a:t>)</a:t>
            </a:r>
          </a:p>
          <a:p>
            <a:pPr>
              <a:buClr>
                <a:srgbClr val="FFBC3A"/>
              </a:buClr>
              <a:defRPr/>
            </a:pPr>
            <a:endParaRPr lang="fr-FR" altLang="fr-FR" sz="800" dirty="0">
              <a:solidFill>
                <a:srgbClr val="5B97B2"/>
              </a:solidFill>
            </a:endParaRPr>
          </a:p>
          <a:p>
            <a:pPr marL="285750" indent="-285750">
              <a:buClr>
                <a:srgbClr val="FFBC3A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1600" b="1" dirty="0" err="1" smtClean="0"/>
              <a:t>Promote</a:t>
            </a:r>
            <a:r>
              <a:rPr lang="fr-FR" altLang="fr-FR" sz="1600" b="1" dirty="0" smtClean="0"/>
              <a:t> </a:t>
            </a:r>
            <a:r>
              <a:rPr lang="fr-FR" altLang="fr-FR" sz="1600" b="1" dirty="0" err="1" smtClean="0"/>
              <a:t>ourselves</a:t>
            </a:r>
            <a:r>
              <a:rPr lang="fr-FR" altLang="fr-FR" sz="1600" b="1" dirty="0" smtClean="0"/>
              <a:t>, </a:t>
            </a:r>
            <a:r>
              <a:rPr lang="fr-FR" altLang="fr-FR" sz="1600" b="1" dirty="0" err="1" smtClean="0"/>
              <a:t>reinforce</a:t>
            </a:r>
            <a:r>
              <a:rPr lang="fr-FR" altLang="fr-FR" sz="1600" b="1" dirty="0" smtClean="0"/>
              <a:t> the </a:t>
            </a:r>
            <a:r>
              <a:rPr lang="fr-FR" altLang="fr-FR" sz="1600" b="1" dirty="0" err="1" smtClean="0"/>
              <a:t>attractiveness</a:t>
            </a:r>
            <a:r>
              <a:rPr lang="fr-FR" altLang="fr-FR" sz="1600" b="1" dirty="0" smtClean="0"/>
              <a:t> and </a:t>
            </a:r>
            <a:r>
              <a:rPr lang="fr-FR" altLang="fr-FR" sz="1600" b="1" dirty="0" err="1" smtClean="0"/>
              <a:t>improve</a:t>
            </a:r>
            <a:r>
              <a:rPr lang="fr-FR" altLang="fr-FR" sz="1600" b="1" dirty="0" smtClean="0"/>
              <a:t> the </a:t>
            </a:r>
            <a:r>
              <a:rPr lang="fr-FR" altLang="fr-FR" sz="1600" b="1" dirty="0" err="1" smtClean="0"/>
              <a:t>recruitment</a:t>
            </a:r>
            <a:r>
              <a:rPr lang="fr-FR" altLang="fr-FR" sz="1600" b="1" dirty="0" smtClean="0"/>
              <a:t> </a:t>
            </a:r>
            <a:r>
              <a:rPr lang="fr-FR" altLang="fr-FR" sz="1600" b="1" dirty="0" err="1" smtClean="0"/>
              <a:t>notably</a:t>
            </a:r>
            <a:r>
              <a:rPr lang="fr-FR" altLang="fr-FR" sz="1600" b="1" dirty="0" smtClean="0"/>
              <a:t> via the </a:t>
            </a:r>
            <a:r>
              <a:rPr lang="fr-FR" altLang="fr-FR" sz="1600" b="1" dirty="0" err="1" smtClean="0"/>
              <a:t>Jobboard</a:t>
            </a:r>
            <a:endParaRPr lang="fr-FR" alt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85226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page"/>
</p:tagLst>
</file>

<file path=ppt/theme/theme1.xml><?xml version="1.0" encoding="utf-8"?>
<a:theme xmlns:a="http://schemas.openxmlformats.org/drawingml/2006/main" name="PowerPoint">
  <a:themeElements>
    <a:clrScheme name="UIMM">
      <a:dk1>
        <a:srgbClr val="58595B"/>
      </a:dk1>
      <a:lt1>
        <a:sysClr val="window" lastClr="FFFFFF"/>
      </a:lt1>
      <a:dk2>
        <a:srgbClr val="005677"/>
      </a:dk2>
      <a:lt2>
        <a:srgbClr val="E2051B"/>
      </a:lt2>
      <a:accent1>
        <a:srgbClr val="5B97B2"/>
      </a:accent1>
      <a:accent2>
        <a:srgbClr val="00A19C"/>
      </a:accent2>
      <a:accent3>
        <a:srgbClr val="FFBC3A"/>
      </a:accent3>
      <a:accent4>
        <a:srgbClr val="F17C0E"/>
      </a:accent4>
      <a:accent5>
        <a:srgbClr val="B41B82"/>
      </a:accent5>
      <a:accent6>
        <a:srgbClr val="7C2250"/>
      </a:accent6>
      <a:hlink>
        <a:srgbClr val="58595B"/>
      </a:hlink>
      <a:folHlink>
        <a:srgbClr val="58595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_UIMM_POWERPOINT_TEMPLATE_V2.pot [Mode de compatibilité]" id="{35BDAA13-DE87-4D4A-B9A1-EC8B1BE1C129}" vid="{2264F496-7487-4738-9147-DD3747386E3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580</TotalTime>
  <Words>469</Words>
  <Application>Microsoft Office PowerPoint</Application>
  <PresentationFormat>Affichage à l'écran (4:3)</PresentationFormat>
  <Paragraphs>125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Wingdings</vt:lpstr>
      <vt:lpstr>PowerPoint</vt:lpstr>
      <vt:lpstr>Acting to serve a responsible and competitive industry </vt:lpstr>
      <vt:lpstr>An employers’ organisation committed to serve the industry </vt:lpstr>
      <vt:lpstr>Key figures</vt:lpstr>
      <vt:lpstr>A PROXIMITY NETWORK </vt:lpstr>
      <vt:lpstr>A proximity network </vt:lpstr>
      <vt:lpstr>Our commitment</vt:lpstr>
      <vt:lpstr>Our missions : to Represent</vt:lpstr>
      <vt:lpstr>Our missions : to advise</vt:lpstr>
      <vt:lpstr>Our missions : to Develop employment &amp; competences </vt:lpstr>
      <vt:lpstr>Our missions : to support the development </vt:lpstr>
      <vt:lpstr>Présentation PowerPoint</vt:lpstr>
    </vt:vector>
  </TitlesOfParts>
  <Company>ADASE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SOUMAGNAC Elodie</dc:creator>
  <cp:lastModifiedBy>drudelli</cp:lastModifiedBy>
  <cp:revision>62</cp:revision>
  <cp:lastPrinted>2017-07-05T16:04:35Z</cp:lastPrinted>
  <dcterms:created xsi:type="dcterms:W3CDTF">2017-06-27T14:53:19Z</dcterms:created>
  <dcterms:modified xsi:type="dcterms:W3CDTF">2019-03-04T15:10:47Z</dcterms:modified>
</cp:coreProperties>
</file>