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72" r:id="rId2"/>
    <p:sldId id="270" r:id="rId3"/>
    <p:sldId id="275" r:id="rId4"/>
    <p:sldId id="276" r:id="rId5"/>
    <p:sldId id="258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BD2"/>
    <a:srgbClr val="FFCC00"/>
    <a:srgbClr val="00A4DE"/>
    <a:srgbClr val="FFDF57"/>
    <a:srgbClr val="FFFF66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96" autoAdjust="0"/>
    <p:restoredTop sz="94660"/>
  </p:normalViewPr>
  <p:slideViewPr>
    <p:cSldViewPr>
      <p:cViewPr>
        <p:scale>
          <a:sx n="80" d="100"/>
          <a:sy n="80" d="100"/>
        </p:scale>
        <p:origin x="-1656" y="-1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15CF7-9F41-4A78-87EC-0E121F1C4BF5}" type="datetimeFigureOut">
              <a:rPr lang="it-IT" smtClean="0"/>
              <a:pPr/>
              <a:t>05/03/2019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F48F0-D0E4-4FC9-8A63-8D405C06749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15CF7-9F41-4A78-87EC-0E121F1C4BF5}" type="datetimeFigureOut">
              <a:rPr lang="it-IT" smtClean="0"/>
              <a:pPr/>
              <a:t>05/03/2019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F48F0-D0E4-4FC9-8A63-8D405C06749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15CF7-9F41-4A78-87EC-0E121F1C4BF5}" type="datetimeFigureOut">
              <a:rPr lang="it-IT" smtClean="0"/>
              <a:pPr/>
              <a:t>05/03/2019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F48F0-D0E4-4FC9-8A63-8D405C06749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15CF7-9F41-4A78-87EC-0E121F1C4BF5}" type="datetimeFigureOut">
              <a:rPr lang="it-IT" smtClean="0"/>
              <a:pPr/>
              <a:t>05/03/2019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F48F0-D0E4-4FC9-8A63-8D405C06749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15CF7-9F41-4A78-87EC-0E121F1C4BF5}" type="datetimeFigureOut">
              <a:rPr lang="it-IT" smtClean="0"/>
              <a:pPr/>
              <a:t>05/03/2019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F48F0-D0E4-4FC9-8A63-8D405C06749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15CF7-9F41-4A78-87EC-0E121F1C4BF5}" type="datetimeFigureOut">
              <a:rPr lang="it-IT" smtClean="0"/>
              <a:pPr/>
              <a:t>05/03/2019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F48F0-D0E4-4FC9-8A63-8D405C06749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15CF7-9F41-4A78-87EC-0E121F1C4BF5}" type="datetimeFigureOut">
              <a:rPr lang="it-IT" smtClean="0"/>
              <a:pPr/>
              <a:t>05/03/2019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F48F0-D0E4-4FC9-8A63-8D405C06749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15CF7-9F41-4A78-87EC-0E121F1C4BF5}" type="datetimeFigureOut">
              <a:rPr lang="it-IT" smtClean="0"/>
              <a:pPr/>
              <a:t>05/03/2019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F48F0-D0E4-4FC9-8A63-8D405C06749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15CF7-9F41-4A78-87EC-0E121F1C4BF5}" type="datetimeFigureOut">
              <a:rPr lang="it-IT" smtClean="0"/>
              <a:pPr/>
              <a:t>05/03/2019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F48F0-D0E4-4FC9-8A63-8D405C06749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15CF7-9F41-4A78-87EC-0E121F1C4BF5}" type="datetimeFigureOut">
              <a:rPr lang="it-IT" smtClean="0"/>
              <a:pPr/>
              <a:t>05/03/2019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F48F0-D0E4-4FC9-8A63-8D405C06749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15CF7-9F41-4A78-87EC-0E121F1C4BF5}" type="datetimeFigureOut">
              <a:rPr lang="it-IT" smtClean="0"/>
              <a:pPr/>
              <a:t>05/03/2019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F48F0-D0E4-4FC9-8A63-8D405C06749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615CF7-9F41-4A78-87EC-0E121F1C4BF5}" type="datetimeFigureOut">
              <a:rPr lang="it-IT" smtClean="0"/>
              <a:pPr/>
              <a:t>05/03/2019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F48F0-D0E4-4FC9-8A63-8D405C067490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179512" y="6453336"/>
            <a:ext cx="8784976" cy="21602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1" name="Immagine 10" descr="Risultati immagini per Social Dialogue for the Future of Manufacturi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908720"/>
            <a:ext cx="8784976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itolo 1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1700808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it-IT" sz="6000" b="1" dirty="0" err="1" smtClean="0">
                <a:solidFill>
                  <a:srgbClr val="00A4DE"/>
                </a:solidFill>
              </a:rPr>
              <a:t>So</a:t>
            </a:r>
            <a:r>
              <a:rPr lang="it-IT" sz="6000" b="1" dirty="0" err="1" smtClean="0">
                <a:solidFill>
                  <a:schemeClr val="bg1">
                    <a:lumMod val="65000"/>
                  </a:schemeClr>
                </a:solidFill>
              </a:rPr>
              <a:t>Di</a:t>
            </a:r>
            <a:r>
              <a:rPr lang="it-IT" sz="6000" b="1" dirty="0" err="1" smtClean="0">
                <a:solidFill>
                  <a:srgbClr val="00A4DE"/>
                </a:solidFill>
              </a:rPr>
              <a:t>Ma</a:t>
            </a:r>
            <a:r>
              <a:rPr lang="it-IT" sz="6000" b="1" dirty="0" smtClean="0">
                <a:solidFill>
                  <a:srgbClr val="00B0F0"/>
                </a:solidFill>
              </a:rPr>
              <a:t> </a:t>
            </a:r>
            <a:r>
              <a:rPr lang="it-IT" sz="3200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it-IT" sz="3200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it-IT" sz="3200" b="1" dirty="0" smtClean="0">
                <a:solidFill>
                  <a:schemeClr val="bg1">
                    <a:lumMod val="65000"/>
                  </a:schemeClr>
                </a:solidFill>
              </a:rPr>
              <a:t>So</a:t>
            </a:r>
            <a:r>
              <a:rPr lang="it-IT" sz="3200" b="1" dirty="0" smtClean="0">
                <a:solidFill>
                  <a:srgbClr val="009BD2"/>
                </a:solidFill>
              </a:rPr>
              <a:t>cial</a:t>
            </a:r>
            <a:r>
              <a:rPr lang="it-IT" sz="3200" b="1" dirty="0" smtClean="0">
                <a:solidFill>
                  <a:srgbClr val="0070C0"/>
                </a:solidFill>
              </a:rPr>
              <a:t> </a:t>
            </a:r>
            <a:r>
              <a:rPr lang="it-IT" sz="3200" b="1" dirty="0" err="1" smtClean="0">
                <a:solidFill>
                  <a:schemeClr val="bg1">
                    <a:lumMod val="65000"/>
                  </a:schemeClr>
                </a:solidFill>
              </a:rPr>
              <a:t>Di</a:t>
            </a:r>
            <a:r>
              <a:rPr lang="it-IT" sz="3200" b="1" dirty="0" err="1" smtClean="0">
                <a:solidFill>
                  <a:srgbClr val="00A4DE"/>
                </a:solidFill>
              </a:rPr>
              <a:t>alogue</a:t>
            </a:r>
            <a:r>
              <a:rPr lang="it-IT" sz="3200" b="1" dirty="0" smtClean="0">
                <a:solidFill>
                  <a:srgbClr val="0070C0"/>
                </a:solidFill>
              </a:rPr>
              <a:t> </a:t>
            </a:r>
            <a:r>
              <a:rPr lang="it-IT" sz="3200" b="1" dirty="0" smtClean="0">
                <a:solidFill>
                  <a:srgbClr val="00A4DE"/>
                </a:solidFill>
              </a:rPr>
              <a:t>for the Future </a:t>
            </a:r>
            <a:r>
              <a:rPr lang="it-IT" sz="3200" b="1" dirty="0" err="1" smtClean="0">
                <a:solidFill>
                  <a:srgbClr val="00A4DE"/>
                </a:solidFill>
              </a:rPr>
              <a:t>of</a:t>
            </a:r>
            <a:r>
              <a:rPr lang="it-IT" sz="3200" b="1" dirty="0" smtClean="0">
                <a:solidFill>
                  <a:srgbClr val="00A4DE"/>
                </a:solidFill>
              </a:rPr>
              <a:t> </a:t>
            </a:r>
            <a:r>
              <a:rPr lang="it-IT" sz="3200" b="1" dirty="0" smtClean="0">
                <a:solidFill>
                  <a:schemeClr val="bg1">
                    <a:lumMod val="65000"/>
                  </a:schemeClr>
                </a:solidFill>
              </a:rPr>
              <a:t>Ma</a:t>
            </a:r>
            <a:r>
              <a:rPr lang="it-IT" sz="3200" b="1" dirty="0" smtClean="0">
                <a:solidFill>
                  <a:srgbClr val="00A4DE"/>
                </a:solidFill>
              </a:rPr>
              <a:t>nufacturing</a:t>
            </a:r>
            <a:endParaRPr lang="it-IT" sz="3200" dirty="0">
              <a:solidFill>
                <a:srgbClr val="00A4DE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88640"/>
            <a:ext cx="1152128" cy="601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Immagine 5" descr="Risultati immagini per european commission social dialogue logo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6336" y="44624"/>
            <a:ext cx="1368152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79512" y="790993"/>
            <a:ext cx="8784976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4"/>
          <p:cNvSpPr/>
          <p:nvPr/>
        </p:nvSpPr>
        <p:spPr>
          <a:xfrm>
            <a:off x="179512" y="6453336"/>
            <a:ext cx="8784976" cy="21602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539552" y="1124744"/>
            <a:ext cx="770485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457200" algn="just">
              <a:buClr>
                <a:srgbClr val="C00000"/>
              </a:buClr>
            </a:pP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The auditions aims 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to:</a:t>
            </a:r>
          </a:p>
          <a:p>
            <a:pPr indent="-457200" algn="just">
              <a:buClr>
                <a:srgbClr val="C00000"/>
              </a:buClr>
            </a:pPr>
            <a:endParaRPr lang="en-US" sz="2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indent="-457200" algn="just">
              <a:buClr>
                <a:srgbClr val="C00000"/>
              </a:buClr>
              <a:buFont typeface="Wingdings" pitchFamily="2" charset="2"/>
              <a:buChar char="ü"/>
            </a:pPr>
            <a:r>
              <a:rPr 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involve </a:t>
            </a:r>
            <a:r>
              <a:rPr 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personalities from the economic, entrepreneurial, political, academic 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(public and private), </a:t>
            </a:r>
            <a:r>
              <a:rPr 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educational and institutional worlds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who deal with the theme of Industry 4.0 in their national and local professional and / or institutional activities, but always relative to their country. </a:t>
            </a:r>
          </a:p>
          <a:p>
            <a:pPr indent="-457200" algn="just">
              <a:buClr>
                <a:srgbClr val="C00000"/>
              </a:buClr>
            </a:pPr>
            <a:endParaRPr lang="en-US" sz="2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indent="-457200" algn="just">
              <a:buClr>
                <a:srgbClr val="C00000"/>
              </a:buClr>
            </a:pP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The idea is to </a:t>
            </a:r>
            <a:r>
              <a:rPr lang="en-US" sz="2000" b="1" dirty="0" smtClean="0">
                <a:solidFill>
                  <a:srgbClr val="C00000"/>
                </a:solidFill>
              </a:rPr>
              <a:t>invite these personalities to Brussels to recount the point of view 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they 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gained on the subject of skills and competences of work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  <a:endParaRPr lang="en-US" sz="2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" name="Titolo 1"/>
          <p:cNvSpPr>
            <a:spLocks noGrp="1"/>
          </p:cNvSpPr>
          <p:nvPr>
            <p:ph type="title"/>
          </p:nvPr>
        </p:nvSpPr>
        <p:spPr>
          <a:xfrm>
            <a:off x="590872" y="116632"/>
            <a:ext cx="8229600" cy="850106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00A4DE"/>
                </a:solidFill>
              </a:rPr>
              <a:t>AUDITION</a:t>
            </a:r>
            <a:endParaRPr lang="en-US" sz="3600" b="1" dirty="0" smtClean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79512" y="790993"/>
            <a:ext cx="8784976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4"/>
          <p:cNvSpPr/>
          <p:nvPr/>
        </p:nvSpPr>
        <p:spPr>
          <a:xfrm>
            <a:off x="179512" y="6453336"/>
            <a:ext cx="8784976" cy="21602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611560" y="1124744"/>
            <a:ext cx="770485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457200" algn="just">
              <a:buClr>
                <a:srgbClr val="C00000"/>
              </a:buClr>
            </a:pP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The survey aims to investigate:</a:t>
            </a:r>
          </a:p>
          <a:p>
            <a:pPr indent="-457200" algn="just">
              <a:buClr>
                <a:srgbClr val="C00000"/>
              </a:buClr>
            </a:pP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 </a:t>
            </a:r>
          </a:p>
          <a:p>
            <a:pPr indent="-457200" algn="just">
              <a:buClr>
                <a:srgbClr val="C00000"/>
              </a:buClr>
              <a:buFont typeface="Wingdings" pitchFamily="2" charset="2"/>
              <a:buChar char="ü"/>
            </a:pPr>
            <a:r>
              <a:rPr 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the impacts already underway on the organization of work and skills 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 companies that have made investments to digitize 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manufacturing production 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 the mechanical sector;</a:t>
            </a:r>
          </a:p>
          <a:p>
            <a:pPr indent="-457200" algn="just">
              <a:buClr>
                <a:srgbClr val="C00000"/>
              </a:buClr>
              <a:buFont typeface="Wingdings" pitchFamily="2" charset="2"/>
              <a:buChar char="ü"/>
            </a:pPr>
            <a:r>
              <a:rPr 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the impacts expected in the next five years by companies 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wishing to make investments to digitalize manufacturing production in the mechanical sector;</a:t>
            </a:r>
          </a:p>
          <a:p>
            <a:pPr indent="-457200" algn="just">
              <a:buClr>
                <a:srgbClr val="C00000"/>
              </a:buClr>
              <a:buFont typeface="Wingdings" pitchFamily="2" charset="2"/>
              <a:buChar char="ü"/>
            </a:pPr>
            <a:r>
              <a:rPr 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effects on industrial relations and social dialogue 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at company and regional level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pPr indent="-457200" algn="just">
              <a:buClr>
                <a:srgbClr val="C00000"/>
              </a:buClr>
            </a:pPr>
            <a:endParaRPr lang="en-US" sz="2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indent="-457200" algn="just">
              <a:buClr>
                <a:srgbClr val="C00000"/>
              </a:buClr>
            </a:pPr>
            <a:r>
              <a:rPr lang="en-US" sz="2000" b="1" dirty="0" smtClean="0">
                <a:solidFill>
                  <a:srgbClr val="C00000"/>
                </a:solidFill>
              </a:rPr>
              <a:t>The partners will identify the main stakeholders 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 the individual countries they belong to, </a:t>
            </a:r>
            <a:r>
              <a:rPr 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choosing them among companies, business associations, trade unions, schools and universities, training institutions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</p:txBody>
      </p:sp>
      <p:sp>
        <p:nvSpPr>
          <p:cNvPr id="11" name="Titolo 1"/>
          <p:cNvSpPr>
            <a:spLocks noGrp="1"/>
          </p:cNvSpPr>
          <p:nvPr>
            <p:ph type="title"/>
          </p:nvPr>
        </p:nvSpPr>
        <p:spPr>
          <a:xfrm>
            <a:off x="590872" y="116632"/>
            <a:ext cx="8229600" cy="850106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00A4DE"/>
                </a:solidFill>
              </a:rPr>
              <a:t>SURVEY </a:t>
            </a:r>
            <a:endParaRPr lang="en-US" sz="3600" b="1" dirty="0" smtClean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79512" y="790993"/>
            <a:ext cx="8784976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4"/>
          <p:cNvSpPr/>
          <p:nvPr/>
        </p:nvSpPr>
        <p:spPr>
          <a:xfrm>
            <a:off x="179512" y="6453336"/>
            <a:ext cx="8784976" cy="21602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539552" y="1196752"/>
            <a:ext cx="770485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457200" algn="just">
              <a:buClr>
                <a:srgbClr val="C00000"/>
              </a:buClr>
            </a:pP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 order to choose stakeholders, we suggest to:</a:t>
            </a:r>
          </a:p>
          <a:p>
            <a:pPr indent="-457200" algn="just">
              <a:buClr>
                <a:srgbClr val="C00000"/>
              </a:buClr>
            </a:pPr>
            <a:endParaRPr lang="en-US" sz="2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indent="-457200" algn="just">
              <a:buClr>
                <a:srgbClr val="C00000"/>
              </a:buClr>
              <a:buFont typeface="Wingdings" pitchFamily="2" charset="2"/>
              <a:buChar char="ü"/>
            </a:pP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invite 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personalities </a:t>
            </a:r>
            <a:r>
              <a:rPr 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from the business and trade union world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both 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at national 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and 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territorial level, </a:t>
            </a:r>
          </a:p>
          <a:p>
            <a:pPr indent="-457200" algn="just">
              <a:buClr>
                <a:srgbClr val="C00000"/>
              </a:buClr>
              <a:buFont typeface="Wingdings" pitchFamily="2" charset="2"/>
              <a:buChar char="ü"/>
            </a:pP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Invite personalities </a:t>
            </a:r>
            <a:r>
              <a:rPr 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who </a:t>
            </a:r>
            <a:r>
              <a:rPr 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may be interested in the </a:t>
            </a:r>
            <a:r>
              <a:rPr 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topic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and in the Committee’s activities.</a:t>
            </a:r>
            <a:endParaRPr lang="en-US" sz="2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" name="Titolo 1"/>
          <p:cNvSpPr>
            <a:spLocks noGrp="1"/>
          </p:cNvSpPr>
          <p:nvPr>
            <p:ph type="title"/>
          </p:nvPr>
        </p:nvSpPr>
        <p:spPr>
          <a:xfrm>
            <a:off x="590872" y="116632"/>
            <a:ext cx="8229600" cy="850106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00A4DE"/>
                </a:solidFill>
              </a:rPr>
              <a:t>STAKEHOLDERS </a:t>
            </a:r>
            <a:endParaRPr lang="en-US" sz="3600" b="1" dirty="0" smtClean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Ovale 3"/>
          <p:cNvSpPr/>
          <p:nvPr/>
        </p:nvSpPr>
        <p:spPr>
          <a:xfrm>
            <a:off x="72008" y="1700808"/>
            <a:ext cx="4427984" cy="439248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orda 4"/>
          <p:cNvSpPr/>
          <p:nvPr/>
        </p:nvSpPr>
        <p:spPr>
          <a:xfrm rot="17556521">
            <a:off x="5395135" y="-844189"/>
            <a:ext cx="2997498" cy="2926131"/>
          </a:xfrm>
          <a:prstGeom prst="chord">
            <a:avLst/>
          </a:prstGeom>
          <a:solidFill>
            <a:schemeClr val="bg1"/>
          </a:solidFill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5076056" y="2708920"/>
            <a:ext cx="36358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4800" b="1" i="1" dirty="0" err="1" smtClean="0">
                <a:solidFill>
                  <a:srgbClr val="00A4DE"/>
                </a:solidFill>
              </a:rPr>
              <a:t>Thank</a:t>
            </a:r>
            <a:r>
              <a:rPr lang="it-IT" sz="4800" b="1" i="1" dirty="0" smtClean="0">
                <a:solidFill>
                  <a:srgbClr val="00A4DE"/>
                </a:solidFill>
              </a:rPr>
              <a:t> </a:t>
            </a:r>
            <a:r>
              <a:rPr lang="it-IT" sz="4800" b="1" i="1" dirty="0" err="1" smtClean="0">
                <a:solidFill>
                  <a:srgbClr val="00A4DE"/>
                </a:solidFill>
              </a:rPr>
              <a:t>you</a:t>
            </a:r>
            <a:r>
              <a:rPr lang="it-IT" sz="4800" b="1" i="1" dirty="0" smtClean="0">
                <a:solidFill>
                  <a:srgbClr val="00A4DE"/>
                </a:solidFill>
              </a:rPr>
              <a:t> </a:t>
            </a:r>
            <a:r>
              <a:rPr lang="it-IT" sz="4800" b="1" i="1" dirty="0" err="1" smtClean="0">
                <a:solidFill>
                  <a:srgbClr val="00A4DE"/>
                </a:solidFill>
              </a:rPr>
              <a:t>for</a:t>
            </a:r>
            <a:r>
              <a:rPr lang="it-IT" sz="4800" b="1" i="1" dirty="0" smtClean="0">
                <a:solidFill>
                  <a:srgbClr val="00A4DE"/>
                </a:solidFill>
              </a:rPr>
              <a:t> </a:t>
            </a:r>
            <a:r>
              <a:rPr lang="it-IT" sz="4800" b="1" i="1" dirty="0" err="1">
                <a:solidFill>
                  <a:srgbClr val="00A4DE"/>
                </a:solidFill>
              </a:rPr>
              <a:t>y</a:t>
            </a:r>
            <a:r>
              <a:rPr lang="it-IT" sz="4800" b="1" i="1" dirty="0" err="1" smtClean="0">
                <a:solidFill>
                  <a:srgbClr val="00A4DE"/>
                </a:solidFill>
              </a:rPr>
              <a:t>our</a:t>
            </a:r>
            <a:r>
              <a:rPr lang="it-IT" sz="4800" b="1" i="1" dirty="0" smtClean="0">
                <a:solidFill>
                  <a:srgbClr val="00A4DE"/>
                </a:solidFill>
              </a:rPr>
              <a:t> </a:t>
            </a:r>
            <a:r>
              <a:rPr lang="it-IT" sz="4800" b="1" i="1" dirty="0" err="1">
                <a:solidFill>
                  <a:srgbClr val="00A4DE"/>
                </a:solidFill>
              </a:rPr>
              <a:t>a</a:t>
            </a:r>
            <a:r>
              <a:rPr lang="it-IT" sz="4800" b="1" i="1" dirty="0" err="1" smtClean="0">
                <a:solidFill>
                  <a:srgbClr val="00A4DE"/>
                </a:solidFill>
              </a:rPr>
              <a:t>ttention</a:t>
            </a:r>
            <a:r>
              <a:rPr lang="it-IT" sz="4800" b="1" i="1" dirty="0" smtClean="0">
                <a:solidFill>
                  <a:srgbClr val="00A4DE"/>
                </a:solidFill>
              </a:rPr>
              <a:t>!</a:t>
            </a:r>
            <a:endParaRPr lang="it-IT" sz="4800" i="1" dirty="0">
              <a:solidFill>
                <a:srgbClr val="00A4DE"/>
              </a:solidFill>
            </a:endParaRPr>
          </a:p>
        </p:txBody>
      </p:sp>
      <p:pic>
        <p:nvPicPr>
          <p:cNvPr id="8" name="Immagine 7" descr="Risultati immagini per european commission social dialogue logo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260648"/>
            <a:ext cx="1944216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996952"/>
            <a:ext cx="3723358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1077</TotalTime>
  <Words>137</Words>
  <Application>Microsoft Office PowerPoint</Application>
  <PresentationFormat>Presentazione su schermo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Tema di Office</vt:lpstr>
      <vt:lpstr>SoDiMa  Social Dialogue for the Future of Manufacturing</vt:lpstr>
      <vt:lpstr>AUDITION</vt:lpstr>
      <vt:lpstr>SURVEY </vt:lpstr>
      <vt:lpstr>STAKEHOLDERS </vt:lpstr>
      <vt:lpstr>Diapositiva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SoDiMa – Social Dialogue for the Future of Manufacturing</dc:title>
  <dc:creator>User</dc:creator>
  <cp:lastModifiedBy>User</cp:lastModifiedBy>
  <cp:revision>185</cp:revision>
  <dcterms:created xsi:type="dcterms:W3CDTF">2019-02-15T15:03:49Z</dcterms:created>
  <dcterms:modified xsi:type="dcterms:W3CDTF">2019-03-05T08:42:24Z</dcterms:modified>
</cp:coreProperties>
</file>